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3004800" cy="9753600"/>
  <p:notesSz cx="6858000" cy="9144000"/>
  <p:defaultTextStyle>
    <a:lvl1pPr algn="ctr" defTabSz="584200">
      <a:defRPr sz="3600">
        <a:solidFill>
          <a:srgbClr val="6E603B"/>
        </a:solidFill>
        <a:latin typeface="Palatino"/>
        <a:ea typeface="Palatino"/>
        <a:cs typeface="Palatino"/>
        <a:sym typeface="Palatino"/>
      </a:defRPr>
    </a:lvl1pPr>
    <a:lvl2pPr indent="228600" algn="ctr" defTabSz="584200">
      <a:defRPr sz="3600">
        <a:solidFill>
          <a:srgbClr val="6E603B"/>
        </a:solidFill>
        <a:latin typeface="Palatino"/>
        <a:ea typeface="Palatino"/>
        <a:cs typeface="Palatino"/>
        <a:sym typeface="Palatino"/>
      </a:defRPr>
    </a:lvl2pPr>
    <a:lvl3pPr indent="457200" algn="ctr" defTabSz="584200">
      <a:defRPr sz="3600">
        <a:solidFill>
          <a:srgbClr val="6E603B"/>
        </a:solidFill>
        <a:latin typeface="Palatino"/>
        <a:ea typeface="Palatino"/>
        <a:cs typeface="Palatino"/>
        <a:sym typeface="Palatino"/>
      </a:defRPr>
    </a:lvl3pPr>
    <a:lvl4pPr indent="685800" algn="ctr" defTabSz="584200">
      <a:defRPr sz="3600">
        <a:solidFill>
          <a:srgbClr val="6E603B"/>
        </a:solidFill>
        <a:latin typeface="Palatino"/>
        <a:ea typeface="Palatino"/>
        <a:cs typeface="Palatino"/>
        <a:sym typeface="Palatino"/>
      </a:defRPr>
    </a:lvl4pPr>
    <a:lvl5pPr indent="914400" algn="ctr" defTabSz="584200">
      <a:defRPr sz="3600">
        <a:solidFill>
          <a:srgbClr val="6E603B"/>
        </a:solidFill>
        <a:latin typeface="Palatino"/>
        <a:ea typeface="Palatino"/>
        <a:cs typeface="Palatino"/>
        <a:sym typeface="Palatino"/>
      </a:defRPr>
    </a:lvl5pPr>
    <a:lvl6pPr indent="1143000" algn="ctr" defTabSz="584200">
      <a:defRPr sz="3600">
        <a:solidFill>
          <a:srgbClr val="6E603B"/>
        </a:solidFill>
        <a:latin typeface="Palatino"/>
        <a:ea typeface="Palatino"/>
        <a:cs typeface="Palatino"/>
        <a:sym typeface="Palatino"/>
      </a:defRPr>
    </a:lvl6pPr>
    <a:lvl7pPr indent="1371600" algn="ctr" defTabSz="584200">
      <a:defRPr sz="3600">
        <a:solidFill>
          <a:srgbClr val="6E603B"/>
        </a:solidFill>
        <a:latin typeface="Palatino"/>
        <a:ea typeface="Palatino"/>
        <a:cs typeface="Palatino"/>
        <a:sym typeface="Palatino"/>
      </a:defRPr>
    </a:lvl7pPr>
    <a:lvl8pPr indent="1600200" algn="ctr" defTabSz="584200">
      <a:defRPr sz="3600">
        <a:solidFill>
          <a:srgbClr val="6E603B"/>
        </a:solidFill>
        <a:latin typeface="Palatino"/>
        <a:ea typeface="Palatino"/>
        <a:cs typeface="Palatino"/>
        <a:sym typeface="Palatino"/>
      </a:defRPr>
    </a:lvl8pPr>
    <a:lvl9pPr indent="1828800" algn="ctr" defTabSz="584200">
      <a:defRPr sz="3600">
        <a:solidFill>
          <a:srgbClr val="6E603B"/>
        </a:solidFill>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rgbClr val="A6BBBB"/>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_rels/tableStyles.xml.rels><?xml version="1.0" encoding="UTF-8" standalone="yes"?><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 name="Shape 5"/>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6" name="Shape 6"/>
          <p:cNvSpPr/>
          <p:nvPr>
            <p:ph type="body"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 name="Shape 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9" name="Shape 9"/>
          <p:cNvSpPr/>
          <p:nvPr>
            <p:ph type="body"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587500" y="3568700"/>
            <a:ext cx="10464800" cy="2603500"/>
          </a:xfrm>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1155700" y="1828800"/>
            <a:ext cx="6070600" cy="3302000"/>
          </a:xfrm>
          <a:prstGeom prst="rect">
            <a:avLst/>
          </a:prstGeom>
        </p:spPr>
        <p:txBody>
          <a:bodyPr anchor="b"/>
          <a:lstStyle/>
          <a:p>
            <a:pPr lvl="0">
              <a:defRPr spc="0" sz="1800">
                <a:solidFill>
                  <a:srgbClr val="000000"/>
                </a:solidFill>
              </a:defRPr>
            </a:pPr>
            <a:r>
              <a:rPr spc="70" sz="7000">
                <a:solidFill>
                  <a:srgbClr val="6E603B"/>
                </a:solidFill>
              </a:rPr>
              <a:t>Title Text</a:t>
            </a:r>
          </a:p>
        </p:txBody>
      </p:sp>
      <p:sp>
        <p:nvSpPr>
          <p:cNvPr id="14" name="Shape 14"/>
          <p:cNvSpPr/>
          <p:nvPr>
            <p:ph type="body"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19" name="Shape 19"/>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22" name="Shape 22"/>
          <p:cNvSpPr/>
          <p:nvPr>
            <p:ph type="body"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lvl="0">
              <a:defRPr sz="1800">
                <a:solidFill>
                  <a:srgbClr val="000000"/>
                </a:solidFill>
              </a:defRPr>
            </a:pPr>
            <a:r>
              <a:rPr sz="3200">
                <a:solidFill>
                  <a:srgbClr val="93741C"/>
                </a:solidFill>
              </a:rPr>
              <a:t>Body Level One</a:t>
            </a:r>
            <a:endParaRPr sz="3200">
              <a:solidFill>
                <a:srgbClr val="93741C"/>
              </a:solidFill>
            </a:endParaRPr>
          </a:p>
          <a:p>
            <a:pPr lvl="1">
              <a:defRPr sz="1800">
                <a:solidFill>
                  <a:srgbClr val="000000"/>
                </a:solidFill>
              </a:defRPr>
            </a:pPr>
            <a:r>
              <a:rPr sz="3200">
                <a:solidFill>
                  <a:srgbClr val="93741C"/>
                </a:solidFill>
              </a:rPr>
              <a:t>Body Level Two</a:t>
            </a:r>
            <a:endParaRPr sz="3200">
              <a:solidFill>
                <a:srgbClr val="93741C"/>
              </a:solidFill>
            </a:endParaRPr>
          </a:p>
          <a:p>
            <a:pPr lvl="2">
              <a:defRPr sz="1800">
                <a:solidFill>
                  <a:srgbClr val="000000"/>
                </a:solidFill>
              </a:defRPr>
            </a:pPr>
            <a:r>
              <a:rPr sz="3200">
                <a:solidFill>
                  <a:srgbClr val="93741C"/>
                </a:solidFill>
              </a:rPr>
              <a:t>Body Level Three</a:t>
            </a:r>
            <a:endParaRPr sz="3200">
              <a:solidFill>
                <a:srgbClr val="93741C"/>
              </a:solidFill>
            </a:endParaRPr>
          </a:p>
          <a:p>
            <a:pPr lvl="3">
              <a:defRPr sz="1800">
                <a:solidFill>
                  <a:srgbClr val="000000"/>
                </a:solidFill>
              </a:defRPr>
            </a:pPr>
            <a:r>
              <a:rPr sz="3200">
                <a:solidFill>
                  <a:srgbClr val="93741C"/>
                </a:solidFill>
              </a:rPr>
              <a:t>Body Level Four</a:t>
            </a:r>
            <a:endParaRPr sz="3200">
              <a:solidFill>
                <a:srgbClr val="93741C"/>
              </a:solidFill>
            </a:endParaRPr>
          </a:p>
          <a:p>
            <a:pPr lvl="4">
              <a:defRPr sz="1800">
                <a:solidFill>
                  <a:srgbClr val="000000"/>
                </a:solidFill>
              </a:defRPr>
            </a:pPr>
            <a:r>
              <a:rPr sz="3200">
                <a:solidFill>
                  <a:srgbClr val="93741C"/>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pc="0" sz="1800">
                <a:solidFill>
                  <a:srgbClr val="000000"/>
                </a:solidFill>
              </a:defRPr>
            </a:pPr>
            <a:r>
              <a:rPr spc="70" sz="7000">
                <a:solidFill>
                  <a:srgbClr val="6E603B"/>
                </a:solidFill>
              </a:rP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spd="med" advClick="1"/>
  <p:txStyles>
    <p:titleStyle>
      <a:lvl1pPr algn="ctr" defTabSz="584200">
        <a:defRPr spc="70" sz="7000">
          <a:solidFill>
            <a:srgbClr val="6E603B"/>
          </a:solidFill>
          <a:latin typeface="+mn-lt"/>
          <a:ea typeface="+mn-ea"/>
          <a:cs typeface="+mn-cs"/>
          <a:sym typeface="American Typewriter"/>
        </a:defRPr>
      </a:lvl1pPr>
      <a:lvl2pPr indent="228600" algn="ctr" defTabSz="584200">
        <a:defRPr spc="70" sz="7000">
          <a:solidFill>
            <a:srgbClr val="6E603B"/>
          </a:solidFill>
          <a:latin typeface="+mn-lt"/>
          <a:ea typeface="+mn-ea"/>
          <a:cs typeface="+mn-cs"/>
          <a:sym typeface="American Typewriter"/>
        </a:defRPr>
      </a:lvl2pPr>
      <a:lvl3pPr indent="457200" algn="ctr" defTabSz="584200">
        <a:defRPr spc="70" sz="7000">
          <a:solidFill>
            <a:srgbClr val="6E603B"/>
          </a:solidFill>
          <a:latin typeface="+mn-lt"/>
          <a:ea typeface="+mn-ea"/>
          <a:cs typeface="+mn-cs"/>
          <a:sym typeface="American Typewriter"/>
        </a:defRPr>
      </a:lvl3pPr>
      <a:lvl4pPr indent="685800" algn="ctr" defTabSz="584200">
        <a:defRPr spc="70" sz="7000">
          <a:solidFill>
            <a:srgbClr val="6E603B"/>
          </a:solidFill>
          <a:latin typeface="+mn-lt"/>
          <a:ea typeface="+mn-ea"/>
          <a:cs typeface="+mn-cs"/>
          <a:sym typeface="American Typewriter"/>
        </a:defRPr>
      </a:lvl4pPr>
      <a:lvl5pPr indent="914400" algn="ctr" defTabSz="584200">
        <a:defRPr spc="70" sz="7000">
          <a:solidFill>
            <a:srgbClr val="6E603B"/>
          </a:solidFill>
          <a:latin typeface="+mn-lt"/>
          <a:ea typeface="+mn-ea"/>
          <a:cs typeface="+mn-cs"/>
          <a:sym typeface="American Typewriter"/>
        </a:defRPr>
      </a:lvl5pPr>
      <a:lvl6pPr indent="1143000" algn="ctr" defTabSz="584200">
        <a:defRPr spc="70" sz="7000">
          <a:solidFill>
            <a:srgbClr val="6E603B"/>
          </a:solidFill>
          <a:latin typeface="+mn-lt"/>
          <a:ea typeface="+mn-ea"/>
          <a:cs typeface="+mn-cs"/>
          <a:sym typeface="American Typewriter"/>
        </a:defRPr>
      </a:lvl6pPr>
      <a:lvl7pPr indent="1371600" algn="ctr" defTabSz="584200">
        <a:defRPr spc="70" sz="7000">
          <a:solidFill>
            <a:srgbClr val="6E603B"/>
          </a:solidFill>
          <a:latin typeface="+mn-lt"/>
          <a:ea typeface="+mn-ea"/>
          <a:cs typeface="+mn-cs"/>
          <a:sym typeface="American Typewriter"/>
        </a:defRPr>
      </a:lvl7pPr>
      <a:lvl8pPr indent="1600200" algn="ctr" defTabSz="584200">
        <a:defRPr spc="70" sz="7000">
          <a:solidFill>
            <a:srgbClr val="6E603B"/>
          </a:solidFill>
          <a:latin typeface="+mn-lt"/>
          <a:ea typeface="+mn-ea"/>
          <a:cs typeface="+mn-cs"/>
          <a:sym typeface="American Typewriter"/>
        </a:defRPr>
      </a:lvl8pPr>
      <a:lvl9pPr indent="1828800" algn="ctr" defTabSz="584200">
        <a:defRPr spc="70" sz="7000">
          <a:solidFill>
            <a:srgbClr val="6E603B"/>
          </a:solidFill>
          <a:latin typeface="+mn-lt"/>
          <a:ea typeface="+mn-ea"/>
          <a:cs typeface="+mn-cs"/>
          <a:sym typeface="American Typewriter"/>
        </a:defRPr>
      </a:lvl9pPr>
    </p:titleStyle>
    <p:bodyStyle>
      <a:lvl1pPr marL="444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1pPr>
      <a:lvl2pPr marL="889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2pPr>
      <a:lvl3pPr marL="1333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3pPr>
      <a:lvl4pPr marL="1778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4pPr>
      <a:lvl5pPr marL="2222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5pPr>
      <a:lvl6pPr marL="2667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6pPr>
      <a:lvl7pPr marL="3111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7pPr>
      <a:lvl8pPr marL="3556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8pPr>
      <a:lvl9pPr marL="4000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9pPr>
    </p:bodyStyle>
    <p:otherStyle>
      <a:lvl1pPr algn="ctr" defTabSz="584200">
        <a:defRPr>
          <a:solidFill>
            <a:schemeClr val="tx1"/>
          </a:solidFill>
          <a:latin typeface="+mn-lt"/>
          <a:ea typeface="+mn-ea"/>
          <a:cs typeface="+mn-cs"/>
          <a:sym typeface="Palatino"/>
        </a:defRPr>
      </a:lvl1pPr>
      <a:lvl2pPr indent="228600" algn="ctr" defTabSz="584200">
        <a:defRPr>
          <a:solidFill>
            <a:schemeClr val="tx1"/>
          </a:solidFill>
          <a:latin typeface="+mn-lt"/>
          <a:ea typeface="+mn-ea"/>
          <a:cs typeface="+mn-cs"/>
          <a:sym typeface="Palatino"/>
        </a:defRPr>
      </a:lvl2pPr>
      <a:lvl3pPr indent="457200" algn="ctr" defTabSz="584200">
        <a:defRPr>
          <a:solidFill>
            <a:schemeClr val="tx1"/>
          </a:solidFill>
          <a:latin typeface="+mn-lt"/>
          <a:ea typeface="+mn-ea"/>
          <a:cs typeface="+mn-cs"/>
          <a:sym typeface="Palatino"/>
        </a:defRPr>
      </a:lvl3pPr>
      <a:lvl4pPr indent="685800" algn="ctr" defTabSz="584200">
        <a:defRPr>
          <a:solidFill>
            <a:schemeClr val="tx1"/>
          </a:solidFill>
          <a:latin typeface="+mn-lt"/>
          <a:ea typeface="+mn-ea"/>
          <a:cs typeface="+mn-cs"/>
          <a:sym typeface="Palatino"/>
        </a:defRPr>
      </a:lvl4pPr>
      <a:lvl5pPr indent="914400" algn="ctr" defTabSz="584200">
        <a:defRPr>
          <a:solidFill>
            <a:schemeClr val="tx1"/>
          </a:solidFill>
          <a:latin typeface="+mn-lt"/>
          <a:ea typeface="+mn-ea"/>
          <a:cs typeface="+mn-cs"/>
          <a:sym typeface="Palatino"/>
        </a:defRPr>
      </a:lvl5pPr>
      <a:lvl6pPr indent="1143000" algn="ctr" defTabSz="584200">
        <a:defRPr>
          <a:solidFill>
            <a:schemeClr val="tx1"/>
          </a:solidFill>
          <a:latin typeface="+mn-lt"/>
          <a:ea typeface="+mn-ea"/>
          <a:cs typeface="+mn-cs"/>
          <a:sym typeface="Palatino"/>
        </a:defRPr>
      </a:lvl6pPr>
      <a:lvl7pPr indent="1371600" algn="ctr" defTabSz="584200">
        <a:defRPr>
          <a:solidFill>
            <a:schemeClr val="tx1"/>
          </a:solidFill>
          <a:latin typeface="+mn-lt"/>
          <a:ea typeface="+mn-ea"/>
          <a:cs typeface="+mn-cs"/>
          <a:sym typeface="Palatino"/>
        </a:defRPr>
      </a:lvl7pPr>
      <a:lvl8pPr indent="1600200" algn="ctr" defTabSz="584200">
        <a:defRPr>
          <a:solidFill>
            <a:schemeClr val="tx1"/>
          </a:solidFill>
          <a:latin typeface="+mn-lt"/>
          <a:ea typeface="+mn-ea"/>
          <a:cs typeface="+mn-cs"/>
          <a:sym typeface="Palatino"/>
        </a:defRPr>
      </a:lvl8pPr>
      <a:lvl9pPr indent="1828800" algn="ctr" defTabSz="584200">
        <a:defRPr>
          <a:solidFill>
            <a:schemeClr val="tx1"/>
          </a:solidFill>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 name="Group 34"/>
          <p:cNvGrpSpPr/>
          <p:nvPr/>
        </p:nvGrpSpPr>
        <p:grpSpPr>
          <a:xfrm>
            <a:off x="3241637" y="308222"/>
            <a:ext cx="6521525" cy="8670086"/>
            <a:chOff x="-203200" y="-203200"/>
            <a:chExt cx="6521525" cy="8670085"/>
          </a:xfrm>
        </p:grpSpPr>
        <p:pic>
          <p:nvPicPr>
            <p:cNvPr id="33" name="IMG_3350.jpeg"/>
            <p:cNvPicPr/>
            <p:nvPr/>
          </p:nvPicPr>
          <p:blipFill>
            <a:blip r:embed="rId2">
              <a:extLst/>
            </a:blip>
            <a:srcRect l="13000" t="0" r="13000" b="0"/>
            <a:stretch>
              <a:fillRect/>
            </a:stretch>
          </p:blipFill>
          <p:spPr>
            <a:xfrm>
              <a:off x="-1" y="0"/>
              <a:ext cx="6115126" cy="8263685"/>
            </a:xfrm>
            <a:prstGeom prst="rect">
              <a:avLst/>
            </a:prstGeom>
            <a:ln>
              <a:noFill/>
            </a:ln>
            <a:effectLst/>
          </p:spPr>
        </p:pic>
        <p:pic>
          <p:nvPicPr>
            <p:cNvPr id="32" name=""/>
            <p:cNvPicPr/>
            <p:nvPr/>
          </p:nvPicPr>
          <p:blipFill>
            <a:blip r:embed="rId3">
              <a:extLst/>
            </a:blip>
            <a:stretch>
              <a:fillRect/>
            </a:stretch>
          </p:blipFill>
          <p:spPr>
            <a:xfrm>
              <a:off x="-203201" y="-203200"/>
              <a:ext cx="6521526" cy="8670085"/>
            </a:xfrm>
            <a:prstGeom prst="rect">
              <a:avLst/>
            </a:prstGeom>
            <a:effectLst/>
          </p:spPr>
        </p:pic>
      </p:gr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 name="Shape 36"/>
          <p:cNvSpPr/>
          <p:nvPr>
            <p:ph type="title"/>
          </p:nvPr>
        </p:nvSpPr>
        <p:spPr>
          <a:prstGeom prst="rect">
            <a:avLst/>
          </a:prstGeom>
        </p:spPr>
        <p:txBody>
          <a:bodyPr/>
          <a:lstStyle/>
          <a:p>
            <a:pPr lvl="0">
              <a:defRPr spc="0" sz="1800">
                <a:solidFill>
                  <a:srgbClr val="000000"/>
                </a:solidFill>
              </a:defRPr>
            </a:pPr>
            <a:r>
              <a:rPr spc="70" sz="7000">
                <a:solidFill>
                  <a:srgbClr val="6E603B"/>
                </a:solidFill>
              </a:rPr>
              <a:t>Lesson 1: Introduction </a:t>
            </a:r>
          </a:p>
        </p:txBody>
      </p:sp>
      <p:sp>
        <p:nvSpPr>
          <p:cNvPr id="37" name="Shape 37"/>
          <p:cNvSpPr/>
          <p:nvPr>
            <p:ph type="body" idx="1"/>
          </p:nvPr>
        </p:nvSpPr>
        <p:spPr>
          <a:xfrm>
            <a:off x="1587500" y="2178225"/>
            <a:ext cx="10464800" cy="6826393"/>
          </a:xfrm>
          <a:prstGeom prst="rect">
            <a:avLst/>
          </a:prstGeom>
        </p:spPr>
        <p:txBody>
          <a:bodyPr/>
          <a:lstStyle/>
          <a:p>
            <a:pPr lvl="0" marL="0" indent="0" defTabSz="572516">
              <a:spcBef>
                <a:spcPts val="3500"/>
              </a:spcBef>
              <a:buSzTx/>
              <a:buFontTx/>
              <a:buNone/>
              <a:defRPr sz="1800">
                <a:solidFill>
                  <a:srgbClr val="000000"/>
                </a:solidFill>
              </a:defRPr>
            </a:pPr>
            <a:r>
              <a:rPr b="1" sz="4410">
                <a:solidFill>
                  <a:srgbClr val="93741C"/>
                </a:solidFill>
              </a:rPr>
              <a:t>Why the Ignatius Catholic Study Bible?</a:t>
            </a:r>
            <a:endParaRPr b="1" sz="4410">
              <a:solidFill>
                <a:srgbClr val="93741C"/>
              </a:solidFill>
            </a:endParaRPr>
          </a:p>
          <a:p>
            <a:pPr lvl="0" marL="435609" indent="-435609" defTabSz="572516">
              <a:spcBef>
                <a:spcPts val="3500"/>
              </a:spcBef>
              <a:buBlip>
                <a:blip r:embed="rId2"/>
              </a:buBlip>
              <a:defRPr sz="1800">
                <a:solidFill>
                  <a:srgbClr val="000000"/>
                </a:solidFill>
              </a:defRPr>
            </a:pPr>
            <a:r>
              <a:rPr sz="3528">
                <a:solidFill>
                  <a:srgbClr val="93741C"/>
                </a:solidFill>
              </a:rPr>
              <a:t>Excellent Scholarship (Ignatius Press, Scott Hahn, and Curtis Mitch)</a:t>
            </a:r>
            <a:endParaRPr sz="3528">
              <a:solidFill>
                <a:srgbClr val="93741C"/>
              </a:solidFill>
            </a:endParaRPr>
          </a:p>
          <a:p>
            <a:pPr lvl="0" marL="435609" indent="-435609" defTabSz="572516">
              <a:spcBef>
                <a:spcPts val="3500"/>
              </a:spcBef>
              <a:buBlip>
                <a:blip r:embed="rId2"/>
              </a:buBlip>
              <a:defRPr sz="1800">
                <a:solidFill>
                  <a:srgbClr val="000000"/>
                </a:solidFill>
              </a:defRPr>
            </a:pPr>
            <a:r>
              <a:rPr sz="3528">
                <a:solidFill>
                  <a:srgbClr val="93741C"/>
                </a:solidFill>
              </a:rPr>
              <a:t>Faithful notes and commentary</a:t>
            </a:r>
            <a:endParaRPr sz="3528">
              <a:solidFill>
                <a:srgbClr val="93741C"/>
              </a:solidFill>
            </a:endParaRPr>
          </a:p>
          <a:p>
            <a:pPr lvl="0" marL="435609" indent="-435609" defTabSz="572516">
              <a:spcBef>
                <a:spcPts val="3500"/>
              </a:spcBef>
              <a:buBlip>
                <a:blip r:embed="rId2"/>
              </a:buBlip>
              <a:defRPr sz="1800">
                <a:solidFill>
                  <a:srgbClr val="000000"/>
                </a:solidFill>
              </a:defRPr>
            </a:pPr>
            <a:r>
              <a:rPr sz="3528">
                <a:solidFill>
                  <a:srgbClr val="93741C"/>
                </a:solidFill>
              </a:rPr>
              <a:t>Excellent translation of the Bible (very similar to the English Standard Version)</a:t>
            </a:r>
            <a:endParaRPr sz="3528">
              <a:solidFill>
                <a:srgbClr val="93741C"/>
              </a:solidFill>
            </a:endParaRPr>
          </a:p>
          <a:p>
            <a:pPr lvl="0" marL="435609" indent="-435609" defTabSz="572516">
              <a:spcBef>
                <a:spcPts val="3500"/>
              </a:spcBef>
              <a:buBlip>
                <a:blip r:embed="rId2"/>
              </a:buBlip>
              <a:defRPr sz="1800">
                <a:solidFill>
                  <a:srgbClr val="000000"/>
                </a:solidFill>
              </a:defRPr>
            </a:pPr>
            <a:r>
              <a:rPr sz="3528">
                <a:solidFill>
                  <a:srgbClr val="93741C"/>
                </a:solidFill>
              </a:rPr>
              <a:t>Will make an excellent resource for every Christian's home library</a:t>
            </a:r>
          </a:p>
        </p:txBody>
      </p:sp>
    </p:spTree>
  </p:cSld>
  <p:clrMapOvr>
    <a:masterClrMapping/>
  </p:clrMapOvr>
  <p:transition spd="slow" advClick="1">
    <p:dissolve/>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lvl="0">
              <a:defRPr spc="0" sz="1800">
                <a:solidFill>
                  <a:srgbClr val="000000"/>
                </a:solidFill>
              </a:defRPr>
            </a:pPr>
            <a:r>
              <a:rPr spc="70" sz="7000">
                <a:solidFill>
                  <a:srgbClr val="6E603B"/>
                </a:solidFill>
              </a:rPr>
              <a:t>The Synoptics: </a:t>
            </a:r>
            <a:endParaRPr spc="70" sz="7000">
              <a:solidFill>
                <a:srgbClr val="6E603B"/>
              </a:solidFill>
            </a:endParaRPr>
          </a:p>
          <a:p>
            <a:pPr lvl="0">
              <a:defRPr spc="0" sz="1800">
                <a:solidFill>
                  <a:srgbClr val="000000"/>
                </a:solidFill>
              </a:defRPr>
            </a:pPr>
            <a:r>
              <a:rPr spc="70" sz="7000">
                <a:solidFill>
                  <a:srgbClr val="6E603B"/>
                </a:solidFill>
              </a:rPr>
              <a:t>What are they?</a:t>
            </a:r>
          </a:p>
        </p:txBody>
      </p:sp>
      <p:sp>
        <p:nvSpPr>
          <p:cNvPr id="40" name="Shape 40"/>
          <p:cNvSpPr/>
          <p:nvPr>
            <p:ph type="body" idx="1"/>
          </p:nvPr>
        </p:nvSpPr>
        <p:spPr>
          <a:prstGeom prst="rect">
            <a:avLst/>
          </a:prstGeom>
        </p:spPr>
        <p:txBody>
          <a:bodyPr/>
          <a:lstStyle/>
          <a:p>
            <a:pPr lvl="0" marL="0" indent="0" defTabSz="554990">
              <a:spcBef>
                <a:spcPts val="3400"/>
              </a:spcBef>
              <a:buSzTx/>
              <a:buFontTx/>
              <a:buNone/>
              <a:defRPr sz="1800">
                <a:solidFill>
                  <a:srgbClr val="000000"/>
                </a:solidFill>
              </a:defRPr>
            </a:pPr>
            <a:r>
              <a:rPr sz="3420">
                <a:solidFill>
                  <a:srgbClr val="93741C"/>
                </a:solidFill>
              </a:rPr>
              <a:t>The word synoptic comes from the Greek word which means to look the same. Of the four Gospels, three "look" the same</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Written as eyewitness chronological accounts of the life of Jesus</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Share many of the same stories, the same sayings and teachings and same timeline</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Which three Gospels are synoptic?</a:t>
            </a:r>
          </a:p>
        </p:txBody>
      </p:sp>
    </p:spTree>
  </p:cSld>
  <p:clrMapOvr>
    <a:masterClrMapping/>
  </p:clrMapOvr>
  <p:transition spd="slow" advClick="1">
    <p:dissolve/>
  </p:transition>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 name="Shape 42"/>
          <p:cNvSpPr/>
          <p:nvPr>
            <p:ph type="title"/>
          </p:nvPr>
        </p:nvSpPr>
        <p:spPr>
          <a:xfrm>
            <a:off x="1587500" y="768258"/>
            <a:ext cx="10464800" cy="8217083"/>
          </a:xfrm>
          <a:prstGeom prst="rect">
            <a:avLst/>
          </a:prstGeom>
        </p:spPr>
        <p:txBody>
          <a:bodyPr/>
          <a:lstStyle/>
          <a:p>
            <a:pPr lvl="0">
              <a:defRPr spc="0" sz="1800">
                <a:solidFill>
                  <a:srgbClr val="000000"/>
                </a:solidFill>
              </a:defRPr>
            </a:pPr>
            <a:r>
              <a:rPr spc="97" sz="9700">
                <a:solidFill>
                  <a:srgbClr val="6E603B"/>
                </a:solidFill>
              </a:rPr>
              <a:t>St. Matthew</a:t>
            </a:r>
            <a:endParaRPr spc="97" sz="9700">
              <a:solidFill>
                <a:srgbClr val="6E603B"/>
              </a:solidFill>
            </a:endParaRPr>
          </a:p>
          <a:p>
            <a:pPr lvl="0">
              <a:defRPr spc="0" sz="1800">
                <a:solidFill>
                  <a:srgbClr val="000000"/>
                </a:solidFill>
              </a:defRPr>
            </a:pPr>
            <a:endParaRPr spc="97" sz="9700">
              <a:solidFill>
                <a:srgbClr val="6E603B"/>
              </a:solidFill>
            </a:endParaRPr>
          </a:p>
          <a:p>
            <a:pPr lvl="0">
              <a:defRPr spc="0" sz="1800">
                <a:solidFill>
                  <a:srgbClr val="000000"/>
                </a:solidFill>
              </a:defRPr>
            </a:pPr>
            <a:r>
              <a:rPr spc="97" sz="9700">
                <a:solidFill>
                  <a:srgbClr val="6E603B"/>
                </a:solidFill>
              </a:rPr>
              <a:t>St. Mark </a:t>
            </a:r>
            <a:endParaRPr spc="97" sz="9700">
              <a:solidFill>
                <a:srgbClr val="6E603B"/>
              </a:solidFill>
            </a:endParaRPr>
          </a:p>
          <a:p>
            <a:pPr lvl="0">
              <a:defRPr spc="0" sz="1800">
                <a:solidFill>
                  <a:srgbClr val="000000"/>
                </a:solidFill>
              </a:defRPr>
            </a:pPr>
            <a:endParaRPr spc="97" sz="9700">
              <a:solidFill>
                <a:srgbClr val="6E603B"/>
              </a:solidFill>
            </a:endParaRPr>
          </a:p>
          <a:p>
            <a:pPr lvl="0">
              <a:defRPr spc="0" sz="1800">
                <a:solidFill>
                  <a:srgbClr val="000000"/>
                </a:solidFill>
              </a:defRPr>
            </a:pPr>
            <a:r>
              <a:rPr spc="97" sz="9700">
                <a:solidFill>
                  <a:srgbClr val="6E603B"/>
                </a:solidFill>
              </a:rPr>
              <a:t>St. Luke</a:t>
            </a:r>
          </a:p>
        </p:txBody>
      </p:sp>
    </p:spTree>
  </p:cSld>
  <p:clrMapOvr>
    <a:masterClrMapping/>
  </p:clrMapOvr>
  <p:transition spd="slow" advClick="1">
    <p:dissolve/>
  </p:transition>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 name="Shape 44"/>
          <p:cNvSpPr/>
          <p:nvPr>
            <p:ph type="title"/>
          </p:nvPr>
        </p:nvSpPr>
        <p:spPr>
          <a:prstGeom prst="rect">
            <a:avLst/>
          </a:prstGeom>
        </p:spPr>
        <p:txBody>
          <a:bodyPr/>
          <a:lstStyle>
            <a:lvl1pPr>
              <a:defRPr spc="100" sz="10000"/>
            </a:lvl1pPr>
          </a:lstStyle>
          <a:p>
            <a:pPr lvl="0">
              <a:defRPr spc="0" sz="1800">
                <a:solidFill>
                  <a:srgbClr val="000000"/>
                </a:solidFill>
              </a:defRPr>
            </a:pPr>
            <a:r>
              <a:rPr spc="100" sz="10000">
                <a:solidFill>
                  <a:srgbClr val="6E603B"/>
                </a:solidFill>
              </a:rPr>
              <a:t>κατα λυκυς</a:t>
            </a:r>
          </a:p>
        </p:txBody>
      </p:sp>
      <p:sp>
        <p:nvSpPr>
          <p:cNvPr id="45" name="Shape 45"/>
          <p:cNvSpPr/>
          <p:nvPr>
            <p:ph type="body" idx="1"/>
          </p:nvPr>
        </p:nvSpPr>
        <p:spPr>
          <a:xfrm>
            <a:off x="1432173" y="2736850"/>
            <a:ext cx="10464800" cy="6032500"/>
          </a:xfrm>
          <a:prstGeom prst="rect">
            <a:avLst/>
          </a:prstGeom>
        </p:spPr>
        <p:txBody>
          <a:bodyPr/>
          <a:lstStyle/>
          <a:p>
            <a:pPr lvl="0" marL="422275" indent="-422275" defTabSz="554990">
              <a:spcBef>
                <a:spcPts val="3400"/>
              </a:spcBef>
              <a:buBlip>
                <a:blip r:embed="rId2"/>
              </a:buBlip>
              <a:defRPr sz="1800">
                <a:solidFill>
                  <a:srgbClr val="000000"/>
                </a:solidFill>
              </a:defRPr>
            </a:pPr>
            <a:r>
              <a:rPr sz="3420">
                <a:solidFill>
                  <a:srgbClr val="93741C"/>
                </a:solidFill>
              </a:rPr>
              <a:t>Written by Luke, a gentile physician and companion of St. Paul. Personally acquainted with the Blessed Virgin Mary. This is the eyewitness account of Mary and Paul.</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The longest Gospel account, Luke included more detail and description than the other two synoptic accounts. (hint, St. Luke wrote more of the New Testament than any other writer.</a:t>
            </a:r>
            <a:endParaRPr sz="3420">
              <a:solidFill>
                <a:srgbClr val="93741C"/>
              </a:solidFill>
            </a:endParaRPr>
          </a:p>
        </p:txBody>
      </p:sp>
    </p:spTree>
  </p:cSld>
  <p:clrMapOvr>
    <a:masterClrMapping/>
  </p:clrMapOvr>
  <p:transition spd="slow" advClick="1">
    <p:dissolve/>
  </p:transition>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 name="Shape 47"/>
          <p:cNvSpPr/>
          <p:nvPr>
            <p:ph type="title"/>
          </p:nvPr>
        </p:nvSpPr>
        <p:spPr>
          <a:prstGeom prst="rect">
            <a:avLst/>
          </a:prstGeom>
        </p:spPr>
        <p:txBody>
          <a:bodyPr/>
          <a:lstStyle>
            <a:lvl1pPr>
              <a:defRPr spc="100" sz="10000"/>
            </a:lvl1pPr>
          </a:lstStyle>
          <a:p>
            <a:pPr lvl="0">
              <a:defRPr spc="0" sz="1800">
                <a:solidFill>
                  <a:srgbClr val="000000"/>
                </a:solidFill>
              </a:defRPr>
            </a:pPr>
            <a:r>
              <a:rPr spc="100" sz="10000">
                <a:solidFill>
                  <a:srgbClr val="6E603B"/>
                </a:solidFill>
              </a:rPr>
              <a:t>κατα μαρκυς</a:t>
            </a:r>
          </a:p>
        </p:txBody>
      </p:sp>
      <p:sp>
        <p:nvSpPr>
          <p:cNvPr id="48" name="Shape 48"/>
          <p:cNvSpPr/>
          <p:nvPr>
            <p:ph type="body" idx="1"/>
          </p:nvPr>
        </p:nvSpPr>
        <p:spPr>
          <a:prstGeom prst="rect">
            <a:avLst/>
          </a:prstGeom>
        </p:spPr>
        <p:txBody>
          <a:bodyPr/>
          <a:lstStyle/>
          <a:p>
            <a:pPr lvl="0">
              <a:buBlip>
                <a:blip r:embed="rId2"/>
              </a:buBlip>
              <a:defRPr sz="1800">
                <a:solidFill>
                  <a:srgbClr val="000000"/>
                </a:solidFill>
              </a:defRPr>
            </a:pPr>
            <a:r>
              <a:rPr sz="3600">
                <a:solidFill>
                  <a:srgbClr val="93741C"/>
                </a:solidFill>
              </a:rPr>
              <a:t>Marks gospel is the shortest Gospel. His bare writing style and consistent us of the word immediately gives this Gospel a very hurried feel. </a:t>
            </a:r>
            <a:endParaRPr sz="3600">
              <a:solidFill>
                <a:srgbClr val="93741C"/>
              </a:solidFill>
            </a:endParaRPr>
          </a:p>
          <a:p>
            <a:pPr lvl="0">
              <a:buBlip>
                <a:blip r:embed="rId2"/>
              </a:buBlip>
              <a:defRPr sz="1800">
                <a:solidFill>
                  <a:srgbClr val="000000"/>
                </a:solidFill>
              </a:defRPr>
            </a:pPr>
            <a:r>
              <a:rPr sz="3600">
                <a:solidFill>
                  <a:srgbClr val="93741C"/>
                </a:solidFill>
              </a:rPr>
              <a:t>As a traveling companion to St. Peter, St. Mark's Gospel is the eyewitness account of St. Peter.</a:t>
            </a:r>
          </a:p>
        </p:txBody>
      </p:sp>
    </p:spTree>
  </p:cSld>
  <p:clrMapOvr>
    <a:masterClrMapping/>
  </p:clrMapOvr>
  <p:transition spd="slow" advClick="1">
    <p:dissolve/>
  </p:transition>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lvl1pPr defTabSz="572516">
              <a:defRPr spc="97" sz="9800"/>
            </a:lvl1pPr>
          </a:lstStyle>
          <a:p>
            <a:pPr lvl="0">
              <a:defRPr spc="0" sz="1800">
                <a:solidFill>
                  <a:srgbClr val="000000"/>
                </a:solidFill>
              </a:defRPr>
            </a:pPr>
            <a:r>
              <a:rPr spc="97" sz="9800">
                <a:solidFill>
                  <a:srgbClr val="6E603B"/>
                </a:solidFill>
              </a:rPr>
              <a:t>Κατα Ματταθιας</a:t>
            </a:r>
          </a:p>
        </p:txBody>
      </p:sp>
      <p:sp>
        <p:nvSpPr>
          <p:cNvPr id="51" name="Shape 51"/>
          <p:cNvSpPr/>
          <p:nvPr>
            <p:ph type="body" idx="1"/>
          </p:nvPr>
        </p:nvSpPr>
        <p:spPr>
          <a:prstGeom prst="rect">
            <a:avLst/>
          </a:prstGeom>
        </p:spPr>
        <p:txBody>
          <a:bodyPr/>
          <a:lstStyle/>
          <a:p>
            <a:pPr lvl="0" marL="422275" indent="-422275" defTabSz="554990">
              <a:spcBef>
                <a:spcPts val="3400"/>
              </a:spcBef>
              <a:buBlip>
                <a:blip r:embed="rId2"/>
              </a:buBlip>
              <a:defRPr sz="1800">
                <a:solidFill>
                  <a:srgbClr val="000000"/>
                </a:solidFill>
              </a:defRPr>
            </a:pPr>
            <a:r>
              <a:rPr sz="3420">
                <a:solidFill>
                  <a:srgbClr val="93741C"/>
                </a:solidFill>
              </a:rPr>
              <a:t>St. Matthew was one of the twelve Apostles, and one of the first chosen by Jesus. (more about that next week.)</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St. Matthew's Gospel is a very Jewish Gospel account, written for Jews from a Jewish perspective. </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For many centuries, the Gospel According to St. Matthew was used as a catechism to train converts in the Christian faith.</a:t>
            </a:r>
          </a:p>
        </p:txBody>
      </p:sp>
    </p:spTree>
  </p:cSld>
  <p:clrMapOvr>
    <a:masterClrMapping/>
  </p:clrMapOvr>
  <p:transition spd="slow" advClick="1">
    <p:dissolve/>
  </p:transition>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 name="Shape 53"/>
          <p:cNvSpPr/>
          <p:nvPr>
            <p:ph type="title"/>
          </p:nvPr>
        </p:nvSpPr>
        <p:spPr>
          <a:xfrm>
            <a:off x="1587500" y="254000"/>
            <a:ext cx="10464800" cy="2953549"/>
          </a:xfrm>
          <a:prstGeom prst="rect">
            <a:avLst/>
          </a:prstGeom>
        </p:spPr>
        <p:txBody>
          <a:bodyPr/>
          <a:lstStyle/>
          <a:p>
            <a:pPr lvl="0">
              <a:defRPr spc="0" sz="1800">
                <a:solidFill>
                  <a:srgbClr val="000000"/>
                </a:solidFill>
              </a:defRPr>
            </a:pPr>
            <a:r>
              <a:rPr spc="100" sz="10000">
                <a:solidFill>
                  <a:srgbClr val="6E603B"/>
                </a:solidFill>
              </a:rPr>
              <a:t>Κατα ιονας</a:t>
            </a:r>
            <a:endParaRPr spc="100" sz="10000">
              <a:solidFill>
                <a:srgbClr val="6E603B"/>
              </a:solidFill>
            </a:endParaRPr>
          </a:p>
          <a:p>
            <a:pPr lvl="0">
              <a:defRPr spc="0" sz="1800">
                <a:solidFill>
                  <a:srgbClr val="000000"/>
                </a:solidFill>
              </a:defRPr>
            </a:pPr>
            <a:r>
              <a:rPr spc="48" sz="4900">
                <a:solidFill>
                  <a:srgbClr val="6E603B"/>
                </a:solidFill>
              </a:rPr>
              <a:t>According to John</a:t>
            </a:r>
          </a:p>
        </p:txBody>
      </p:sp>
      <p:sp>
        <p:nvSpPr>
          <p:cNvPr id="54" name="Shape 54"/>
          <p:cNvSpPr/>
          <p:nvPr>
            <p:ph type="body" idx="1"/>
          </p:nvPr>
        </p:nvSpPr>
        <p:spPr>
          <a:xfrm>
            <a:off x="1587500" y="2730499"/>
            <a:ext cx="10464800" cy="6584773"/>
          </a:xfrm>
          <a:prstGeom prst="rect">
            <a:avLst/>
          </a:prstGeom>
        </p:spPr>
        <p:txBody>
          <a:bodyPr/>
          <a:lstStyle/>
          <a:p>
            <a:pPr lvl="0" marL="404495" indent="-404495" defTabSz="531622">
              <a:spcBef>
                <a:spcPts val="3200"/>
              </a:spcBef>
              <a:buBlip>
                <a:blip r:embed="rId2"/>
              </a:buBlip>
              <a:defRPr sz="1800">
                <a:solidFill>
                  <a:srgbClr val="000000"/>
                </a:solidFill>
              </a:defRPr>
            </a:pPr>
            <a:r>
              <a:rPr sz="3276">
                <a:solidFill>
                  <a:srgbClr val="93741C"/>
                </a:solidFill>
              </a:rPr>
              <a:t>John's account is not Synoptic because he presents his material according to a theological and mystical arrangement rather than a chronological arrangement</a:t>
            </a:r>
            <a:endParaRPr sz="3276">
              <a:solidFill>
                <a:srgbClr val="93741C"/>
              </a:solidFill>
            </a:endParaRPr>
          </a:p>
          <a:p>
            <a:pPr lvl="0" marL="404495" indent="-404495" defTabSz="531622">
              <a:spcBef>
                <a:spcPts val="3200"/>
              </a:spcBef>
              <a:buBlip>
                <a:blip r:embed="rId2"/>
              </a:buBlip>
              <a:defRPr sz="1800">
                <a:solidFill>
                  <a:srgbClr val="000000"/>
                </a:solidFill>
              </a:defRPr>
            </a:pPr>
            <a:r>
              <a:rPr sz="3276">
                <a:solidFill>
                  <a:srgbClr val="93741C"/>
                </a:solidFill>
              </a:rPr>
              <a:t>As one of the twelve Apostles, his account is also an eyewitness account, presented differently to accomplish a different purpose</a:t>
            </a:r>
            <a:endParaRPr sz="3276">
              <a:solidFill>
                <a:srgbClr val="93741C"/>
              </a:solidFill>
            </a:endParaRPr>
          </a:p>
          <a:p>
            <a:pPr lvl="0" marL="404495" indent="-404495" defTabSz="531622">
              <a:spcBef>
                <a:spcPts val="3200"/>
              </a:spcBef>
              <a:buBlip>
                <a:blip r:embed="rId2"/>
              </a:buBlip>
              <a:defRPr sz="1800">
                <a:solidFill>
                  <a:srgbClr val="000000"/>
                </a:solidFill>
              </a:defRPr>
            </a:pPr>
            <a:r>
              <a:rPr sz="3276">
                <a:solidFill>
                  <a:srgbClr val="93741C"/>
                </a:solidFill>
              </a:rPr>
              <a:t>According to tradition, John wrote this Gospel after he wrote the Book of Revelation. His Gospel account is heavily influenced by his experience of heaven and the beatific vision.</a:t>
            </a:r>
          </a:p>
        </p:txBody>
      </p:sp>
    </p:spTree>
  </p:cSld>
  <p:clrMapOvr>
    <a:masterClrMapping/>
  </p:clrMapOvr>
  <p:transition spd="slow" advClick="1">
    <p:dissolve/>
  </p:transition>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lvl="0" defTabSz="484886">
              <a:defRPr spc="0" sz="1800">
                <a:solidFill>
                  <a:srgbClr val="000000"/>
                </a:solidFill>
              </a:defRPr>
            </a:pPr>
            <a:r>
              <a:rPr spc="69" sz="6972">
                <a:solidFill>
                  <a:srgbClr val="6E603B"/>
                </a:solidFill>
              </a:rPr>
              <a:t>Canonization</a:t>
            </a:r>
            <a:endParaRPr spc="69" sz="6972">
              <a:solidFill>
                <a:srgbClr val="6E603B"/>
              </a:solidFill>
            </a:endParaRPr>
          </a:p>
          <a:p>
            <a:pPr lvl="0" defTabSz="484886">
              <a:defRPr spc="0" sz="1800">
                <a:solidFill>
                  <a:srgbClr val="000000"/>
                </a:solidFill>
              </a:defRPr>
            </a:pPr>
            <a:r>
              <a:rPr spc="41" sz="4150">
                <a:solidFill>
                  <a:srgbClr val="6E603B"/>
                </a:solidFill>
              </a:rPr>
              <a:t>When were these books accepted as Holy Scripture?</a:t>
            </a:r>
          </a:p>
        </p:txBody>
      </p:sp>
      <p:sp>
        <p:nvSpPr>
          <p:cNvPr id="57" name="Shape 57"/>
          <p:cNvSpPr/>
          <p:nvPr>
            <p:ph type="body" idx="1"/>
          </p:nvPr>
        </p:nvSpPr>
        <p:spPr>
          <a:prstGeom prst="rect">
            <a:avLst/>
          </a:prstGeom>
        </p:spPr>
        <p:txBody>
          <a:bodyPr/>
          <a:lstStyle/>
          <a:p>
            <a:pPr lvl="0" marL="408940" indent="-408940" defTabSz="537463">
              <a:spcBef>
                <a:spcPts val="3300"/>
              </a:spcBef>
              <a:buBlip>
                <a:blip r:embed="rId2"/>
              </a:buBlip>
              <a:defRPr sz="1800">
                <a:solidFill>
                  <a:srgbClr val="000000"/>
                </a:solidFill>
              </a:defRPr>
            </a:pPr>
            <a:r>
              <a:rPr sz="3312">
                <a:solidFill>
                  <a:srgbClr val="93741C"/>
                </a:solidFill>
              </a:rPr>
              <a:t>Matthews Gospel was probably the first to be accepted and widely used, followed by Marks and Lukes. John's Gospel was written near the end of the first century, in John's old age. </a:t>
            </a:r>
            <a:endParaRPr sz="3312">
              <a:solidFill>
                <a:srgbClr val="93741C"/>
              </a:solidFill>
            </a:endParaRPr>
          </a:p>
          <a:p>
            <a:pPr lvl="0" marL="408940" indent="-408940" defTabSz="537463">
              <a:spcBef>
                <a:spcPts val="3300"/>
              </a:spcBef>
              <a:buBlip>
                <a:blip r:embed="rId2"/>
              </a:buBlip>
              <a:defRPr sz="1800">
                <a:solidFill>
                  <a:srgbClr val="000000"/>
                </a:solidFill>
              </a:defRPr>
            </a:pPr>
            <a:r>
              <a:rPr sz="3312">
                <a:solidFill>
                  <a:srgbClr val="93741C"/>
                </a:solidFill>
              </a:rPr>
              <a:t>There was never any dispute in the church about these four Gospels, including the authorship.(Example: Hebrews claims no author and has been disputed since its appearance. There are other so-called Gospels, but they have never been accepted. These four have never been rejected or disputed.)</a:t>
            </a:r>
          </a:p>
        </p:txBody>
      </p:sp>
    </p:spTree>
  </p:cSld>
  <p:clrMapOvr>
    <a:masterClrMapping/>
  </p:clrMapOvr>
  <p:transition spd="slow" advClick="1">
    <p:dissolve/>
  </p:transition>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 name="Shape 59"/>
          <p:cNvSpPr/>
          <p:nvPr>
            <p:ph type="title"/>
          </p:nvPr>
        </p:nvSpPr>
        <p:spPr>
          <a:prstGeom prst="rect">
            <a:avLst/>
          </a:prstGeom>
        </p:spPr>
        <p:txBody>
          <a:bodyPr/>
          <a:lstStyle/>
          <a:p>
            <a:pPr lvl="0">
              <a:defRPr spc="0" sz="1800">
                <a:solidFill>
                  <a:srgbClr val="000000"/>
                </a:solidFill>
              </a:defRPr>
            </a:pPr>
            <a:r>
              <a:rPr spc="70" sz="7000">
                <a:solidFill>
                  <a:srgbClr val="6E603B"/>
                </a:solidFill>
              </a:rPr>
              <a:t>The Primacy </a:t>
            </a:r>
            <a:endParaRPr spc="70" sz="7000">
              <a:solidFill>
                <a:srgbClr val="6E603B"/>
              </a:solidFill>
            </a:endParaRPr>
          </a:p>
          <a:p>
            <a:pPr lvl="0">
              <a:defRPr spc="0" sz="1800">
                <a:solidFill>
                  <a:srgbClr val="000000"/>
                </a:solidFill>
              </a:defRPr>
            </a:pPr>
            <a:r>
              <a:rPr spc="70" sz="7000">
                <a:solidFill>
                  <a:srgbClr val="6E603B"/>
                </a:solidFill>
              </a:rPr>
              <a:t>of the Gospels</a:t>
            </a:r>
          </a:p>
        </p:txBody>
      </p:sp>
      <p:sp>
        <p:nvSpPr>
          <p:cNvPr id="60" name="Shape 60"/>
          <p:cNvSpPr/>
          <p:nvPr>
            <p:ph type="body" idx="1"/>
          </p:nvPr>
        </p:nvSpPr>
        <p:spPr>
          <a:prstGeom prst="rect">
            <a:avLst/>
          </a:prstGeom>
        </p:spPr>
        <p:txBody>
          <a:bodyPr/>
          <a:lstStyle/>
          <a:p>
            <a:pPr lvl="0" marL="422275" indent="-422275" defTabSz="554990">
              <a:spcBef>
                <a:spcPts val="3400"/>
              </a:spcBef>
              <a:buBlip>
                <a:blip r:embed="rId2"/>
              </a:buBlip>
              <a:defRPr sz="1800">
                <a:solidFill>
                  <a:srgbClr val="000000"/>
                </a:solidFill>
              </a:defRPr>
            </a:pPr>
            <a:r>
              <a:rPr sz="3420">
                <a:solidFill>
                  <a:srgbClr val="93741C"/>
                </a:solidFill>
              </a:rPr>
              <a:t>The Gospels have always reigned supreme in the Christian Scriptures. </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They are always printed first in the New Testament because they are the foundational documents of the Church (just as the first five Books of the Old Testament were Foundational to ancient Judaism.) </a:t>
            </a:r>
            <a:endParaRPr sz="3420">
              <a:solidFill>
                <a:srgbClr val="93741C"/>
              </a:solidFill>
            </a:endParaRPr>
          </a:p>
          <a:p>
            <a:pPr lvl="0" marL="422275" indent="-422275" defTabSz="554990">
              <a:spcBef>
                <a:spcPts val="3400"/>
              </a:spcBef>
              <a:buBlip>
                <a:blip r:embed="rId2"/>
              </a:buBlip>
              <a:defRPr sz="1800">
                <a:solidFill>
                  <a:srgbClr val="000000"/>
                </a:solidFill>
              </a:defRPr>
            </a:pPr>
            <a:r>
              <a:rPr sz="3420">
                <a:solidFill>
                  <a:srgbClr val="93741C"/>
                </a:solidFill>
              </a:rPr>
              <a:t>In the Eucharist, the Gospels are always read, they alone are sensed, lifted up, processed, bathed in incense, and blessed with the sign of the cross.</a:t>
            </a:r>
          </a:p>
        </p:txBody>
      </p:sp>
    </p:spTree>
  </p:cSld>
  <p:clrMapOvr>
    <a:masterClrMapping/>
  </p:clrMapOvr>
  <p:transition spd="slow" advClick="1">
    <p:dissolve/>
  </p:transition>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2" name="Shape 62"/>
          <p:cNvSpPr/>
          <p:nvPr>
            <p:ph type="title"/>
          </p:nvPr>
        </p:nvSpPr>
        <p:spPr>
          <a:prstGeom prst="rect">
            <a:avLst/>
          </a:prstGeom>
        </p:spPr>
        <p:txBody>
          <a:bodyPr/>
          <a:lstStyle/>
          <a:p>
            <a:pPr lvl="0">
              <a:defRPr spc="0" sz="1800">
                <a:solidFill>
                  <a:srgbClr val="000000"/>
                </a:solidFill>
              </a:defRPr>
            </a:pPr>
            <a:r>
              <a:rPr spc="70" sz="7000">
                <a:solidFill>
                  <a:srgbClr val="6E603B"/>
                </a:solidFill>
              </a:rPr>
              <a:t>What does Primacy of the Gospels mean?</a:t>
            </a:r>
          </a:p>
        </p:txBody>
      </p:sp>
      <p:sp>
        <p:nvSpPr>
          <p:cNvPr id="63" name="Shape 63"/>
          <p:cNvSpPr/>
          <p:nvPr>
            <p:ph type="body" idx="1"/>
          </p:nvPr>
        </p:nvSpPr>
        <p:spPr>
          <a:prstGeom prst="rect">
            <a:avLst/>
          </a:prstGeom>
        </p:spPr>
        <p:txBody>
          <a:bodyPr/>
          <a:lstStyle/>
          <a:p>
            <a:pPr lvl="0" marL="377825" indent="-377825" defTabSz="496570">
              <a:spcBef>
                <a:spcPts val="3000"/>
              </a:spcBef>
              <a:buBlip>
                <a:blip r:embed="rId2"/>
              </a:buBlip>
              <a:defRPr sz="1800">
                <a:solidFill>
                  <a:srgbClr val="000000"/>
                </a:solidFill>
              </a:defRPr>
            </a:pPr>
            <a:r>
              <a:rPr sz="3060">
                <a:solidFill>
                  <a:srgbClr val="93741C"/>
                </a:solidFill>
              </a:rPr>
              <a:t>We read them first. These present the material which is foundational to our faith.</a:t>
            </a:r>
            <a:endParaRPr sz="3060">
              <a:solidFill>
                <a:srgbClr val="93741C"/>
              </a:solidFill>
            </a:endParaRPr>
          </a:p>
          <a:p>
            <a:pPr lvl="0" marL="377825" indent="-377825" defTabSz="496570">
              <a:spcBef>
                <a:spcPts val="3000"/>
              </a:spcBef>
              <a:buBlip>
                <a:blip r:embed="rId2"/>
              </a:buBlip>
              <a:defRPr sz="1800">
                <a:solidFill>
                  <a:srgbClr val="000000"/>
                </a:solidFill>
              </a:defRPr>
            </a:pPr>
            <a:r>
              <a:rPr sz="3060">
                <a:solidFill>
                  <a:srgbClr val="93741C"/>
                </a:solidFill>
              </a:rPr>
              <a:t>The Gospels offer the interpretive lens through which all other books of Scripture are judged, interpreted, and expounded. </a:t>
            </a:r>
            <a:r>
              <a:rPr i="1" sz="3060">
                <a:solidFill>
                  <a:srgbClr val="93741C"/>
                </a:solidFill>
              </a:rPr>
              <a:t>Even Romans and Collosians are subordinate to the Gospels.</a:t>
            </a:r>
            <a:endParaRPr i="1" sz="3060">
              <a:solidFill>
                <a:srgbClr val="93741C"/>
              </a:solidFill>
            </a:endParaRPr>
          </a:p>
          <a:p>
            <a:pPr lvl="0" marL="377825" indent="-377825" defTabSz="496570">
              <a:spcBef>
                <a:spcPts val="3000"/>
              </a:spcBef>
              <a:buBlip>
                <a:blip r:embed="rId2"/>
              </a:buBlip>
              <a:defRPr sz="1800">
                <a:solidFill>
                  <a:srgbClr val="000000"/>
                </a:solidFill>
              </a:defRPr>
            </a:pPr>
            <a:r>
              <a:rPr sz="3060">
                <a:solidFill>
                  <a:srgbClr val="93741C"/>
                </a:solidFill>
              </a:rPr>
              <a:t>When considering the doctrines of the faith, including Church tradition, the Gospel's are the first standard of truth and revelation which must be satisfied. (Nothing is allowed contrary to the Gospels)</a:t>
            </a:r>
          </a:p>
        </p:txBody>
      </p:sp>
    </p:spTree>
  </p:cSld>
  <p:clrMapOvr>
    <a:masterClrMapping/>
  </p:clrMapOvr>
  <p:transition spd="slow" advClick="1">
    <p:dissolve/>
  </p:transition>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5" name=""/>
          <p:cNvPicPr/>
          <p:nvPr/>
        </p:nvPicPr>
        <p:blipFill>
          <a:blip r:embed="rId2">
            <a:extLst/>
          </a:blip>
          <a:stretch>
            <a:fillRect/>
          </a:stretch>
        </p:blipFill>
        <p:spPr>
          <a:xfrm>
            <a:off x="7264398" y="2546349"/>
            <a:ext cx="4953002" cy="6426201"/>
          </a:xfrm>
          <a:prstGeom prst="rect">
            <a:avLst/>
          </a:prstGeom>
        </p:spPr>
      </p:pic>
      <p:sp>
        <p:nvSpPr>
          <p:cNvPr id="66" name="Shape 66"/>
          <p:cNvSpPr/>
          <p:nvPr>
            <p:ph type="title"/>
          </p:nvPr>
        </p:nvSpPr>
        <p:spPr>
          <a:prstGeom prst="rect">
            <a:avLst/>
          </a:prstGeom>
        </p:spPr>
        <p:txBody>
          <a:bodyPr/>
          <a:lstStyle/>
          <a:p>
            <a:pPr lvl="0">
              <a:defRPr spc="0" sz="1800">
                <a:solidFill>
                  <a:srgbClr val="000000"/>
                </a:solidFill>
              </a:defRPr>
            </a:pPr>
            <a:r>
              <a:rPr spc="70" sz="7000">
                <a:solidFill>
                  <a:srgbClr val="6E603B"/>
                </a:solidFill>
              </a:rPr>
              <a:t>Homework</a:t>
            </a:r>
          </a:p>
        </p:txBody>
      </p:sp>
      <p:sp>
        <p:nvSpPr>
          <p:cNvPr id="67" name="Shape 67"/>
          <p:cNvSpPr/>
          <p:nvPr>
            <p:ph type="body" idx="1"/>
          </p:nvPr>
        </p:nvSpPr>
        <p:spPr>
          <a:xfrm>
            <a:off x="828124" y="2310842"/>
            <a:ext cx="6162636" cy="6897214"/>
          </a:xfrm>
          <a:prstGeom prst="rect">
            <a:avLst/>
          </a:prstGeom>
        </p:spPr>
        <p:txBody>
          <a:bodyPr/>
          <a:lstStyle/>
          <a:p>
            <a:pPr lvl="0" marL="345440" indent="-345440" defTabSz="496570">
              <a:spcBef>
                <a:spcPts val="2700"/>
              </a:spcBef>
              <a:buBlip>
                <a:blip r:embed="rId3"/>
              </a:buBlip>
              <a:defRPr sz="1800">
                <a:solidFill>
                  <a:srgbClr val="000000"/>
                </a:solidFill>
              </a:defRPr>
            </a:pPr>
            <a:r>
              <a:rPr sz="2720">
                <a:solidFill>
                  <a:srgbClr val="93741C"/>
                </a:solidFill>
              </a:rPr>
              <a:t>Read Introduction to the Gospel According to Saint Matthew, </a:t>
            </a:r>
            <a:br>
              <a:rPr sz="2720">
                <a:solidFill>
                  <a:srgbClr val="93741C"/>
                </a:solidFill>
              </a:rPr>
            </a:br>
            <a:r>
              <a:rPr sz="2720">
                <a:solidFill>
                  <a:srgbClr val="93741C"/>
                </a:solidFill>
              </a:rPr>
              <a:t>pp. 13-15</a:t>
            </a:r>
            <a:endParaRPr sz="2720">
              <a:solidFill>
                <a:srgbClr val="93741C"/>
              </a:solidFill>
            </a:endParaRPr>
          </a:p>
          <a:p>
            <a:pPr lvl="0" marL="345440" indent="-345440" defTabSz="496570">
              <a:spcBef>
                <a:spcPts val="2700"/>
              </a:spcBef>
              <a:buBlip>
                <a:blip r:embed="rId3"/>
              </a:buBlip>
              <a:defRPr sz="1800">
                <a:solidFill>
                  <a:srgbClr val="000000"/>
                </a:solidFill>
              </a:defRPr>
            </a:pPr>
            <a:r>
              <a:rPr sz="2720">
                <a:solidFill>
                  <a:srgbClr val="93741C"/>
                </a:solidFill>
              </a:rPr>
              <a:t>Study the Outline of The Gospel According to Saint Matthew, p 16</a:t>
            </a:r>
            <a:endParaRPr sz="2720">
              <a:solidFill>
                <a:srgbClr val="93741C"/>
              </a:solidFill>
            </a:endParaRPr>
          </a:p>
          <a:p>
            <a:pPr lvl="0" marL="345440" indent="-345440" defTabSz="496570">
              <a:spcBef>
                <a:spcPts val="2700"/>
              </a:spcBef>
              <a:buBlip>
                <a:blip r:embed="rId3"/>
              </a:buBlip>
              <a:defRPr sz="1800">
                <a:solidFill>
                  <a:srgbClr val="000000"/>
                </a:solidFill>
              </a:defRPr>
            </a:pPr>
            <a:r>
              <a:rPr sz="2720">
                <a:solidFill>
                  <a:srgbClr val="93741C"/>
                </a:solidFill>
              </a:rPr>
              <a:t>Notice the cycle of narrative (story of Jesus' life) and Discourse (teaching of Jesus.) </a:t>
            </a:r>
            <a:br>
              <a:rPr sz="2720">
                <a:solidFill>
                  <a:srgbClr val="93741C"/>
                </a:solidFill>
              </a:rPr>
            </a:br>
            <a:r>
              <a:rPr sz="2720">
                <a:solidFill>
                  <a:srgbClr val="93741C"/>
                </a:solidFill>
              </a:rPr>
              <a:t>Flip through the Gospel and familiarize yourself with the content of these cycles. </a:t>
            </a:r>
            <a:r>
              <a:rPr i="1" sz="2720">
                <a:solidFill>
                  <a:srgbClr val="8C7044"/>
                </a:solidFill>
              </a:rPr>
              <a:t>(Ex: 1st Narrative = Infancy and John the Baptist; 1st Discourse = Sermon on the Mount.</a:t>
            </a:r>
          </a:p>
        </p:txBody>
      </p:sp>
    </p:spTree>
  </p:cSld>
  <p:clrMapOvr>
    <a:masterClrMapping/>
  </p:clrMapOvr>
  <p:transition spd="slow" advClick="1">
    <p:push dir="l"/>
  </p:transition>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 name="Shape 69"/>
          <p:cNvSpPr/>
          <p:nvPr>
            <p:ph type="body" idx="1"/>
          </p:nvPr>
        </p:nvSpPr>
        <p:spPr>
          <a:prstGeom prst="rect">
            <a:avLst/>
          </a:prstGeom>
        </p:spPr>
        <p:txBody>
          <a:bodyPr/>
          <a:lstStyle/>
          <a:p>
            <a:pPr lvl="0">
              <a:buBlip>
                <a:blip r:embed="rId2"/>
              </a:buBlip>
            </a:pP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