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lvl1pPr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6BBB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 b="def" i="def"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2540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_rels/tableStyles.xml.rels><?xml version="1.0" encoding="UTF-8" standalone="yes"?><Relationships xmlns="http://schemas.openxmlformats.org/package/2006/relationships"><Relationship Id="rId1" Type="http://schemas.openxmlformats.org/officeDocument/2006/relationships/image" Target="media/image5.png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70" sz="70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One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Two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Three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Four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70" sz="70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One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Two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Three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Four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One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Two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Three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Four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One</a:t>
            </a:r>
            <a:endParaRPr sz="3600">
              <a:solidFill>
                <a:srgbClr val="93741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Two</a:t>
            </a:r>
            <a:endParaRPr sz="3600">
              <a:solidFill>
                <a:srgbClr val="93741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Three</a:t>
            </a:r>
            <a:endParaRPr sz="3600">
              <a:solidFill>
                <a:srgbClr val="93741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Four</a:t>
            </a:r>
            <a:endParaRPr sz="3600">
              <a:solidFill>
                <a:srgbClr val="93741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One</a:t>
            </a:r>
            <a:endParaRPr sz="3200">
              <a:solidFill>
                <a:srgbClr val="93741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Two</a:t>
            </a:r>
            <a:endParaRPr sz="3200">
              <a:solidFill>
                <a:srgbClr val="93741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Three</a:t>
            </a:r>
            <a:endParaRPr sz="3200">
              <a:solidFill>
                <a:srgbClr val="93741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Four</a:t>
            </a:r>
            <a:endParaRPr sz="3200">
              <a:solidFill>
                <a:srgbClr val="93741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One</a:t>
            </a:r>
            <a:endParaRPr sz="3600">
              <a:solidFill>
                <a:srgbClr val="93741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Two</a:t>
            </a:r>
            <a:endParaRPr sz="3600">
              <a:solidFill>
                <a:srgbClr val="93741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Three</a:t>
            </a:r>
            <a:endParaRPr sz="3600">
              <a:solidFill>
                <a:srgbClr val="93741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Four</a:t>
            </a:r>
            <a:endParaRPr sz="3600">
              <a:solidFill>
                <a:srgbClr val="93741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One</a:t>
            </a:r>
            <a:endParaRPr sz="3600">
              <a:solidFill>
                <a:srgbClr val="93741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Two</a:t>
            </a:r>
            <a:endParaRPr sz="3600">
              <a:solidFill>
                <a:srgbClr val="93741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Three</a:t>
            </a:r>
            <a:endParaRPr sz="3600">
              <a:solidFill>
                <a:srgbClr val="93741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Four</a:t>
            </a:r>
            <a:endParaRPr sz="3600">
              <a:solidFill>
                <a:srgbClr val="93741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1pPr>
      <a:lvl2pPr indent="2286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2pPr>
      <a:lvl3pPr indent="4572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3pPr>
      <a:lvl4pPr indent="6858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4pPr>
      <a:lvl5pPr indent="9144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5pPr>
      <a:lvl6pPr indent="11430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6pPr>
      <a:lvl7pPr indent="13716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7pPr>
      <a:lvl8pPr indent="16002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8pPr>
      <a:lvl9pPr indent="18288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9pPr>
    </p:titleStyle>
    <p:bodyStyle>
      <a:lvl1pPr marL="4445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1pPr>
      <a:lvl2pPr marL="8890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2pPr>
      <a:lvl3pPr marL="13335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3pPr>
      <a:lvl4pPr marL="17780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4pPr>
      <a:lvl5pPr marL="22225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5pPr>
      <a:lvl6pPr marL="26670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6pPr>
      <a:lvl7pPr marL="31115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7pPr>
      <a:lvl8pPr marL="35560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8pPr>
      <a:lvl9pPr marL="40005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>
            <a:off x="911733" y="541757"/>
            <a:ext cx="6521526" cy="8670086"/>
            <a:chOff x="-203200" y="-203200"/>
            <a:chExt cx="6521525" cy="8670085"/>
          </a:xfrm>
        </p:grpSpPr>
        <p:pic>
          <p:nvPicPr>
            <p:cNvPr id="33" name="IMG_3350.jpeg"/>
            <p:cNvPicPr/>
            <p:nvPr/>
          </p:nvPicPr>
          <p:blipFill>
            <a:blip r:embed="rId2">
              <a:extLst/>
            </a:blip>
            <a:srcRect l="13000" t="0" r="13000" b="0"/>
            <a:stretch>
              <a:fillRect/>
            </a:stretch>
          </p:blipFill>
          <p:spPr>
            <a:xfrm>
              <a:off x="0" y="0"/>
              <a:ext cx="6115125" cy="82636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1" y="-203200"/>
              <a:ext cx="6521526" cy="8670085"/>
            </a:xfrm>
            <a:prstGeom prst="rect">
              <a:avLst/>
            </a:prstGeom>
            <a:effectLst/>
          </p:spPr>
        </p:pic>
      </p:grpSp>
      <p:sp>
        <p:nvSpPr>
          <p:cNvPr id="35" name="Shape 35"/>
          <p:cNvSpPr/>
          <p:nvPr/>
        </p:nvSpPr>
        <p:spPr>
          <a:xfrm>
            <a:off x="7715436" y="1337470"/>
            <a:ext cx="4632662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943F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943F2B"/>
                </a:solidFill>
              </a:rPr>
              <a:t>Sunday Bible College</a:t>
            </a:r>
          </a:p>
        </p:txBody>
      </p:sp>
      <p:sp>
        <p:nvSpPr>
          <p:cNvPr id="36" name="Shape 36"/>
          <p:cNvSpPr/>
          <p:nvPr/>
        </p:nvSpPr>
        <p:spPr>
          <a:xfrm>
            <a:off x="7696462" y="3798094"/>
            <a:ext cx="467061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823726"/>
                </a:solidFill>
              </a:rPr>
              <a:t>Chapter 10:1-15</a:t>
            </a:r>
            <a:endParaRPr sz="5000">
              <a:solidFill>
                <a:srgbClr val="8237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>
              <a:solidFill>
                <a:srgbClr val="8237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823726"/>
                </a:solidFill>
              </a:rPr>
              <a:t>The Twelve Disciples </a:t>
            </a:r>
            <a:endParaRPr sz="3500">
              <a:solidFill>
                <a:srgbClr val="82372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823726"/>
                </a:solidFill>
              </a:rPr>
              <a:t>and their Mission</a:t>
            </a:r>
          </a:p>
        </p:txBody>
      </p:sp>
      <p:sp>
        <p:nvSpPr>
          <p:cNvPr id="37" name="Shape 37"/>
          <p:cNvSpPr/>
          <p:nvPr/>
        </p:nvSpPr>
        <p:spPr>
          <a:xfrm>
            <a:off x="8014442" y="6588919"/>
            <a:ext cx="4034651" cy="175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3E6169"/>
                </a:solidFill>
                <a:latin typeface="Optima"/>
                <a:ea typeface="Optima"/>
                <a:cs typeface="Optima"/>
                <a:sym typeface="Optima"/>
              </a:rPr>
              <a:t>Holy Trinity</a:t>
            </a:r>
            <a:endParaRPr sz="4100">
              <a:solidFill>
                <a:srgbClr val="3E6169"/>
              </a:solidFill>
              <a:latin typeface="Optima"/>
              <a:ea typeface="Optima"/>
              <a:cs typeface="Optima"/>
              <a:sym typeface="Optima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3E6169"/>
                </a:solidFill>
                <a:latin typeface="Optima"/>
                <a:ea typeface="Optima"/>
                <a:cs typeface="Optima"/>
                <a:sym typeface="Optima"/>
              </a:rPr>
              <a:t>Anglican Church</a:t>
            </a:r>
            <a:endParaRPr sz="4100">
              <a:solidFill>
                <a:srgbClr val="3E6169"/>
              </a:solidFill>
              <a:latin typeface="Optima"/>
              <a:ea typeface="Optima"/>
              <a:cs typeface="Optima"/>
              <a:sym typeface="Optima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E6169"/>
                </a:solidFill>
                <a:latin typeface="Optima"/>
                <a:ea typeface="Optima"/>
                <a:cs typeface="Optima"/>
                <a:sym typeface="Optima"/>
              </a:rPr>
              <a:t>Fernandina Beach, Florida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 rot="21600000">
            <a:off x="264913" y="813133"/>
            <a:ext cx="12474974" cy="3671496"/>
            <a:chOff x="-203199" y="-203199"/>
            <a:chExt cx="12474973" cy="3671495"/>
          </a:xfrm>
        </p:grpSpPr>
        <p:pic>
          <p:nvPicPr>
            <p:cNvPr id="40" name="IMG_3388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068572" cy="32650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03200"/>
              <a:ext cx="12474974" cy="3671496"/>
            </a:xfrm>
            <a:prstGeom prst="rect">
              <a:avLst/>
            </a:prstGeom>
            <a:effectLst/>
          </p:spPr>
        </p:pic>
      </p:grpSp>
      <p:sp>
        <p:nvSpPr>
          <p:cNvPr id="42" name="Shape 42"/>
          <p:cNvSpPr/>
          <p:nvPr>
            <p:ph type="title"/>
          </p:nvPr>
        </p:nvSpPr>
        <p:spPr>
          <a:xfrm>
            <a:off x="1269999" y="4713361"/>
            <a:ext cx="10464801" cy="1244601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70" sz="70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Choosing the Twelve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1270000" y="6295514"/>
            <a:ext cx="10464800" cy="1244600"/>
          </a:xfrm>
          <a:prstGeom prst="rect">
            <a:avLst/>
          </a:prstGeom>
        </p:spPr>
        <p:txBody>
          <a:bodyPr/>
          <a:lstStyle>
            <a:lvl1pPr>
              <a:defRPr spc="45" sz="4500"/>
            </a:lvl1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45" sz="4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Read St. Matthew 10:1-4 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1587499" y="-13756"/>
            <a:ext cx="10464801" cy="2349501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The Twelve Disciples</a:t>
            </a:r>
            <a:endParaRPr spc="70" sz="7000">
              <a:solidFill>
                <a:srgbClr val="6E603B"/>
              </a:solidFill>
            </a:endParaRPr>
          </a:p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39" sz="4000">
                <a:solidFill>
                  <a:srgbClr val="6E603B"/>
                </a:solidFill>
              </a:rPr>
              <a:t>10:1-4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714174" y="2174673"/>
            <a:ext cx="11576451" cy="7156851"/>
          </a:xfrm>
          <a:prstGeom prst="rect">
            <a:avLst/>
          </a:prstGeom>
        </p:spPr>
        <p:txBody>
          <a:bodyPr anchor="t"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/>
              <a:t>Why twelve? Is there any special significance to that number?</a:t>
            </a:r>
            <a:endParaRPr sz="3600"/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/>
              <a:t>Compare the order of the names in this list to the other lists of the Apostles. What stands out?</a:t>
            </a:r>
            <a:br>
              <a:rPr sz="3600"/>
            </a:br>
            <a:r>
              <a:rPr sz="3600"/>
              <a:t>Mark 3:16-19         St. Luke 6:13-16      Acts 1:13</a:t>
            </a:r>
            <a:endParaRPr sz="3600"/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/>
              <a:t>What did Jesus give to these Apostles?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1587499" y="-13756"/>
            <a:ext cx="10464801" cy="2349501"/>
          </a:xfrm>
          <a:prstGeom prst="rect">
            <a:avLst/>
          </a:prstGeom>
        </p:spPr>
        <p:txBody>
          <a:bodyPr/>
          <a:lstStyle/>
          <a:p>
            <a:pPr lvl="0" defTabSz="537463">
              <a:defRPr spc="0" sz="1800">
                <a:solidFill>
                  <a:srgbClr val="000000"/>
                </a:solidFill>
              </a:defRPr>
            </a:pPr>
            <a:r>
              <a:rPr spc="64" sz="6440">
                <a:solidFill>
                  <a:srgbClr val="6E603B"/>
                </a:solidFill>
              </a:rPr>
              <a:t>The Mission of the Twelve</a:t>
            </a:r>
            <a:endParaRPr spc="64" sz="6440">
              <a:solidFill>
                <a:srgbClr val="6E603B"/>
              </a:solidFill>
            </a:endParaRPr>
          </a:p>
          <a:p>
            <a:pPr lvl="0" defTabSz="537463">
              <a:defRPr spc="0" sz="1800">
                <a:solidFill>
                  <a:srgbClr val="000000"/>
                </a:solidFill>
              </a:defRPr>
            </a:pPr>
            <a:r>
              <a:rPr spc="36" sz="3680">
                <a:solidFill>
                  <a:srgbClr val="6E603B"/>
                </a:solidFill>
              </a:rPr>
              <a:t>10:5-15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714174" y="2174673"/>
            <a:ext cx="11576451" cy="7156851"/>
          </a:xfrm>
          <a:prstGeom prst="rect">
            <a:avLst/>
          </a:prstGeom>
        </p:spPr>
        <p:txBody>
          <a:bodyPr anchor="t"/>
          <a:lstStyle/>
          <a:p>
            <a:pPr lvl="0" marL="422275" indent="-422275" defTabSz="55499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/>
              <a:t>He sent them out to preach. What was the message they were to deliver? see verse 7</a:t>
            </a:r>
            <a:endParaRPr sz="3420"/>
          </a:p>
          <a:p>
            <a:pPr lvl="0" marL="422275" indent="-422275" defTabSz="55499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/>
              <a:t>What is the meaning of verse 8.b, "you recieved without pay, give without pay?" In context, how are the Disciples supposed to accomplish their mission without starvation?</a:t>
            </a:r>
            <a:endParaRPr sz="3420"/>
          </a:p>
          <a:p>
            <a:pPr lvl="0" marL="422275" indent="-422275" defTabSz="55499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/>
              <a:t>What is the fate of those who listen and receive the message of the Kingdom?</a:t>
            </a:r>
            <a:endParaRPr sz="3420"/>
          </a:p>
          <a:p>
            <a:pPr lvl="0" marL="422275" indent="-422275" defTabSz="55499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/>
              <a:t>What is the fate of those who will not listen to the Disciples?</a:t>
            </a:r>
          </a:p>
        </p:txBody>
      </p:sp>
    </p:spTree>
  </p:cSld>
  <p:clrMapOvr>
    <a:masterClrMapping/>
  </p:clrMapOvr>
  <p:transition spd="slow" advClick="1">
    <p:dissolve/>
  </p:transition>
</p:sld>
</file>

<file path=ppt/theme/theme1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AB6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2844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AB6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2844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