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_rels/tableStyles.xml.rels><?xml version="1.0" encoding="UTF-8" standalone="yes"?><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6" cy="8670086"/>
            <a:chOff x="-203200" y="-203200"/>
            <a:chExt cx="6521525" cy="8670085"/>
          </a:xfrm>
        </p:grpSpPr>
        <p:pic>
          <p:nvPicPr>
            <p:cNvPr id="33" name="IMG_3350.jpeg"/>
            <p:cNvPicPr/>
            <p:nvPr/>
          </p:nvPicPr>
          <p:blipFill>
            <a:blip r:embed="rId2">
              <a:extLst/>
            </a:blip>
            <a:srcRect l="13000" t="0" r="13000" b="0"/>
            <a:stretch>
              <a:fillRect/>
            </a:stretch>
          </p:blipFill>
          <p:spPr>
            <a:xfrm>
              <a:off x="0" y="0"/>
              <a:ext cx="6115125" cy="8263685"/>
            </a:xfrm>
            <a:prstGeom prst="rect">
              <a:avLst/>
            </a:prstGeom>
            <a:ln>
              <a:noFill/>
            </a:ln>
            <a:effectLst/>
          </p:spPr>
        </p:pic>
        <p:pic>
          <p:nvPicPr>
            <p:cNvPr id="32" name=""/>
            <p:cNvPicPr/>
            <p:nvPr/>
          </p:nvPicPr>
          <p:blipFill>
            <a:blip r:embed="rId3">
              <a:extLst/>
            </a:blip>
            <a:stretch>
              <a:fillRect/>
            </a:stretch>
          </p:blipFill>
          <p:spPr>
            <a:xfrm>
              <a:off x="-203201" y="-203200"/>
              <a:ext cx="6521526" cy="8670085"/>
            </a:xfrm>
            <a:prstGeom prst="rect">
              <a:avLst/>
            </a:prstGeom>
            <a:effectLst/>
          </p:spPr>
        </p:pic>
      </p:grpSp>
      <p:sp>
        <p:nvSpPr>
          <p:cNvPr id="35" name="Shape 35"/>
          <p:cNvSpPr/>
          <p:nvPr/>
        </p:nvSpPr>
        <p:spPr>
          <a:xfrm>
            <a:off x="7715436" y="1337470"/>
            <a:ext cx="4632662"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7537712" y="3798094"/>
            <a:ext cx="4988111"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10:16-33</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The Second Discourse:</a:t>
            </a:r>
            <a:endParaRPr sz="3500">
              <a:solidFill>
                <a:srgbClr val="823726"/>
              </a:solidFill>
            </a:endParaRPr>
          </a:p>
          <a:p>
            <a:pPr lvl="0">
              <a:defRPr sz="1800">
                <a:solidFill>
                  <a:srgbClr val="000000"/>
                </a:solidFill>
              </a:defRPr>
            </a:pPr>
            <a:r>
              <a:rPr sz="3500">
                <a:solidFill>
                  <a:srgbClr val="823726"/>
                </a:solidFill>
              </a:rPr>
              <a:t>Teaching the 12 Apostles</a:t>
            </a:r>
          </a:p>
        </p:txBody>
      </p:sp>
      <p:sp>
        <p:nvSpPr>
          <p:cNvPr id="37" name="Shape 37"/>
          <p:cNvSpPr/>
          <p:nvPr/>
        </p:nvSpPr>
        <p:spPr>
          <a:xfrm>
            <a:off x="8014442" y="6588919"/>
            <a:ext cx="4034651" cy="17573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1" name="Group 41"/>
          <p:cNvGrpSpPr/>
          <p:nvPr/>
        </p:nvGrpSpPr>
        <p:grpSpPr>
          <a:xfrm rot="21600000">
            <a:off x="264913" y="813133"/>
            <a:ext cx="12474974" cy="3671496"/>
            <a:chOff x="-203199" y="-203199"/>
            <a:chExt cx="12474973" cy="3671495"/>
          </a:xfrm>
        </p:grpSpPr>
        <p:pic>
          <p:nvPicPr>
            <p:cNvPr id="40" name="IMG_3388.jpeg"/>
            <p:cNvPicPr/>
            <p:nvPr/>
          </p:nvPicPr>
          <p:blipFill>
            <a:blip r:embed="rId2">
              <a:extLst/>
            </a:blip>
            <a:stretch>
              <a:fillRect/>
            </a:stretch>
          </p:blipFill>
          <p:spPr>
            <a:xfrm>
              <a:off x="0" y="0"/>
              <a:ext cx="12068572" cy="3265091"/>
            </a:xfrm>
            <a:prstGeom prst="rect">
              <a:avLst/>
            </a:prstGeom>
            <a:ln>
              <a:noFill/>
            </a:ln>
            <a:effectLst/>
          </p:spPr>
        </p:pic>
        <p:pic>
          <p:nvPicPr>
            <p:cNvPr id="39" name=""/>
            <p:cNvPicPr/>
            <p:nvPr/>
          </p:nvPicPr>
          <p:blipFill>
            <a:blip r:embed="rId3">
              <a:extLst/>
            </a:blip>
            <a:stretch>
              <a:fillRect/>
            </a:stretch>
          </p:blipFill>
          <p:spPr>
            <a:xfrm>
              <a:off x="-203200" y="-203200"/>
              <a:ext cx="12474974" cy="3671496"/>
            </a:xfrm>
            <a:prstGeom prst="rect">
              <a:avLst/>
            </a:prstGeom>
            <a:effectLst/>
          </p:spPr>
        </p:pic>
      </p:grpSp>
      <p:sp>
        <p:nvSpPr>
          <p:cNvPr id="42" name="Shape 42"/>
          <p:cNvSpPr/>
          <p:nvPr>
            <p:ph type="title"/>
          </p:nvPr>
        </p:nvSpPr>
        <p:spPr>
          <a:xfrm>
            <a:off x="1269999" y="4713361"/>
            <a:ext cx="10464801" cy="1244601"/>
          </a:xfrm>
          <a:prstGeom prst="rect">
            <a:avLst/>
          </a:prstGeom>
        </p:spPr>
        <p:txBody>
          <a:body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Choosing the Twelve</a:t>
            </a:r>
          </a:p>
        </p:txBody>
      </p:sp>
      <p:sp>
        <p:nvSpPr>
          <p:cNvPr id="43" name="Shape 43"/>
          <p:cNvSpPr/>
          <p:nvPr>
            <p:ph type="body" idx="1"/>
          </p:nvPr>
        </p:nvSpPr>
        <p:spPr>
          <a:xfrm>
            <a:off x="1270000" y="6295514"/>
            <a:ext cx="10464800" cy="1244600"/>
          </a:xfrm>
          <a:prstGeom prst="rect">
            <a:avLst/>
          </a:prstGeom>
        </p:spPr>
        <p:txBody>
          <a:bodyPr/>
          <a:lstStyle>
            <a:lvl1pPr>
              <a:defRPr spc="45" sz="4500"/>
            </a:lvl1pPr>
          </a:lstStyle>
          <a:p>
            <a:pPr lvl="0">
              <a:defRPr spc="0" sz="1800">
                <a:solidFill>
                  <a:srgbClr val="000000"/>
                </a:solidFill>
                <a:effectLst/>
              </a:defRPr>
            </a:pPr>
            <a:r>
              <a:rPr spc="45" sz="4500">
                <a:solidFill>
                  <a:srgbClr val="3E382B"/>
                </a:solidFill>
                <a:effectLst>
                  <a:outerShdw sx="100000" sy="100000" kx="0" ky="0" algn="b" rotWithShape="0" blurRad="38100" dist="12700" dir="5400000">
                    <a:srgbClr val="E0DEC7">
                      <a:alpha val="80000"/>
                    </a:srgbClr>
                  </a:outerShdw>
                </a:effectLst>
              </a:rPr>
              <a:t>Read St. Matthew 10:16-25 </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Coming Persecutions</a:t>
            </a:r>
            <a:endParaRPr spc="70" sz="7000">
              <a:solidFill>
                <a:srgbClr val="6E603B"/>
              </a:solidFill>
            </a:endParaRPr>
          </a:p>
          <a:p>
            <a:pPr lvl="0">
              <a:defRPr spc="0" sz="1800">
                <a:solidFill>
                  <a:srgbClr val="000000"/>
                </a:solidFill>
              </a:defRPr>
            </a:pPr>
            <a:r>
              <a:rPr spc="39" sz="4000">
                <a:solidFill>
                  <a:srgbClr val="6E603B"/>
                </a:solidFill>
              </a:rPr>
              <a:t>10:16-25</a:t>
            </a:r>
          </a:p>
        </p:txBody>
      </p:sp>
      <p:sp>
        <p:nvSpPr>
          <p:cNvPr id="46" name="Shape 46"/>
          <p:cNvSpPr/>
          <p:nvPr>
            <p:ph type="body" idx="1"/>
          </p:nvPr>
        </p:nvSpPr>
        <p:spPr>
          <a:xfrm>
            <a:off x="714174" y="2174673"/>
            <a:ext cx="11576451" cy="7156851"/>
          </a:xfrm>
          <a:prstGeom prst="rect">
            <a:avLst/>
          </a:prstGeom>
        </p:spPr>
        <p:txBody>
          <a:bodyPr anchor="t"/>
          <a:lstStyle/>
          <a:p>
            <a:pPr lvl="0" marL="426719" indent="-426719" defTabSz="560831">
              <a:spcBef>
                <a:spcPts val="3400"/>
              </a:spcBef>
              <a:buBlip>
                <a:blip r:embed="rId2"/>
              </a:buBlip>
              <a:defRPr sz="1800">
                <a:solidFill>
                  <a:srgbClr val="000000"/>
                </a:solidFill>
              </a:defRPr>
            </a:pPr>
            <a:r>
              <a:rPr sz="3455"/>
              <a:t>This is the real begging of the second great discourse or teaching message given by Jesus as recorded in Matthew.</a:t>
            </a:r>
            <a:endParaRPr sz="3455"/>
          </a:p>
          <a:p>
            <a:pPr lvl="0" marL="426719" indent="-426719" defTabSz="560831">
              <a:spcBef>
                <a:spcPts val="3400"/>
              </a:spcBef>
              <a:buBlip>
                <a:blip r:embed="rId2"/>
              </a:buBlip>
              <a:defRPr sz="1800">
                <a:solidFill>
                  <a:srgbClr val="000000"/>
                </a:solidFill>
              </a:defRPr>
            </a:pPr>
            <a:r>
              <a:rPr sz="3455"/>
              <a:t>The first was the Sermon on the Mount. This is a message to his Disciples, to his inner circle who are being trained to carry his message abroad</a:t>
            </a:r>
            <a:endParaRPr sz="3455"/>
          </a:p>
          <a:p>
            <a:pPr lvl="0" marL="426719" indent="-426719" defTabSz="560831">
              <a:spcBef>
                <a:spcPts val="3400"/>
              </a:spcBef>
              <a:buBlip>
                <a:blip r:embed="rId2"/>
              </a:buBlip>
              <a:defRPr sz="1800">
                <a:solidFill>
                  <a:srgbClr val="000000"/>
                </a:solidFill>
              </a:defRPr>
            </a:pPr>
            <a:r>
              <a:rPr sz="3455"/>
              <a:t>"Be wise as serpents, harmless as doves."</a:t>
            </a:r>
            <a:endParaRPr sz="3455"/>
          </a:p>
          <a:p>
            <a:pPr lvl="0" marL="426719" indent="-426719" defTabSz="560831">
              <a:spcBef>
                <a:spcPts val="3400"/>
              </a:spcBef>
              <a:buBlip>
                <a:blip r:embed="rId2"/>
              </a:buBlip>
              <a:defRPr sz="1800">
                <a:solidFill>
                  <a:srgbClr val="000000"/>
                </a:solidFill>
              </a:defRPr>
            </a:pPr>
            <a:r>
              <a:rPr sz="3455"/>
              <a:t>Persecution is normal, expect it.</a:t>
            </a:r>
            <a:endParaRPr sz="3455"/>
          </a:p>
          <a:p>
            <a:pPr lvl="0" marL="426719" indent="-426719" defTabSz="560831">
              <a:spcBef>
                <a:spcPts val="3400"/>
              </a:spcBef>
              <a:buBlip>
                <a:blip r:embed="rId2"/>
              </a:buBlip>
              <a:defRPr sz="1800">
                <a:solidFill>
                  <a:srgbClr val="000000"/>
                </a:solidFill>
              </a:defRPr>
            </a:pPr>
            <a:r>
              <a:rPr sz="3455"/>
              <a:t>"He who endures to the end will be saved."</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Coming Persecutions</a:t>
            </a:r>
            <a:endParaRPr spc="70" sz="7000">
              <a:solidFill>
                <a:srgbClr val="6E603B"/>
              </a:solidFill>
            </a:endParaRPr>
          </a:p>
          <a:p>
            <a:pPr lvl="0">
              <a:defRPr spc="0" sz="1800">
                <a:solidFill>
                  <a:srgbClr val="000000"/>
                </a:solidFill>
              </a:defRPr>
            </a:pPr>
            <a:r>
              <a:rPr spc="39" sz="4000">
                <a:solidFill>
                  <a:srgbClr val="6E603B"/>
                </a:solidFill>
              </a:rPr>
              <a:t>10:16-25</a:t>
            </a:r>
          </a:p>
        </p:txBody>
      </p:sp>
      <p:sp>
        <p:nvSpPr>
          <p:cNvPr id="49" name="Shape 49"/>
          <p:cNvSpPr/>
          <p:nvPr>
            <p:ph type="body" idx="1"/>
          </p:nvPr>
        </p:nvSpPr>
        <p:spPr>
          <a:xfrm>
            <a:off x="714174" y="2174673"/>
            <a:ext cx="11576451" cy="7156851"/>
          </a:xfrm>
          <a:prstGeom prst="rect">
            <a:avLst/>
          </a:prstGeom>
        </p:spPr>
        <p:txBody>
          <a:bodyPr anchor="t"/>
          <a:lstStyle/>
          <a:p>
            <a:pPr lvl="0">
              <a:buBlip>
                <a:blip r:embed="rId2"/>
              </a:buBlip>
              <a:defRPr sz="1800">
                <a:solidFill>
                  <a:srgbClr val="000000"/>
                </a:solidFill>
              </a:defRPr>
            </a:pPr>
            <a:r>
              <a:rPr sz="3600"/>
              <a:t>"If they persecute you in one town, flee to the next." - </a:t>
            </a:r>
            <a:r>
              <a:rPr i="1" sz="3600"/>
              <a:t>there is a limit to the time of repentance.</a:t>
            </a:r>
            <a:endParaRPr i="1" sz="3600"/>
          </a:p>
          <a:p>
            <a:pPr lvl="0">
              <a:buBlip>
                <a:blip r:embed="rId2"/>
              </a:buBlip>
              <a:defRPr sz="1800">
                <a:solidFill>
                  <a:srgbClr val="000000"/>
                </a:solidFill>
              </a:defRPr>
            </a:pPr>
            <a:r>
              <a:rPr sz="3600"/>
              <a:t>Once again, we hear that Jesus is called Beelzebul. And if they call the Son of God the "Lord of Flies", what will they say of those who follow him?</a:t>
            </a:r>
            <a:r>
              <a:rPr i="1" sz="3600"/>
              <a:t> </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3" name="Group 53"/>
          <p:cNvGrpSpPr/>
          <p:nvPr/>
        </p:nvGrpSpPr>
        <p:grpSpPr>
          <a:xfrm rot="21600000">
            <a:off x="264913" y="813133"/>
            <a:ext cx="12474974" cy="3671496"/>
            <a:chOff x="-203199" y="-203199"/>
            <a:chExt cx="12474973" cy="3671495"/>
          </a:xfrm>
        </p:grpSpPr>
        <p:pic>
          <p:nvPicPr>
            <p:cNvPr id="52" name="IMG_3388.JPG"/>
            <p:cNvPicPr/>
            <p:nvPr/>
          </p:nvPicPr>
          <p:blipFill>
            <a:blip r:embed="rId2">
              <a:extLst/>
            </a:blip>
            <a:stretch>
              <a:fillRect/>
            </a:stretch>
          </p:blipFill>
          <p:spPr>
            <a:xfrm>
              <a:off x="0" y="0"/>
              <a:ext cx="12068572" cy="3265091"/>
            </a:xfrm>
            <a:prstGeom prst="rect">
              <a:avLst/>
            </a:prstGeom>
            <a:ln>
              <a:noFill/>
            </a:ln>
            <a:effectLst/>
          </p:spPr>
        </p:pic>
        <p:pic>
          <p:nvPicPr>
            <p:cNvPr id="51" name=""/>
            <p:cNvPicPr/>
            <p:nvPr/>
          </p:nvPicPr>
          <p:blipFill>
            <a:blip r:embed="rId3">
              <a:extLst/>
            </a:blip>
            <a:stretch>
              <a:fillRect/>
            </a:stretch>
          </p:blipFill>
          <p:spPr>
            <a:xfrm>
              <a:off x="-203200" y="-203200"/>
              <a:ext cx="12474974" cy="3671496"/>
            </a:xfrm>
            <a:prstGeom prst="rect">
              <a:avLst/>
            </a:prstGeom>
            <a:effectLst/>
          </p:spPr>
        </p:pic>
      </p:grpSp>
      <p:sp>
        <p:nvSpPr>
          <p:cNvPr id="54" name="Shape 54"/>
          <p:cNvSpPr/>
          <p:nvPr>
            <p:ph type="title"/>
          </p:nvPr>
        </p:nvSpPr>
        <p:spPr>
          <a:xfrm>
            <a:off x="1269999" y="4713361"/>
            <a:ext cx="10464801" cy="1244601"/>
          </a:xfrm>
          <a:prstGeom prst="rect">
            <a:avLst/>
          </a:prstGeom>
        </p:spPr>
        <p:txBody>
          <a:body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Choosing the Twelve</a:t>
            </a:r>
          </a:p>
        </p:txBody>
      </p:sp>
      <p:sp>
        <p:nvSpPr>
          <p:cNvPr id="55" name="Shape 55"/>
          <p:cNvSpPr/>
          <p:nvPr>
            <p:ph type="body" idx="1"/>
          </p:nvPr>
        </p:nvSpPr>
        <p:spPr>
          <a:xfrm>
            <a:off x="1270000" y="6295514"/>
            <a:ext cx="10464800" cy="1244600"/>
          </a:xfrm>
          <a:prstGeom prst="rect">
            <a:avLst/>
          </a:prstGeom>
        </p:spPr>
        <p:txBody>
          <a:bodyPr/>
          <a:lstStyle>
            <a:lvl1pPr>
              <a:defRPr spc="45" sz="4500"/>
            </a:lvl1pPr>
          </a:lstStyle>
          <a:p>
            <a:pPr lvl="0">
              <a:defRPr spc="0" sz="1800">
                <a:solidFill>
                  <a:srgbClr val="000000"/>
                </a:solidFill>
                <a:effectLst/>
              </a:defRPr>
            </a:pPr>
            <a:r>
              <a:rPr spc="45" sz="4500">
                <a:solidFill>
                  <a:srgbClr val="3E382B"/>
                </a:solidFill>
                <a:effectLst>
                  <a:outerShdw sx="100000" sy="100000" kx="0" ky="0" algn="b" rotWithShape="0" blurRad="38100" dist="12700" dir="5400000">
                    <a:srgbClr val="E0DEC7">
                      <a:alpha val="80000"/>
                    </a:srgbClr>
                  </a:outerShdw>
                </a:effectLst>
              </a:rPr>
              <a:t>Read St. Matthew 10:26-33</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Whom to Fear</a:t>
            </a:r>
            <a:endParaRPr spc="70" sz="7000">
              <a:solidFill>
                <a:srgbClr val="6E603B"/>
              </a:solidFill>
            </a:endParaRPr>
          </a:p>
          <a:p>
            <a:pPr lvl="0">
              <a:defRPr spc="0" sz="1800">
                <a:solidFill>
                  <a:srgbClr val="000000"/>
                </a:solidFill>
              </a:defRPr>
            </a:pPr>
            <a:r>
              <a:rPr spc="39" sz="4000">
                <a:solidFill>
                  <a:srgbClr val="6E603B"/>
                </a:solidFill>
              </a:rPr>
              <a:t>10:26-35</a:t>
            </a:r>
          </a:p>
        </p:txBody>
      </p:sp>
      <p:sp>
        <p:nvSpPr>
          <p:cNvPr id="58" name="Shape 58"/>
          <p:cNvSpPr/>
          <p:nvPr>
            <p:ph type="body" idx="1"/>
          </p:nvPr>
        </p:nvSpPr>
        <p:spPr>
          <a:xfrm>
            <a:off x="714174" y="2174673"/>
            <a:ext cx="11576451" cy="7156851"/>
          </a:xfrm>
          <a:prstGeom prst="rect">
            <a:avLst/>
          </a:prstGeom>
        </p:spPr>
        <p:txBody>
          <a:bodyPr anchor="t"/>
          <a:lstStyle/>
          <a:p>
            <a:pPr lvl="0" marL="422275" indent="-422275" defTabSz="554990">
              <a:spcBef>
                <a:spcPts val="3400"/>
              </a:spcBef>
              <a:buBlip>
                <a:blip r:embed="rId2"/>
              </a:buBlip>
              <a:defRPr sz="1800">
                <a:solidFill>
                  <a:srgbClr val="000000"/>
                </a:solidFill>
              </a:defRPr>
            </a:pPr>
            <a:r>
              <a:rPr sz="3420"/>
              <a:t>This powerful argument or teaching from Christ invites the Disciples to establish their priorities according to Wisdom and not practical concerns. The practical minded man or woman says we should fear the person who want to ruin us. But the wise knows that after this life we will answer to one who can ruin or restore. </a:t>
            </a:r>
            <a:endParaRPr sz="3420"/>
          </a:p>
          <a:p>
            <a:pPr lvl="0" marL="422275" indent="-422275" defTabSz="554990">
              <a:spcBef>
                <a:spcPts val="3400"/>
              </a:spcBef>
              <a:buBlip>
                <a:blip r:embed="rId2"/>
              </a:buBlip>
              <a:defRPr sz="1800">
                <a:solidFill>
                  <a:srgbClr val="000000"/>
                </a:solidFill>
              </a:defRPr>
            </a:pPr>
            <a:r>
              <a:rPr sz="3420"/>
              <a:t>Christians place their priorities on the life to come, not on this transitory life. In other words, we don't fear losing the temporary, we fear losing the eternal.</a:t>
            </a:r>
            <a:endParaRPr sz="3420"/>
          </a:p>
          <a:p>
            <a:pPr lvl="0" marL="422275" indent="-422275" defTabSz="554990">
              <a:spcBef>
                <a:spcPts val="3400"/>
              </a:spcBef>
              <a:buBlip>
                <a:blip r:embed="rId2"/>
              </a:buBlip>
              <a:defRPr sz="1800">
                <a:solidFill>
                  <a:srgbClr val="000000"/>
                </a:solidFill>
              </a:defRPr>
            </a:pPr>
            <a:r>
              <a:rPr sz="3420"/>
              <a:t>How does this priority effect the way a Christian lives on Monday morning?</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