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_rels/tableStyles.xml.rels><?xml version="1.0" encoding="UTF-8" standalone="yes"?><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31" name="Shape 3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 name="Group 37"/>
          <p:cNvGrpSpPr/>
          <p:nvPr/>
        </p:nvGrpSpPr>
        <p:grpSpPr>
          <a:xfrm>
            <a:off x="911733" y="541757"/>
            <a:ext cx="6521527" cy="8670086"/>
            <a:chOff x="-203199" y="-203199"/>
            <a:chExt cx="6521525" cy="8670084"/>
          </a:xfrm>
        </p:grpSpPr>
        <p:pic>
          <p:nvPicPr>
            <p:cNvPr id="36" name="IMG_3350.jpeg"/>
            <p:cNvPicPr/>
            <p:nvPr/>
          </p:nvPicPr>
          <p:blipFill>
            <a:blip r:embed="rId2">
              <a:extLst/>
            </a:blip>
            <a:srcRect l="13000" t="0" r="13000" b="0"/>
            <a:stretch>
              <a:fillRect/>
            </a:stretch>
          </p:blipFill>
          <p:spPr>
            <a:xfrm>
              <a:off x="0" y="0"/>
              <a:ext cx="6115126" cy="8263685"/>
            </a:xfrm>
            <a:prstGeom prst="rect">
              <a:avLst/>
            </a:prstGeom>
            <a:ln>
              <a:noFill/>
            </a:ln>
            <a:effectLst/>
          </p:spPr>
        </p:pic>
        <p:pic>
          <p:nvPicPr>
            <p:cNvPr id="35" name=""/>
            <p:cNvPicPr/>
            <p:nvPr/>
          </p:nvPicPr>
          <p:blipFill>
            <a:blip r:embed="rId3">
              <a:extLst/>
            </a:blip>
            <a:stretch>
              <a:fillRect/>
            </a:stretch>
          </p:blipFill>
          <p:spPr>
            <a:xfrm>
              <a:off x="-203200" y="-203200"/>
              <a:ext cx="6521526" cy="8670085"/>
            </a:xfrm>
            <a:prstGeom prst="rect">
              <a:avLst/>
            </a:prstGeom>
            <a:effectLst/>
          </p:spPr>
        </p:pic>
      </p:grpSp>
      <p:sp>
        <p:nvSpPr>
          <p:cNvPr id="38" name="Shape 38"/>
          <p:cNvSpPr/>
          <p:nvPr/>
        </p:nvSpPr>
        <p:spPr>
          <a:xfrm>
            <a:off x="7715436" y="1337470"/>
            <a:ext cx="463266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9" name="Shape 39"/>
          <p:cNvSpPr/>
          <p:nvPr/>
        </p:nvSpPr>
        <p:spPr>
          <a:xfrm>
            <a:off x="8357817" y="4096544"/>
            <a:ext cx="3347902"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12</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Narrative </a:t>
            </a:r>
          </a:p>
        </p:txBody>
      </p:sp>
      <p:sp>
        <p:nvSpPr>
          <p:cNvPr id="40" name="Shape 40"/>
          <p:cNvSpPr/>
          <p:nvPr/>
        </p:nvSpPr>
        <p:spPr>
          <a:xfrm>
            <a:off x="8014442" y="6588918"/>
            <a:ext cx="4034651" cy="1757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body" idx="1"/>
          </p:nvPr>
        </p:nvSpPr>
        <p:spPr>
          <a:xfrm>
            <a:off x="701474" y="2631873"/>
            <a:ext cx="11576452" cy="6350001"/>
          </a:xfrm>
          <a:prstGeom prst="rect">
            <a:avLst/>
          </a:prstGeom>
        </p:spPr>
        <p:txBody>
          <a:bodyPr anchor="t"/>
          <a:lstStyle/>
          <a:p>
            <a:pPr lvl="0" marL="0" indent="0" algn="just" defTabSz="508254">
              <a:spcBef>
                <a:spcPts val="3100"/>
              </a:spcBef>
              <a:buSzTx/>
              <a:buFontTx/>
              <a:buNone/>
              <a:defRPr sz="1800">
                <a:solidFill>
                  <a:srgbClr val="000000"/>
                </a:solidFill>
              </a:defRPr>
            </a:pPr>
            <a:r>
              <a:rPr sz="3828"/>
              <a:t>St. Matthew often shows how familiar Old Testament events and persons were "Types" of Christ. A "Type" is a real event or person which prophetically points to the person and work of Jesus Christ. </a:t>
            </a:r>
            <a:endParaRPr sz="3828"/>
          </a:p>
          <a:p>
            <a:pPr lvl="0" marL="0" indent="0" algn="just" defTabSz="508254">
              <a:spcBef>
                <a:spcPts val="3100"/>
              </a:spcBef>
              <a:buSzTx/>
              <a:buFontTx/>
              <a:buNone/>
              <a:defRPr sz="1800">
                <a:solidFill>
                  <a:srgbClr val="000000"/>
                </a:solidFill>
              </a:defRPr>
            </a:pPr>
            <a:r>
              <a:rPr sz="3828"/>
              <a:t>One example: In the Old Testament, Adam was the first man who by his diobedience condemned mankind to slavery under sin by his disobedience. In Jesus we find the "new Adam" who by his obedience frees mankind from that slavery. </a:t>
            </a:r>
          </a:p>
        </p:txBody>
      </p:sp>
      <p:sp>
        <p:nvSpPr>
          <p:cNvPr id="75" name="Shape 7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76" name="Shape 76"/>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79" name="Shape 79"/>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Temple</a:t>
            </a:r>
          </a:p>
        </p:txBody>
      </p:sp>
      <p:sp>
        <p:nvSpPr>
          <p:cNvPr id="80" name="Shape 80"/>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David</a:t>
            </a:r>
          </a:p>
        </p:txBody>
      </p:sp>
      <p:sp>
        <p:nvSpPr>
          <p:cNvPr id="81" name="Shape 81"/>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Moses</a:t>
            </a:r>
          </a:p>
        </p:txBody>
      </p:sp>
      <p:sp>
        <p:nvSpPr>
          <p:cNvPr id="82" name="Shape 82"/>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Israel</a:t>
            </a:r>
          </a:p>
        </p:txBody>
      </p:sp>
      <p:sp>
        <p:nvSpPr>
          <p:cNvPr id="83" name="Shape 83"/>
          <p:cNvSpPr/>
          <p:nvPr/>
        </p:nvSpPr>
        <p:spPr>
          <a:xfrm>
            <a:off x="47498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Solomon</a:t>
            </a:r>
          </a:p>
        </p:txBody>
      </p:sp>
      <p:sp>
        <p:nvSpPr>
          <p:cNvPr id="84" name="Shape 84"/>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85" name="Shape 85"/>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88" name="Shape 88"/>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Temple</a:t>
            </a:r>
          </a:p>
        </p:txBody>
      </p:sp>
      <p:sp>
        <p:nvSpPr>
          <p:cNvPr id="89" name="Shape 89"/>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David</a:t>
            </a:r>
          </a:p>
        </p:txBody>
      </p:sp>
      <p:sp>
        <p:nvSpPr>
          <p:cNvPr id="90" name="Shape 90"/>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91" name="Shape 91"/>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Israel</a:t>
            </a:r>
          </a:p>
        </p:txBody>
      </p:sp>
      <p:sp>
        <p:nvSpPr>
          <p:cNvPr id="92" name="Shape 92"/>
          <p:cNvSpPr/>
          <p:nvPr/>
        </p:nvSpPr>
        <p:spPr>
          <a:xfrm>
            <a:off x="47498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Solomon</a:t>
            </a:r>
          </a:p>
        </p:txBody>
      </p:sp>
      <p:sp>
        <p:nvSpPr>
          <p:cNvPr id="93" name="Shape 93"/>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94" name="Shape 94"/>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97" name="Shape 97"/>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Temple</a:t>
            </a:r>
          </a:p>
        </p:txBody>
      </p:sp>
      <p:sp>
        <p:nvSpPr>
          <p:cNvPr id="98" name="Shape 98"/>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David</a:t>
            </a:r>
            <a:endParaRPr sz="3600"/>
          </a:p>
          <a:p>
            <a:pPr lvl="0" algn="just">
              <a:defRPr sz="1800">
                <a:solidFill>
                  <a:srgbClr val="000000"/>
                </a:solidFill>
              </a:defRPr>
            </a:pPr>
            <a:r>
              <a:rPr sz="2400"/>
              <a:t>David was the ideal king who gave rest from Israel's enemies / Jesus is the ideal King giveing  rest from its sins</a:t>
            </a:r>
          </a:p>
        </p:txBody>
      </p:sp>
      <p:sp>
        <p:nvSpPr>
          <p:cNvPr id="99" name="Shape 99"/>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100" name="Shape 100"/>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Israel</a:t>
            </a:r>
          </a:p>
        </p:txBody>
      </p:sp>
      <p:sp>
        <p:nvSpPr>
          <p:cNvPr id="101" name="Shape 101"/>
          <p:cNvSpPr/>
          <p:nvPr/>
        </p:nvSpPr>
        <p:spPr>
          <a:xfrm>
            <a:off x="47498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Solomon</a:t>
            </a:r>
          </a:p>
        </p:txBody>
      </p:sp>
      <p:sp>
        <p:nvSpPr>
          <p:cNvPr id="102" name="Shape 102"/>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103" name="Shape 103"/>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106" name="Shape 106"/>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Temple</a:t>
            </a:r>
            <a:endParaRPr sz="3600"/>
          </a:p>
          <a:p>
            <a:pPr lvl="0" algn="just">
              <a:defRPr sz="1800">
                <a:solidFill>
                  <a:srgbClr val="000000"/>
                </a:solidFill>
              </a:defRPr>
            </a:pPr>
            <a:r>
              <a:rPr sz="2400"/>
              <a:t>The Temple housed God in the midst of his people / Jesus is God dwelling among us "tabernacling" in our flesh</a:t>
            </a:r>
          </a:p>
        </p:txBody>
      </p:sp>
      <p:sp>
        <p:nvSpPr>
          <p:cNvPr id="107" name="Shape 107"/>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David</a:t>
            </a:r>
            <a:endParaRPr sz="3600"/>
          </a:p>
          <a:p>
            <a:pPr lvl="0" algn="just">
              <a:defRPr sz="1800">
                <a:solidFill>
                  <a:srgbClr val="000000"/>
                </a:solidFill>
              </a:defRPr>
            </a:pPr>
            <a:r>
              <a:rPr sz="2400"/>
              <a:t>David was the ideal king who gave rest from Israel's enemies / Jesus is the ideal King giveing  rest from its sins</a:t>
            </a:r>
          </a:p>
        </p:txBody>
      </p:sp>
      <p:sp>
        <p:nvSpPr>
          <p:cNvPr id="108" name="Shape 108"/>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109" name="Shape 109"/>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Israel</a:t>
            </a:r>
          </a:p>
        </p:txBody>
      </p:sp>
      <p:sp>
        <p:nvSpPr>
          <p:cNvPr id="110" name="Shape 110"/>
          <p:cNvSpPr/>
          <p:nvPr/>
        </p:nvSpPr>
        <p:spPr>
          <a:xfrm>
            <a:off x="47498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Solomon</a:t>
            </a:r>
          </a:p>
        </p:txBody>
      </p:sp>
      <p:sp>
        <p:nvSpPr>
          <p:cNvPr id="111" name="Shape 111"/>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112" name="Shape 112"/>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115" name="Shape 115"/>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Temple</a:t>
            </a:r>
            <a:endParaRPr sz="3600"/>
          </a:p>
          <a:p>
            <a:pPr lvl="0" algn="just">
              <a:defRPr sz="1800">
                <a:solidFill>
                  <a:srgbClr val="000000"/>
                </a:solidFill>
              </a:defRPr>
            </a:pPr>
            <a:r>
              <a:rPr sz="2400"/>
              <a:t>The Temple housed God in the midst of his people / Jesus is God dwelling among us "tabernacling" in our flesh</a:t>
            </a:r>
          </a:p>
        </p:txBody>
      </p:sp>
      <p:sp>
        <p:nvSpPr>
          <p:cNvPr id="116" name="Shape 116"/>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David</a:t>
            </a:r>
            <a:endParaRPr sz="3600"/>
          </a:p>
          <a:p>
            <a:pPr lvl="0" algn="just">
              <a:defRPr sz="1800">
                <a:solidFill>
                  <a:srgbClr val="000000"/>
                </a:solidFill>
              </a:defRPr>
            </a:pPr>
            <a:r>
              <a:rPr sz="2400"/>
              <a:t>David was the ideal king who gave rest from Israel's enemies / Jesus is the ideal King giveing  rest from its sins</a:t>
            </a:r>
          </a:p>
        </p:txBody>
      </p:sp>
      <p:sp>
        <p:nvSpPr>
          <p:cNvPr id="117" name="Shape 117"/>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118" name="Shape 118"/>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Israel</a:t>
            </a:r>
            <a:endParaRPr sz="3600"/>
          </a:p>
          <a:p>
            <a:pPr lvl="0" algn="just">
              <a:defRPr sz="1800">
                <a:solidFill>
                  <a:srgbClr val="000000"/>
                </a:solidFill>
              </a:defRPr>
            </a:pPr>
            <a:r>
              <a:rPr sz="2400"/>
              <a:t>Israel struggled with God in the dessert and rebelled / Jesus struggles against Satan in the dessert and prevails.</a:t>
            </a:r>
          </a:p>
        </p:txBody>
      </p:sp>
      <p:sp>
        <p:nvSpPr>
          <p:cNvPr id="119" name="Shape 119"/>
          <p:cNvSpPr/>
          <p:nvPr/>
        </p:nvSpPr>
        <p:spPr>
          <a:xfrm>
            <a:off x="47498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Solomon</a:t>
            </a:r>
          </a:p>
        </p:txBody>
      </p:sp>
      <p:sp>
        <p:nvSpPr>
          <p:cNvPr id="120" name="Shape 120"/>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121" name="Shape 121"/>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124" name="Shape 124"/>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Temple</a:t>
            </a:r>
            <a:endParaRPr sz="3600"/>
          </a:p>
          <a:p>
            <a:pPr lvl="0" algn="just">
              <a:defRPr sz="1800">
                <a:solidFill>
                  <a:srgbClr val="000000"/>
                </a:solidFill>
              </a:defRPr>
            </a:pPr>
            <a:r>
              <a:rPr sz="2400"/>
              <a:t>The Temple housed God in the midst of his people / Jesus is God dwelling among us "tabernacling" in our flesh</a:t>
            </a:r>
          </a:p>
        </p:txBody>
      </p:sp>
      <p:sp>
        <p:nvSpPr>
          <p:cNvPr id="125" name="Shape 125"/>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David</a:t>
            </a:r>
            <a:endParaRPr sz="3600"/>
          </a:p>
          <a:p>
            <a:pPr lvl="0" algn="just">
              <a:defRPr sz="1800">
                <a:solidFill>
                  <a:srgbClr val="000000"/>
                </a:solidFill>
              </a:defRPr>
            </a:pPr>
            <a:r>
              <a:rPr sz="2400"/>
              <a:t>David was the ideal king who gave rest from Israel's enemies / Jesus is the ideal King giveing  rest from its sins</a:t>
            </a:r>
          </a:p>
        </p:txBody>
      </p:sp>
      <p:sp>
        <p:nvSpPr>
          <p:cNvPr id="126" name="Shape 126"/>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127" name="Shape 127"/>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Israel</a:t>
            </a:r>
            <a:endParaRPr sz="3600"/>
          </a:p>
          <a:p>
            <a:pPr lvl="0" algn="just">
              <a:defRPr sz="1800">
                <a:solidFill>
                  <a:srgbClr val="000000"/>
                </a:solidFill>
              </a:defRPr>
            </a:pPr>
            <a:r>
              <a:rPr sz="2400"/>
              <a:t>Israel struggled with God in the dessert and rebelled / Jesus struggles against Satan in the dessert and prevails.</a:t>
            </a:r>
          </a:p>
        </p:txBody>
      </p:sp>
      <p:sp>
        <p:nvSpPr>
          <p:cNvPr id="128" name="Shape 128"/>
          <p:cNvSpPr/>
          <p:nvPr/>
        </p:nvSpPr>
        <p:spPr>
          <a:xfrm>
            <a:off x="4749800" y="5715000"/>
            <a:ext cx="3505200" cy="3683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Solomon</a:t>
            </a:r>
            <a:endParaRPr sz="3600"/>
          </a:p>
          <a:p>
            <a:pPr lvl="0" algn="just">
              <a:defRPr sz="1800">
                <a:solidFill>
                  <a:srgbClr val="000000"/>
                </a:solidFill>
              </a:defRPr>
            </a:pPr>
            <a:r>
              <a:rPr sz="2400"/>
              <a:t>Solomon, son of David, built the Temple and recieved wisdom to reign / Jesus, Son of David, is Wisdom in the flesh and builds the Temple, the Church. </a:t>
            </a:r>
          </a:p>
        </p:txBody>
      </p:sp>
      <p:sp>
        <p:nvSpPr>
          <p:cNvPr id="129" name="Shape 129"/>
          <p:cNvSpPr/>
          <p:nvPr/>
        </p:nvSpPr>
        <p:spPr>
          <a:xfrm>
            <a:off x="9080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solidFill>
                  <a:srgbClr val="000000"/>
                </a:solidFill>
              </a:defRPr>
            </a:lvl1pPr>
          </a:lstStyle>
          <a:p>
            <a:pPr lvl="0">
              <a:defRPr sz="1800"/>
            </a:pPr>
            <a:r>
              <a:rPr sz="3600"/>
              <a:t>New Jonah</a:t>
            </a:r>
          </a:p>
        </p:txBody>
      </p:sp>
      <p:sp>
        <p:nvSpPr>
          <p:cNvPr id="130" name="Shape 130"/>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
        <p:nvSpPr>
          <p:cNvPr id="133" name="Shape 133"/>
          <p:cNvSpPr/>
          <p:nvPr/>
        </p:nvSpPr>
        <p:spPr>
          <a:xfrm>
            <a:off x="9080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Temple</a:t>
            </a:r>
            <a:endParaRPr sz="3600"/>
          </a:p>
          <a:p>
            <a:pPr lvl="0" algn="just">
              <a:defRPr sz="1800">
                <a:solidFill>
                  <a:srgbClr val="000000"/>
                </a:solidFill>
              </a:defRPr>
            </a:pPr>
            <a:r>
              <a:rPr sz="2400"/>
              <a:t>The Temple housed God in the midst of his people / Jesus is God dwelling among us "tabernacling" in our flesh</a:t>
            </a:r>
          </a:p>
        </p:txBody>
      </p:sp>
      <p:sp>
        <p:nvSpPr>
          <p:cNvPr id="134" name="Shape 134"/>
          <p:cNvSpPr/>
          <p:nvPr/>
        </p:nvSpPr>
        <p:spPr>
          <a:xfrm>
            <a:off x="4737100" y="2451100"/>
            <a:ext cx="35052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David</a:t>
            </a:r>
            <a:endParaRPr sz="3600"/>
          </a:p>
          <a:p>
            <a:pPr lvl="0" algn="just">
              <a:defRPr sz="1800">
                <a:solidFill>
                  <a:srgbClr val="000000"/>
                </a:solidFill>
              </a:defRPr>
            </a:pPr>
            <a:r>
              <a:rPr sz="2400"/>
              <a:t>David was the ideal king who gave rest from Israel's enemies / Jesus is the ideal King giveing  rest from its sins</a:t>
            </a:r>
          </a:p>
        </p:txBody>
      </p:sp>
      <p:sp>
        <p:nvSpPr>
          <p:cNvPr id="135" name="Shape 135"/>
          <p:cNvSpPr/>
          <p:nvPr/>
        </p:nvSpPr>
        <p:spPr>
          <a:xfrm>
            <a:off x="698500" y="2451100"/>
            <a:ext cx="3505200" cy="3276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Moses</a:t>
            </a:r>
            <a:endParaRPr sz="3600"/>
          </a:p>
          <a:p>
            <a:pPr lvl="0" algn="just">
              <a:defRPr sz="1800">
                <a:solidFill>
                  <a:srgbClr val="000000"/>
                </a:solidFill>
              </a:defRPr>
            </a:pPr>
            <a:r>
              <a:rPr sz="2400"/>
              <a:t>Moses gave the Law at Mount Sinai / Jesus gives the Law at Sermon on the Mount</a:t>
            </a:r>
          </a:p>
        </p:txBody>
      </p:sp>
      <p:sp>
        <p:nvSpPr>
          <p:cNvPr id="136" name="Shape 136"/>
          <p:cNvSpPr/>
          <p:nvPr/>
        </p:nvSpPr>
        <p:spPr>
          <a:xfrm>
            <a:off x="698500" y="5715000"/>
            <a:ext cx="3505200" cy="34671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Israel</a:t>
            </a:r>
            <a:endParaRPr sz="3600"/>
          </a:p>
          <a:p>
            <a:pPr lvl="0" algn="just">
              <a:defRPr sz="1800">
                <a:solidFill>
                  <a:srgbClr val="000000"/>
                </a:solidFill>
              </a:defRPr>
            </a:pPr>
            <a:r>
              <a:rPr sz="2400"/>
              <a:t>Israel struggled with God in the dessert and rebelled / Jesus struggles against Satan in the dessert and prevails.</a:t>
            </a:r>
          </a:p>
        </p:txBody>
      </p:sp>
      <p:sp>
        <p:nvSpPr>
          <p:cNvPr id="137" name="Shape 137"/>
          <p:cNvSpPr/>
          <p:nvPr/>
        </p:nvSpPr>
        <p:spPr>
          <a:xfrm>
            <a:off x="4749800" y="5715000"/>
            <a:ext cx="3505200" cy="3683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Solomon</a:t>
            </a:r>
            <a:endParaRPr sz="3600"/>
          </a:p>
          <a:p>
            <a:pPr lvl="0" algn="just">
              <a:defRPr sz="1800">
                <a:solidFill>
                  <a:srgbClr val="000000"/>
                </a:solidFill>
              </a:defRPr>
            </a:pPr>
            <a:r>
              <a:rPr sz="2400"/>
              <a:t>Solomon, son of David, built the Temple and recieved wisdom to reign / Jesus, Son of David, is Wisdom in the flesh and builds the Temple, the Church. </a:t>
            </a:r>
          </a:p>
        </p:txBody>
      </p:sp>
      <p:sp>
        <p:nvSpPr>
          <p:cNvPr id="138" name="Shape 138"/>
          <p:cNvSpPr/>
          <p:nvPr/>
        </p:nvSpPr>
        <p:spPr>
          <a:xfrm>
            <a:off x="9080500" y="5715000"/>
            <a:ext cx="3505200" cy="3771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t>New Jonah</a:t>
            </a:r>
            <a:endParaRPr sz="3600"/>
          </a:p>
          <a:p>
            <a:pPr lvl="0" algn="just">
              <a:defRPr sz="1800">
                <a:solidFill>
                  <a:srgbClr val="000000"/>
                </a:solidFill>
              </a:defRPr>
            </a:pPr>
            <a:r>
              <a:rPr sz="2400"/>
              <a:t>Jonah endures a storm at sea, is dead three days in the deep, and rises to save the gentiles / Jesus calms the storm, is three days in the tomb and rises to save mankind.</a:t>
            </a:r>
          </a:p>
        </p:txBody>
      </p:sp>
      <p:sp>
        <p:nvSpPr>
          <p:cNvPr id="139" name="Shape 139"/>
          <p:cNvSpPr/>
          <p:nvPr/>
        </p:nvSpPr>
        <p:spPr>
          <a:xfrm>
            <a:off x="698499" y="-1056"/>
            <a:ext cx="11595101"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pc="52" sz="5300">
                <a:solidFill>
                  <a:srgbClr val="2B4714"/>
                </a:solidFill>
                <a:latin typeface="+mn-lt"/>
                <a:ea typeface="+mn-ea"/>
                <a:cs typeface="+mn-cs"/>
                <a:sym typeface="American Typewriter"/>
              </a:rPr>
              <a:t>JESUS AND </a:t>
            </a:r>
            <a:br>
              <a:rPr spc="52" sz="5300">
                <a:solidFill>
                  <a:srgbClr val="2B4714"/>
                </a:solidFill>
                <a:latin typeface="+mn-lt"/>
                <a:ea typeface="+mn-ea"/>
                <a:cs typeface="+mn-cs"/>
                <a:sym typeface="American Typewriter"/>
              </a:rPr>
            </a:br>
            <a:r>
              <a:rPr spc="52" sz="5300">
                <a:solidFill>
                  <a:srgbClr val="2B4714"/>
                </a:solidFill>
                <a:latin typeface="+mn-lt"/>
                <a:ea typeface="+mn-ea"/>
                <a:cs typeface="+mn-cs"/>
                <a:sym typeface="American Typewriter"/>
              </a:rPr>
              <a:t>THE OLD TESTAMENT</a:t>
            </a:r>
            <a:endParaRPr spc="52" sz="5300">
              <a:solidFill>
                <a:srgbClr val="2B4714"/>
              </a:solidFill>
              <a:latin typeface="+mn-lt"/>
              <a:ea typeface="+mn-ea"/>
              <a:cs typeface="+mn-cs"/>
              <a:sym typeface="American Typewriter"/>
            </a:endParaRPr>
          </a:p>
          <a:p>
            <a:pPr lvl="0">
              <a:defRPr sz="1800">
                <a:solidFill>
                  <a:srgbClr val="000000"/>
                </a:solidFill>
              </a:defRPr>
            </a:pPr>
            <a:r>
              <a:rPr spc="28" sz="2800">
                <a:solidFill>
                  <a:srgbClr val="2B4714"/>
                </a:solidFill>
                <a:latin typeface="+mn-lt"/>
                <a:ea typeface="+mn-ea"/>
                <a:cs typeface="+mn-cs"/>
                <a:sym typeface="American Typewriter"/>
              </a:rPr>
              <a:t>Excursus found on ICSB workbook p. 38</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The Return of the Unclean Spirit</a:t>
            </a:r>
            <a:endParaRPr spc="52" sz="5300">
              <a:solidFill>
                <a:srgbClr val="6E0500"/>
              </a:solidFill>
            </a:endParaRPr>
          </a:p>
          <a:p>
            <a:pPr lvl="0">
              <a:defRPr spc="0" sz="1800">
                <a:solidFill>
                  <a:srgbClr val="000000"/>
                </a:solidFill>
              </a:defRPr>
            </a:pPr>
            <a:r>
              <a:rPr spc="39" sz="4000">
                <a:solidFill>
                  <a:srgbClr val="6E0500"/>
                </a:solidFill>
              </a:rPr>
              <a:t>St. Matthew 12:43-45</a:t>
            </a:r>
          </a:p>
        </p:txBody>
      </p:sp>
      <p:sp>
        <p:nvSpPr>
          <p:cNvPr id="142" name="Shape 142"/>
          <p:cNvSpPr/>
          <p:nvPr>
            <p:ph type="body" idx="1"/>
          </p:nvPr>
        </p:nvSpPr>
        <p:spPr>
          <a:xfrm>
            <a:off x="714174" y="2339773"/>
            <a:ext cx="11576452" cy="6845301"/>
          </a:xfrm>
          <a:prstGeom prst="rect">
            <a:avLst/>
          </a:prstGeom>
        </p:spPr>
        <p:txBody>
          <a:bodyPr anchor="t"/>
          <a:lstStyle/>
          <a:p>
            <a:pPr lvl="0" marL="0" indent="0" algn="ctr">
              <a:buSzTx/>
              <a:buFontTx/>
              <a:buNone/>
              <a:defRPr sz="4400">
                <a:solidFill>
                  <a:srgbClr val="000000"/>
                </a:solidFill>
              </a:defRPr>
            </a:pPr>
          </a:p>
        </p:txBody>
      </p:sp>
      <p:sp>
        <p:nvSpPr>
          <p:cNvPr id="143" name="Shape 14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The True Kindred of Jesus</a:t>
            </a:r>
            <a:endParaRPr spc="52" sz="5300">
              <a:solidFill>
                <a:srgbClr val="6E0500"/>
              </a:solidFill>
            </a:endParaRPr>
          </a:p>
          <a:p>
            <a:pPr lvl="0">
              <a:defRPr spc="0" sz="1800">
                <a:solidFill>
                  <a:srgbClr val="000000"/>
                </a:solidFill>
              </a:defRPr>
            </a:pPr>
            <a:r>
              <a:rPr spc="39" sz="4000">
                <a:solidFill>
                  <a:srgbClr val="6E0500"/>
                </a:solidFill>
              </a:rPr>
              <a:t>St. Matthew 12:46-50</a:t>
            </a:r>
          </a:p>
        </p:txBody>
      </p:sp>
      <p:sp>
        <p:nvSpPr>
          <p:cNvPr id="146" name="Shape 146"/>
          <p:cNvSpPr/>
          <p:nvPr>
            <p:ph type="body" idx="1"/>
          </p:nvPr>
        </p:nvSpPr>
        <p:spPr>
          <a:xfrm>
            <a:off x="714174" y="2339773"/>
            <a:ext cx="11576452" cy="6845301"/>
          </a:xfrm>
          <a:prstGeom prst="rect">
            <a:avLst/>
          </a:prstGeom>
        </p:spPr>
        <p:txBody>
          <a:bodyPr anchor="t"/>
          <a:lstStyle/>
          <a:p>
            <a:pPr lvl="0" marL="0" indent="0" algn="ctr">
              <a:buSzTx/>
              <a:buFontTx/>
              <a:buNone/>
              <a:defRPr sz="4400">
                <a:solidFill>
                  <a:srgbClr val="000000"/>
                </a:solidFill>
              </a:defRPr>
            </a:pPr>
          </a:p>
        </p:txBody>
      </p:sp>
      <p:sp>
        <p:nvSpPr>
          <p:cNvPr id="147" name="Shape 14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Plucking Grain on the Sabbath Day</a:t>
            </a:r>
            <a:endParaRPr spc="52" sz="5300">
              <a:solidFill>
                <a:srgbClr val="6E0500"/>
              </a:solidFill>
            </a:endParaRPr>
          </a:p>
          <a:p>
            <a:pPr lvl="0">
              <a:defRPr spc="0" sz="1800">
                <a:solidFill>
                  <a:srgbClr val="000000"/>
                </a:solidFill>
              </a:defRPr>
            </a:pPr>
            <a:r>
              <a:rPr spc="39" sz="4000">
                <a:solidFill>
                  <a:srgbClr val="6E0500"/>
                </a:solidFill>
              </a:rPr>
              <a:t>St. Matthew 12:1-8</a:t>
            </a:r>
          </a:p>
        </p:txBody>
      </p:sp>
      <p:sp>
        <p:nvSpPr>
          <p:cNvPr id="43" name="Shape 43"/>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4400"/>
              <a:t>David and the Show-Bread</a:t>
            </a:r>
            <a:br>
              <a:rPr sz="4400"/>
            </a:br>
            <a:r>
              <a:rPr sz="2200"/>
              <a:t>Leviticus 24; 1 Samuel 21:1-6</a:t>
            </a:r>
            <a:br>
              <a:rPr sz="2200"/>
            </a:br>
            <a:r>
              <a:rPr sz="2200"/>
              <a:t>David and his companions wer both clean (holy, undefiled) and doing the work of God</a:t>
            </a:r>
            <a:endParaRPr sz="2200"/>
          </a:p>
          <a:p>
            <a:pPr lvl="0" marL="0" indent="0" algn="ctr">
              <a:buSzTx/>
              <a:buFontTx/>
              <a:buNone/>
              <a:defRPr sz="1800">
                <a:solidFill>
                  <a:srgbClr val="000000"/>
                </a:solidFill>
              </a:defRPr>
            </a:pPr>
            <a:r>
              <a:rPr sz="4400"/>
              <a:t>The Priests profane the Sabbath </a:t>
            </a:r>
            <a:br>
              <a:rPr sz="4400"/>
            </a:br>
            <a:r>
              <a:rPr sz="4400"/>
              <a:t>and are guiltless</a:t>
            </a:r>
            <a:br>
              <a:rPr sz="4400"/>
            </a:br>
            <a:r>
              <a:rPr sz="2200"/>
              <a:t>The priests are both clean and doing God's work in the presence of God</a:t>
            </a:r>
            <a:endParaRPr sz="4400"/>
          </a:p>
          <a:p>
            <a:pPr lvl="0" marL="0" indent="0" algn="ctr">
              <a:buSzTx/>
              <a:buFontTx/>
              <a:buNone/>
              <a:defRPr sz="1800">
                <a:solidFill>
                  <a:srgbClr val="000000"/>
                </a:solidFill>
              </a:defRPr>
            </a:pPr>
            <a:r>
              <a:rPr sz="4400"/>
              <a:t>Something greater than the Temple is here!</a:t>
            </a:r>
            <a:br>
              <a:rPr sz="4400"/>
            </a:br>
            <a:r>
              <a:rPr sz="2200"/>
              <a:t>As God in his Temple made its precincts clean, and the Sabbath was most perfectly lived in the worship of the Temple, so Jesus cleanses and makes holy all things and all things exist to serve Him.</a:t>
            </a:r>
          </a:p>
        </p:txBody>
      </p:sp>
      <p:sp>
        <p:nvSpPr>
          <p:cNvPr id="44" name="Shape 44"/>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The Man with a Withered Hand</a:t>
            </a:r>
            <a:endParaRPr spc="52" sz="5300">
              <a:solidFill>
                <a:srgbClr val="6E0500"/>
              </a:solidFill>
            </a:endParaRPr>
          </a:p>
          <a:p>
            <a:pPr lvl="0">
              <a:defRPr spc="0" sz="1800">
                <a:solidFill>
                  <a:srgbClr val="000000"/>
                </a:solidFill>
              </a:defRPr>
            </a:pPr>
            <a:r>
              <a:rPr spc="39" sz="4000">
                <a:solidFill>
                  <a:srgbClr val="6E0500"/>
                </a:solidFill>
              </a:rPr>
              <a:t>St. Matthew 12:9-14</a:t>
            </a:r>
          </a:p>
        </p:txBody>
      </p:sp>
      <p:sp>
        <p:nvSpPr>
          <p:cNvPr id="47" name="Shape 47"/>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4400"/>
              <a:t>Is it lawful to heal on the Sabbath?</a:t>
            </a:r>
            <a:br>
              <a:rPr sz="4400"/>
            </a:br>
            <a:r>
              <a:rPr sz="2200"/>
              <a:t>Again, Jesus sets aright the purpose and the function of the Sabbath - that man should glory in the presence of God!</a:t>
            </a:r>
            <a:endParaRPr sz="4400"/>
          </a:p>
          <a:p>
            <a:pPr lvl="0" marL="0" indent="0" algn="ctr">
              <a:buSzTx/>
              <a:buFontTx/>
              <a:buNone/>
              <a:defRPr sz="1800">
                <a:solidFill>
                  <a:srgbClr val="000000"/>
                </a:solidFill>
              </a:defRPr>
            </a:pPr>
            <a:r>
              <a:rPr sz="4400"/>
              <a:t>The Pharisees took councel how to destroy him!</a:t>
            </a:r>
            <a:br>
              <a:rPr sz="4400"/>
            </a:br>
            <a:r>
              <a:rPr sz="2200"/>
              <a:t>The Pharisees used the law to control people, to manipulate others for their own purposes: Jesus used the Law to lead people to God and the holiness.</a:t>
            </a:r>
          </a:p>
        </p:txBody>
      </p:sp>
      <p:sp>
        <p:nvSpPr>
          <p:cNvPr id="48" name="Shape 48"/>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God's Chosen Servant</a:t>
            </a:r>
            <a:endParaRPr spc="52" sz="5300">
              <a:solidFill>
                <a:srgbClr val="6E0500"/>
              </a:solidFill>
            </a:endParaRPr>
          </a:p>
          <a:p>
            <a:pPr lvl="0">
              <a:defRPr spc="0" sz="1800">
                <a:solidFill>
                  <a:srgbClr val="000000"/>
                </a:solidFill>
              </a:defRPr>
            </a:pPr>
            <a:r>
              <a:rPr spc="39" sz="4000">
                <a:solidFill>
                  <a:srgbClr val="6E0500"/>
                </a:solidFill>
              </a:rPr>
              <a:t>St. Matthew 12:15-21</a:t>
            </a:r>
          </a:p>
        </p:txBody>
      </p:sp>
      <p:sp>
        <p:nvSpPr>
          <p:cNvPr id="51" name="Shape 51"/>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4400"/>
              <a:t>Jesus withdraws from his enemies.</a:t>
            </a:r>
            <a:endParaRPr sz="4400"/>
          </a:p>
          <a:p>
            <a:pPr lvl="0" marL="0" indent="0" algn="ctr">
              <a:buSzTx/>
              <a:buFontTx/>
              <a:buNone/>
              <a:defRPr sz="1800">
                <a:solidFill>
                  <a:srgbClr val="000000"/>
                </a:solidFill>
              </a:defRPr>
            </a:pPr>
            <a:r>
              <a:rPr sz="4400"/>
              <a:t>Those who follow him are healed.</a:t>
            </a:r>
            <a:endParaRPr sz="4400"/>
          </a:p>
          <a:p>
            <a:pPr lvl="0" marL="0" indent="0" algn="ctr">
              <a:buSzTx/>
              <a:buFontTx/>
              <a:buNone/>
              <a:defRPr sz="1800">
                <a:solidFill>
                  <a:srgbClr val="000000"/>
                </a:solidFill>
              </a:defRPr>
            </a:pPr>
            <a:r>
              <a:rPr sz="4400"/>
              <a:t>He has no regard for fame </a:t>
            </a:r>
            <a:endParaRPr sz="4400"/>
          </a:p>
          <a:p>
            <a:pPr lvl="0" marL="0" indent="0" algn="ctr">
              <a:buSzTx/>
              <a:buFontTx/>
              <a:buNone/>
              <a:defRPr sz="1800">
                <a:solidFill>
                  <a:srgbClr val="000000"/>
                </a:solidFill>
              </a:defRPr>
            </a:pPr>
            <a:r>
              <a:rPr sz="4400"/>
              <a:t>Matthew again quotes from Isaiah 42:1-4</a:t>
            </a:r>
            <a:br>
              <a:rPr sz="4400"/>
            </a:br>
            <a:r>
              <a:rPr i="1" sz="3500"/>
              <a:t>He will not break a bruised reed</a:t>
            </a:r>
            <a:br>
              <a:rPr i="1" sz="3500"/>
            </a:br>
            <a:r>
              <a:rPr i="1" sz="3500"/>
              <a:t>or quench a smoldering wick</a:t>
            </a:r>
          </a:p>
        </p:txBody>
      </p:sp>
      <p:sp>
        <p:nvSpPr>
          <p:cNvPr id="52" name="Shape 52"/>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698499" y="-1056"/>
            <a:ext cx="11595101" cy="2349501"/>
          </a:xfrm>
          <a:prstGeom prst="rect">
            <a:avLst/>
          </a:prstGeom>
        </p:spPr>
        <p:txBody>
          <a:bodyPr/>
          <a:lstStyle>
            <a:lvl1pPr>
              <a:defRPr spc="59" sz="6000">
                <a:solidFill>
                  <a:srgbClr val="6E0500"/>
                </a:solidFill>
              </a:defRPr>
            </a:lvl1pPr>
          </a:lstStyle>
          <a:p>
            <a:pPr lvl="0">
              <a:defRPr spc="0" sz="1800">
                <a:solidFill>
                  <a:srgbClr val="000000"/>
                </a:solidFill>
              </a:defRPr>
            </a:pPr>
            <a:r>
              <a:rPr spc="59" sz="6000">
                <a:solidFill>
                  <a:srgbClr val="6E0500"/>
                </a:solidFill>
              </a:rPr>
              <a:t>Holy Week Connection</a:t>
            </a:r>
          </a:p>
        </p:txBody>
      </p:sp>
      <p:sp>
        <p:nvSpPr>
          <p:cNvPr id="55" name="Shape 55"/>
          <p:cNvSpPr/>
          <p:nvPr>
            <p:ph type="body" idx="1"/>
          </p:nvPr>
        </p:nvSpPr>
        <p:spPr>
          <a:xfrm>
            <a:off x="714174" y="2073073"/>
            <a:ext cx="11576452" cy="6845301"/>
          </a:xfrm>
          <a:prstGeom prst="rect">
            <a:avLst/>
          </a:prstGeom>
        </p:spPr>
        <p:txBody>
          <a:bodyPr anchor="t"/>
          <a:lstStyle/>
          <a:p>
            <a:pPr lvl="0" marL="0" indent="0" algn="ctr">
              <a:buSzTx/>
              <a:buFontTx/>
              <a:buNone/>
              <a:defRPr sz="1800">
                <a:solidFill>
                  <a:srgbClr val="000000"/>
                </a:solidFill>
              </a:defRPr>
            </a:pPr>
            <a:r>
              <a:rPr sz="4400"/>
              <a:t>As the Sabbath was created to draw men to God and teach us to revel in the glory of God's "drawing near to us"</a:t>
            </a:r>
            <a:br>
              <a:rPr sz="4400"/>
            </a:br>
            <a:r>
              <a:rPr sz="4400"/>
              <a:t>So the festivities of Holy Week exist soly to draw us to God, to teach us to be still in his presence and to glory / revel in the Salvation God has granted us in the Passion, death and resurrection of his beloved Son.</a:t>
            </a:r>
          </a:p>
        </p:txBody>
      </p:sp>
      <p:sp>
        <p:nvSpPr>
          <p:cNvPr id="56" name="Shape 56"/>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698499" y="-1056"/>
            <a:ext cx="11595101" cy="2349501"/>
          </a:xfrm>
          <a:prstGeom prst="rect">
            <a:avLst/>
          </a:prstGeom>
        </p:spPr>
        <p:txBody>
          <a:bodyPr/>
          <a:lstStyle>
            <a:lvl1pPr>
              <a:defRPr spc="59" sz="6000">
                <a:solidFill>
                  <a:srgbClr val="6E0500"/>
                </a:solidFill>
              </a:defRPr>
            </a:lvl1pPr>
          </a:lstStyle>
          <a:p>
            <a:pPr lvl="0">
              <a:defRPr spc="0" sz="1800">
                <a:solidFill>
                  <a:srgbClr val="000000"/>
                </a:solidFill>
              </a:defRPr>
            </a:pPr>
            <a:r>
              <a:rPr spc="59" sz="6000">
                <a:solidFill>
                  <a:srgbClr val="6E0500"/>
                </a:solidFill>
              </a:rPr>
              <a:t>Holy Week Connection</a:t>
            </a:r>
          </a:p>
        </p:txBody>
      </p:sp>
      <p:sp>
        <p:nvSpPr>
          <p:cNvPr id="59" name="Shape 59"/>
          <p:cNvSpPr/>
          <p:nvPr>
            <p:ph type="body" idx="1"/>
          </p:nvPr>
        </p:nvSpPr>
        <p:spPr>
          <a:xfrm>
            <a:off x="714174" y="2073073"/>
            <a:ext cx="11576452" cy="6845301"/>
          </a:xfrm>
          <a:prstGeom prst="rect">
            <a:avLst/>
          </a:prstGeom>
        </p:spPr>
        <p:txBody>
          <a:bodyPr anchor="t"/>
          <a:lstStyle/>
          <a:p>
            <a:pPr lvl="0" marL="0" indent="0" algn="ctr" defTabSz="572516">
              <a:spcBef>
                <a:spcPts val="3500"/>
              </a:spcBef>
              <a:buSzTx/>
              <a:buFontTx/>
              <a:buNone/>
              <a:defRPr sz="1800">
                <a:solidFill>
                  <a:srgbClr val="000000"/>
                </a:solidFill>
              </a:defRPr>
            </a:pPr>
            <a:r>
              <a:rPr sz="4312"/>
              <a:t>Will we be like the Pharisees and seek ways to rid ourselves of Christ, of the influence </a:t>
            </a:r>
            <a:br>
              <a:rPr sz="4312"/>
            </a:br>
            <a:r>
              <a:rPr sz="4312"/>
              <a:t>he has on us?</a:t>
            </a:r>
            <a:endParaRPr sz="4312"/>
          </a:p>
          <a:p>
            <a:pPr lvl="0" marL="0" indent="0" algn="ctr" defTabSz="572516">
              <a:spcBef>
                <a:spcPts val="3500"/>
              </a:spcBef>
              <a:buSzTx/>
              <a:buFontTx/>
              <a:buNone/>
              <a:defRPr sz="1800">
                <a:solidFill>
                  <a:srgbClr val="000000"/>
                </a:solidFill>
              </a:defRPr>
            </a:pPr>
            <a:r>
              <a:rPr sz="4312"/>
              <a:t>Or will we be those who follow him into the difficult "desert", seeking health from an unpopular and unwanted Savior?</a:t>
            </a:r>
            <a:endParaRPr sz="4312"/>
          </a:p>
          <a:p>
            <a:pPr lvl="0" marL="0" indent="0" algn="ctr" defTabSz="572516">
              <a:spcBef>
                <a:spcPts val="3500"/>
              </a:spcBef>
              <a:buSzTx/>
              <a:buFontTx/>
              <a:buNone/>
              <a:defRPr sz="1800">
                <a:solidFill>
                  <a:srgbClr val="000000"/>
                </a:solidFill>
              </a:defRPr>
            </a:pPr>
            <a:r>
              <a:rPr sz="4312"/>
              <a:t>How far will we go? How long will we stay?How much will we risk to be near God?</a:t>
            </a:r>
          </a:p>
        </p:txBody>
      </p:sp>
      <p:sp>
        <p:nvSpPr>
          <p:cNvPr id="60" name="Shape 60"/>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Jesus and Beelzabul</a:t>
            </a:r>
            <a:endParaRPr spc="52" sz="5300">
              <a:solidFill>
                <a:srgbClr val="6E0500"/>
              </a:solidFill>
            </a:endParaRPr>
          </a:p>
          <a:p>
            <a:pPr lvl="0">
              <a:defRPr spc="0" sz="1800">
                <a:solidFill>
                  <a:srgbClr val="000000"/>
                </a:solidFill>
              </a:defRPr>
            </a:pPr>
            <a:r>
              <a:rPr spc="39" sz="4000">
                <a:solidFill>
                  <a:srgbClr val="6E0500"/>
                </a:solidFill>
              </a:rPr>
              <a:t>St. Matthew 12:22-32</a:t>
            </a:r>
          </a:p>
        </p:txBody>
      </p:sp>
      <p:sp>
        <p:nvSpPr>
          <p:cNvPr id="63" name="Shape 63"/>
          <p:cNvSpPr/>
          <p:nvPr>
            <p:ph type="body" idx="1"/>
          </p:nvPr>
        </p:nvSpPr>
        <p:spPr>
          <a:xfrm>
            <a:off x="714174" y="2339773"/>
            <a:ext cx="11576452" cy="6845301"/>
          </a:xfrm>
          <a:prstGeom prst="rect">
            <a:avLst/>
          </a:prstGeom>
        </p:spPr>
        <p:txBody>
          <a:bodyPr anchor="t"/>
          <a:lstStyle/>
          <a:p>
            <a:pPr lvl="0" marL="0" indent="0">
              <a:buSzTx/>
              <a:buFontTx/>
              <a:buNone/>
              <a:defRPr sz="1800">
                <a:solidFill>
                  <a:srgbClr val="000000"/>
                </a:solidFill>
              </a:defRPr>
            </a:pPr>
            <a:r>
              <a:rPr sz="4400"/>
              <a:t>We have seen this accusation before. And it is not surprising that this old canard keeps raising its head. </a:t>
            </a:r>
            <a:endParaRPr sz="4400"/>
          </a:p>
          <a:p>
            <a:pPr lvl="0" marL="0" indent="0">
              <a:buSzTx/>
              <a:buFontTx/>
              <a:buNone/>
              <a:defRPr sz="1800">
                <a:solidFill>
                  <a:srgbClr val="000000"/>
                </a:solidFill>
              </a:defRPr>
            </a:pPr>
            <a:r>
              <a:rPr sz="4400"/>
              <a:t>Still, there are things we can learn from this recurring accustaion. Perhaps chiefly, we can learn the dangers of legalism (the Pharisees) which makes people blind to the truth.</a:t>
            </a:r>
          </a:p>
        </p:txBody>
      </p:sp>
      <p:sp>
        <p:nvSpPr>
          <p:cNvPr id="64" name="Shape 64"/>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A Tree and Its Fruit</a:t>
            </a:r>
            <a:endParaRPr spc="52" sz="5300">
              <a:solidFill>
                <a:srgbClr val="6E0500"/>
              </a:solidFill>
            </a:endParaRPr>
          </a:p>
          <a:p>
            <a:pPr lvl="0">
              <a:defRPr spc="0" sz="1800">
                <a:solidFill>
                  <a:srgbClr val="000000"/>
                </a:solidFill>
              </a:defRPr>
            </a:pPr>
            <a:r>
              <a:rPr spc="39" sz="4000">
                <a:solidFill>
                  <a:srgbClr val="6E0500"/>
                </a:solidFill>
              </a:rPr>
              <a:t>St. Matthew 12:33-37</a:t>
            </a:r>
          </a:p>
        </p:txBody>
      </p:sp>
      <p:sp>
        <p:nvSpPr>
          <p:cNvPr id="67" name="Shape 67"/>
          <p:cNvSpPr/>
          <p:nvPr>
            <p:ph type="body" idx="1"/>
          </p:nvPr>
        </p:nvSpPr>
        <p:spPr>
          <a:xfrm>
            <a:off x="714174" y="2339773"/>
            <a:ext cx="11576452" cy="6845301"/>
          </a:xfrm>
          <a:prstGeom prst="rect">
            <a:avLst/>
          </a:prstGeom>
        </p:spPr>
        <p:txBody>
          <a:bodyPr anchor="t"/>
          <a:lstStyle/>
          <a:p>
            <a:pPr lvl="0" marL="0" indent="0" algn="ctr" defTabSz="438150">
              <a:spcBef>
                <a:spcPts val="2700"/>
              </a:spcBef>
              <a:buSzTx/>
              <a:buFontTx/>
              <a:buNone/>
              <a:defRPr sz="1800">
                <a:solidFill>
                  <a:srgbClr val="000000"/>
                </a:solidFill>
              </a:defRPr>
            </a:pPr>
            <a:r>
              <a:rPr sz="3300"/>
              <a:t>The tree is known by its fruit.</a:t>
            </a:r>
            <a:endParaRPr sz="3300"/>
          </a:p>
          <a:p>
            <a:pPr lvl="0" marL="0" indent="0" algn="ctr" defTabSz="438150">
              <a:spcBef>
                <a:spcPts val="2700"/>
              </a:spcBef>
              <a:buSzTx/>
              <a:buFontTx/>
              <a:buNone/>
              <a:defRPr sz="1800">
                <a:solidFill>
                  <a:srgbClr val="000000"/>
                </a:solidFill>
              </a:defRPr>
            </a:pPr>
            <a:r>
              <a:rPr sz="3300"/>
              <a:t>This is a life principal that we ought to fully understand and incorporate.</a:t>
            </a:r>
            <a:endParaRPr sz="3300"/>
          </a:p>
          <a:p>
            <a:pPr lvl="0" marL="0" indent="0" algn="ctr" defTabSz="438150">
              <a:spcBef>
                <a:spcPts val="2700"/>
              </a:spcBef>
              <a:buSzTx/>
              <a:buFontTx/>
              <a:buNone/>
              <a:defRPr sz="1800">
                <a:solidFill>
                  <a:srgbClr val="000000"/>
                </a:solidFill>
              </a:defRPr>
            </a:pPr>
            <a:r>
              <a:rPr sz="3300"/>
              <a:t>As Christians we are to be discerning between Good and evil.</a:t>
            </a:r>
            <a:endParaRPr sz="3300"/>
          </a:p>
          <a:p>
            <a:pPr lvl="0" marL="0" indent="0" algn="ctr" defTabSz="438150">
              <a:spcBef>
                <a:spcPts val="2700"/>
              </a:spcBef>
              <a:buSzTx/>
              <a:buFontTx/>
              <a:buNone/>
              <a:defRPr sz="1800">
                <a:solidFill>
                  <a:srgbClr val="000000"/>
                </a:solidFill>
              </a:defRPr>
            </a:pPr>
            <a:r>
              <a:rPr sz="3300"/>
              <a:t>The easiest and most reliable way to tell the difference between the two is through the fruit, the product of the action.</a:t>
            </a:r>
            <a:endParaRPr sz="3300"/>
          </a:p>
          <a:p>
            <a:pPr lvl="0" marL="0" indent="0" algn="ctr" defTabSz="438150">
              <a:spcBef>
                <a:spcPts val="2700"/>
              </a:spcBef>
              <a:buSzTx/>
              <a:buFontTx/>
              <a:buNone/>
              <a:defRPr sz="1800">
                <a:solidFill>
                  <a:srgbClr val="000000"/>
                </a:solidFill>
              </a:defRPr>
            </a:pPr>
            <a:r>
              <a:rPr sz="3300"/>
              <a:t>And ultimately, the worth of the fruit of our life is to be judged by God.</a:t>
            </a:r>
          </a:p>
        </p:txBody>
      </p:sp>
      <p:sp>
        <p:nvSpPr>
          <p:cNvPr id="68" name="Shape 68"/>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698499" y="-1056"/>
            <a:ext cx="11595101" cy="2349501"/>
          </a:xfrm>
          <a:prstGeom prst="rect">
            <a:avLst/>
          </a:prstGeom>
        </p:spPr>
        <p:txBody>
          <a:bodyPr/>
          <a:lstStyle/>
          <a:p>
            <a:pPr lvl="0">
              <a:defRPr spc="0" sz="1800">
                <a:solidFill>
                  <a:srgbClr val="000000"/>
                </a:solidFill>
              </a:defRPr>
            </a:pPr>
            <a:r>
              <a:rPr spc="52" sz="5300">
                <a:solidFill>
                  <a:srgbClr val="6E0500"/>
                </a:solidFill>
              </a:rPr>
              <a:t>The Sign of Jonah</a:t>
            </a:r>
            <a:endParaRPr spc="52" sz="5300">
              <a:solidFill>
                <a:srgbClr val="6E0500"/>
              </a:solidFill>
            </a:endParaRPr>
          </a:p>
          <a:p>
            <a:pPr lvl="0">
              <a:defRPr spc="0" sz="1800">
                <a:solidFill>
                  <a:srgbClr val="000000"/>
                </a:solidFill>
              </a:defRPr>
            </a:pPr>
            <a:r>
              <a:rPr spc="39" sz="4000">
                <a:solidFill>
                  <a:srgbClr val="6E0500"/>
                </a:solidFill>
              </a:rPr>
              <a:t>St. Matthew 12:38-42</a:t>
            </a:r>
          </a:p>
        </p:txBody>
      </p:sp>
      <p:sp>
        <p:nvSpPr>
          <p:cNvPr id="71" name="Shape 71"/>
          <p:cNvSpPr/>
          <p:nvPr>
            <p:ph type="body" idx="1"/>
          </p:nvPr>
        </p:nvSpPr>
        <p:spPr>
          <a:xfrm>
            <a:off x="714174" y="2339773"/>
            <a:ext cx="11576452" cy="6845301"/>
          </a:xfrm>
          <a:prstGeom prst="rect">
            <a:avLst/>
          </a:prstGeom>
        </p:spPr>
        <p:txBody>
          <a:bodyPr anchor="t"/>
          <a:lstStyle/>
          <a:p>
            <a:pPr lvl="0" marL="0" indent="0" algn="ctr" defTabSz="543305">
              <a:spcBef>
                <a:spcPts val="3300"/>
              </a:spcBef>
              <a:buSzTx/>
              <a:buFontTx/>
              <a:buNone/>
              <a:defRPr sz="1800">
                <a:solidFill>
                  <a:srgbClr val="000000"/>
                </a:solidFill>
              </a:defRPr>
            </a:pPr>
            <a:r>
              <a:rPr sz="4092"/>
              <a:t>Rich symbolism and typology </a:t>
            </a:r>
            <a:br>
              <a:rPr sz="4092"/>
            </a:br>
            <a:r>
              <a:rPr sz="4092"/>
              <a:t>from the Old Testament</a:t>
            </a:r>
            <a:endParaRPr sz="4092"/>
          </a:p>
          <a:p>
            <a:pPr lvl="0" marL="0" indent="0" algn="ctr" defTabSz="543305">
              <a:spcBef>
                <a:spcPts val="3300"/>
              </a:spcBef>
              <a:buSzTx/>
              <a:buFontTx/>
              <a:buNone/>
              <a:defRPr sz="1800">
                <a:solidFill>
                  <a:srgbClr val="000000"/>
                </a:solidFill>
              </a:defRPr>
            </a:pPr>
            <a:r>
              <a:rPr sz="4092"/>
              <a:t>Jonah was a prophet sent to preach repentence to his greatest enemy. The sign that he should be heard was that he had been redeemed from death in the deep sea in order to deliver his message. </a:t>
            </a:r>
            <a:endParaRPr sz="4092"/>
          </a:p>
          <a:p>
            <a:pPr lvl="0" marL="0" indent="0" algn="ctr" defTabSz="543305">
              <a:spcBef>
                <a:spcPts val="3300"/>
              </a:spcBef>
              <a:buSzTx/>
              <a:buFontTx/>
              <a:buNone/>
              <a:defRPr sz="1800">
                <a:solidFill>
                  <a:srgbClr val="000000"/>
                </a:solidFill>
              </a:defRPr>
            </a:pPr>
            <a:r>
              <a:rPr sz="4092"/>
              <a:t>Jesus would show the same sign as the reason he should be believed.</a:t>
            </a:r>
          </a:p>
        </p:txBody>
      </p:sp>
      <p:sp>
        <p:nvSpPr>
          <p:cNvPr id="72" name="Shape 72"/>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