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_rels/tableStyles.xml.rels><?xml version="1.0" encoding="UTF-8" standalone="yes"?><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7" cy="8670086"/>
            <a:chOff x="-203199" y="-203199"/>
            <a:chExt cx="6521525" cy="8670084"/>
          </a:xfrm>
        </p:grpSpPr>
        <p:pic>
          <p:nvPicPr>
            <p:cNvPr id="33" name="IMG_3350.jpeg"/>
            <p:cNvPicPr/>
            <p:nvPr/>
          </p:nvPicPr>
          <p:blipFill>
            <a:blip r:embed="rId2">
              <a:extLst/>
            </a:blip>
            <a:srcRect l="13000" t="0" r="13000" b="0"/>
            <a:stretch>
              <a:fillRect/>
            </a:stretch>
          </p:blipFill>
          <p:spPr>
            <a:xfrm>
              <a:off x="0" y="0"/>
              <a:ext cx="6115126" cy="8263685"/>
            </a:xfrm>
            <a:prstGeom prst="rect">
              <a:avLst/>
            </a:prstGeom>
            <a:ln>
              <a:noFill/>
            </a:ln>
            <a:effectLst/>
          </p:spPr>
        </p:pic>
        <p:pic>
          <p:nvPicPr>
            <p:cNvPr id="32" name=""/>
            <p:cNvPicPr/>
            <p:nvPr/>
          </p:nvPicPr>
          <p:blipFill>
            <a:blip r:embed="rId3">
              <a:extLst/>
            </a:blip>
            <a:stretch>
              <a:fillRect/>
            </a:stretch>
          </p:blipFill>
          <p:spPr>
            <a:xfrm>
              <a:off x="-203200" y="-203200"/>
              <a:ext cx="6521526" cy="8670085"/>
            </a:xfrm>
            <a:prstGeom prst="rect">
              <a:avLst/>
            </a:prstGeom>
            <a:effectLst/>
          </p:spPr>
        </p:pic>
      </p:grpSp>
      <p:sp>
        <p:nvSpPr>
          <p:cNvPr id="35" name="Shape 35"/>
          <p:cNvSpPr/>
          <p:nvPr/>
        </p:nvSpPr>
        <p:spPr>
          <a:xfrm>
            <a:off x="7715436" y="1337470"/>
            <a:ext cx="463266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8357817" y="4096544"/>
            <a:ext cx="3347902"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13</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The Parables </a:t>
            </a:r>
          </a:p>
        </p:txBody>
      </p:sp>
      <p:sp>
        <p:nvSpPr>
          <p:cNvPr id="37" name="Shape 37"/>
          <p:cNvSpPr/>
          <p:nvPr/>
        </p:nvSpPr>
        <p:spPr>
          <a:xfrm>
            <a:off x="8014442" y="6588918"/>
            <a:ext cx="4034651" cy="1757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72" name="Shape 72"/>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Pride - Proverbs 16:18</a:t>
            </a:r>
            <a:endParaRPr b="1" sz="4400"/>
          </a:p>
          <a:p>
            <a:pPr lvl="0" marL="0" indent="0" algn="ctr">
              <a:buSzTx/>
              <a:buFontTx/>
              <a:buNone/>
              <a:defRPr sz="1800">
                <a:solidFill>
                  <a:srgbClr val="000000"/>
                </a:solidFill>
              </a:defRPr>
            </a:pPr>
            <a:r>
              <a:rPr sz="4400"/>
              <a:t>exaggerated pleasure in self (accomplishments or qualities) which finds its greatest fulfillment in the praise of others.</a:t>
            </a:r>
          </a:p>
        </p:txBody>
      </p:sp>
      <p:sp>
        <p:nvSpPr>
          <p:cNvPr id="73" name="Shape 7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76" name="Shape 76"/>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Sloth (Acedia) - Proverbs 24:30-34</a:t>
            </a:r>
            <a:endParaRPr b="1" sz="4400"/>
          </a:p>
          <a:p>
            <a:pPr lvl="0" marL="0" indent="0" algn="ctr">
              <a:buSzTx/>
              <a:buFontTx/>
              <a:buNone/>
              <a:defRPr sz="1800">
                <a:solidFill>
                  <a:srgbClr val="000000"/>
                </a:solidFill>
              </a:defRPr>
            </a:pPr>
            <a:r>
              <a:rPr sz="4400"/>
              <a:t>unwillingness to do one's duty;</a:t>
            </a:r>
            <a:br>
              <a:rPr sz="4400"/>
            </a:br>
            <a:r>
              <a:rPr sz="4400"/>
              <a:t>avoidance of work; </a:t>
            </a:r>
            <a:br>
              <a:rPr sz="4400"/>
            </a:br>
            <a:r>
              <a:rPr sz="4400"/>
              <a:t>refusal to accept tasks assigned </a:t>
            </a:r>
            <a:br>
              <a:rPr sz="4400"/>
            </a:br>
            <a:r>
              <a:rPr sz="4400"/>
              <a:t>by rightful authority.</a:t>
            </a:r>
          </a:p>
        </p:txBody>
      </p:sp>
      <p:sp>
        <p:nvSpPr>
          <p:cNvPr id="77" name="Shape 7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0" name="Shape 80"/>
          <p:cNvSpPr/>
          <p:nvPr>
            <p:ph type="body" idx="1"/>
          </p:nvPr>
        </p:nvSpPr>
        <p:spPr>
          <a:xfrm>
            <a:off x="1587500" y="3390900"/>
            <a:ext cx="10464800" cy="5372100"/>
          </a:xfrm>
          <a:prstGeom prst="rect">
            <a:avLst/>
          </a:prstGeom>
        </p:spPr>
        <p:txBody>
          <a:bodyPr/>
          <a:lstStyle/>
          <a:p>
            <a:pPr lvl="0" marL="0" indent="0" defTabSz="449833">
              <a:spcBef>
                <a:spcPts val="2700"/>
              </a:spcBef>
              <a:buSzTx/>
              <a:buFontTx/>
              <a:buNone/>
              <a:defRPr sz="1800">
                <a:solidFill>
                  <a:srgbClr val="000000"/>
                </a:solidFill>
              </a:defRPr>
            </a:pPr>
            <a:r>
              <a:rPr sz="2772">
                <a:solidFill>
                  <a:srgbClr val="823726"/>
                </a:solidFill>
              </a:rPr>
              <a:t>Article of Religion XXV: (</a:t>
            </a:r>
            <a:r>
              <a:rPr i="1" sz="2772">
                <a:solidFill>
                  <a:srgbClr val="823726"/>
                </a:solidFill>
              </a:rPr>
              <a:t>quoted in part)</a:t>
            </a:r>
            <a:r>
              <a:rPr sz="2772">
                <a:solidFill>
                  <a:srgbClr val="823726"/>
                </a:solidFill>
              </a:rPr>
              <a:t> There are two Sacraments ordained of Christ our Lord in the Gospel, that is to say, Baptism, and the Supper of the Lord.</a:t>
            </a:r>
            <a:endParaRPr sz="2772">
              <a:solidFill>
                <a:srgbClr val="823726"/>
              </a:solidFill>
            </a:endParaRPr>
          </a:p>
          <a:p>
            <a:pPr lvl="0" marL="0" indent="0" defTabSz="449833">
              <a:spcBef>
                <a:spcPts val="2700"/>
              </a:spcBef>
              <a:buSzTx/>
              <a:buFontTx/>
              <a:buNone/>
              <a:defRPr sz="1800">
                <a:solidFill>
                  <a:srgbClr val="000000"/>
                </a:solidFill>
              </a:defRPr>
            </a:pPr>
            <a:r>
              <a:rPr sz="2772">
                <a:solidFill>
                  <a:srgbClr val="823726"/>
                </a:solidFill>
              </a:rPr>
              <a:t>    Those five commonly called Sacraments, that is to say, Confirmation, Penance, Orders, Matrimony, and Extreme Unction, are not to be counted for Sacraments of the Gospel, being such as have grown partly of the corrupt following of the Apostles, partly are states of life allowed in the Scriptures; but yet have not like nature of Sacraments with Baptism, and the Lord’s Supper, for that they have not any visible sign or ceremony ordained of God.</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3" name="Shape 83"/>
          <p:cNvSpPr/>
          <p:nvPr>
            <p:ph type="body" idx="1"/>
          </p:nvPr>
        </p:nvSpPr>
        <p:spPr>
          <a:xfrm>
            <a:off x="1587500" y="3390900"/>
            <a:ext cx="10464800" cy="5372100"/>
          </a:xfrm>
          <a:prstGeom prst="rect">
            <a:avLst/>
          </a:prstGeom>
        </p:spPr>
        <p:txBody>
          <a:bodyPr/>
          <a:lstStyle>
            <a:lvl1pPr marL="0" indent="0">
              <a:buSzTx/>
              <a:buFontTx/>
              <a:buNone/>
              <a:defRPr>
                <a:solidFill>
                  <a:srgbClr val="823726"/>
                </a:solidFill>
              </a:defRPr>
            </a:lvl1pPr>
          </a:lstStyle>
          <a:p>
            <a:pPr lvl="0">
              <a:defRPr sz="1800">
                <a:solidFill>
                  <a:srgbClr val="000000"/>
                </a:solidFill>
              </a:defRPr>
            </a:pPr>
            <a:r>
              <a:rPr sz="3600">
                <a:solidFill>
                  <a:srgbClr val="823726"/>
                </a:solidFill>
              </a:rPr>
              <a:t>In Elizabethan English "Commonly Called" does not cast doubt. Rather Commonly means that this is understood by all to be Sacraments. (Used similarly in title Book of Common Prayer)</a:t>
            </a:r>
            <a:endParaRPr sz="3600">
              <a:solidFill>
                <a:srgbClr val="823726"/>
              </a:solidFill>
            </a:endParaR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6" name="Shape 86"/>
          <p:cNvSpPr/>
          <p:nvPr>
            <p:ph type="body" idx="1"/>
          </p:nvPr>
        </p:nvSpPr>
        <p:spPr>
          <a:xfrm>
            <a:off x="1587500" y="3390900"/>
            <a:ext cx="10464800" cy="5372100"/>
          </a:xfrm>
          <a:prstGeom prst="rect">
            <a:avLst/>
          </a:prstGeom>
        </p:spPr>
        <p:txBody>
          <a:bodyPr/>
          <a:lstStyle/>
          <a:p>
            <a:pPr lvl="0" marL="0" indent="0" defTabSz="578358">
              <a:spcBef>
                <a:spcPts val="3500"/>
              </a:spcBef>
              <a:buSzTx/>
              <a:buFontTx/>
              <a:buNone/>
              <a:defRPr sz="1800">
                <a:solidFill>
                  <a:srgbClr val="000000"/>
                </a:solidFill>
              </a:defRPr>
            </a:pPr>
            <a:r>
              <a:rPr sz="3564">
                <a:solidFill>
                  <a:srgbClr val="823726"/>
                </a:solidFill>
              </a:rPr>
              <a:t>The operative phrase is "</a:t>
            </a:r>
            <a:r>
              <a:rPr sz="3564">
                <a:solidFill>
                  <a:srgbClr val="823726"/>
                </a:solidFill>
              </a:rPr>
              <a:t>are not to be counted for Sacraments of the Gospel."</a:t>
            </a:r>
            <a:endParaRPr sz="3564">
              <a:solidFill>
                <a:srgbClr val="823726"/>
              </a:solidFill>
            </a:endParaRPr>
          </a:p>
          <a:p>
            <a:pPr lvl="0" marL="0" indent="0" defTabSz="578358">
              <a:spcBef>
                <a:spcPts val="3500"/>
              </a:spcBef>
              <a:buSzTx/>
              <a:buFontTx/>
              <a:buNone/>
              <a:defRPr sz="1800">
                <a:solidFill>
                  <a:srgbClr val="000000"/>
                </a:solidFill>
              </a:defRPr>
            </a:pPr>
            <a:r>
              <a:rPr sz="3564">
                <a:solidFill>
                  <a:srgbClr val="823726"/>
                </a:solidFill>
              </a:rPr>
              <a:t>Anglicans recognize two kinds of Sacraments:</a:t>
            </a:r>
            <a:br>
              <a:rPr sz="3564">
                <a:solidFill>
                  <a:srgbClr val="823726"/>
                </a:solidFill>
              </a:rPr>
            </a:br>
            <a:r>
              <a:rPr sz="3564" u="sng">
                <a:solidFill>
                  <a:srgbClr val="823726"/>
                </a:solidFill>
              </a:rPr>
              <a:t>Gospel Sacraments,</a:t>
            </a:r>
            <a:r>
              <a:rPr sz="3564">
                <a:solidFill>
                  <a:srgbClr val="823726"/>
                </a:solidFill>
              </a:rPr>
              <a:t> which apply to all people as generally necessary for salvation, and instituted by Christ Jesus for this purpose.</a:t>
            </a:r>
            <a:br>
              <a:rPr sz="3564">
                <a:solidFill>
                  <a:srgbClr val="823726"/>
                </a:solidFill>
              </a:rPr>
            </a:br>
            <a:r>
              <a:rPr sz="3564">
                <a:solidFill>
                  <a:srgbClr val="823726"/>
                </a:solidFill>
              </a:rPr>
              <a:t>And </a:t>
            </a:r>
            <a:r>
              <a:rPr sz="3564" u="sng">
                <a:solidFill>
                  <a:srgbClr val="823726"/>
                </a:solidFill>
              </a:rPr>
              <a:t>General Sacraments</a:t>
            </a:r>
            <a:r>
              <a:rPr sz="3564">
                <a:solidFill>
                  <a:srgbClr val="823726"/>
                </a:solidFill>
              </a:rPr>
              <a:t> which are good and holy but apply only to those who are called to such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9" name="Shape 89"/>
          <p:cNvSpPr/>
          <p:nvPr>
            <p:ph type="body" idx="1"/>
          </p:nvPr>
        </p:nvSpPr>
        <p:spPr>
          <a:xfrm>
            <a:off x="1587500" y="3390900"/>
            <a:ext cx="10464800" cy="5372100"/>
          </a:xfrm>
          <a:prstGeom prst="rect">
            <a:avLst/>
          </a:prstGeom>
        </p:spPr>
        <p:txBody>
          <a:bodyPr/>
          <a:lstStyle/>
          <a:p>
            <a:pPr lvl="0" marL="0" indent="0" defTabSz="519937">
              <a:spcBef>
                <a:spcPts val="3200"/>
              </a:spcBef>
              <a:buSzTx/>
              <a:buFontTx/>
              <a:buNone/>
              <a:defRPr sz="1800">
                <a:solidFill>
                  <a:srgbClr val="000000"/>
                </a:solidFill>
              </a:defRPr>
            </a:pPr>
            <a:r>
              <a:rPr sz="3204">
                <a:solidFill>
                  <a:srgbClr val="823726"/>
                </a:solidFill>
              </a:rPr>
              <a:t>Article 25 is not intended to rob the CHurch of all the sacraments, but to correct the medieval Roman doctrines which misdefined sacraments.</a:t>
            </a:r>
            <a:endParaRPr sz="3204">
              <a:solidFill>
                <a:srgbClr val="823726"/>
              </a:solidFill>
            </a:endParaRPr>
          </a:p>
          <a:p>
            <a:pPr lvl="0" marL="0" indent="0" defTabSz="519937">
              <a:spcBef>
                <a:spcPts val="3200"/>
              </a:spcBef>
              <a:buSzTx/>
              <a:buFontTx/>
              <a:buNone/>
              <a:defRPr sz="1800">
                <a:solidFill>
                  <a:srgbClr val="000000"/>
                </a:solidFill>
              </a:defRPr>
            </a:pPr>
            <a:r>
              <a:rPr sz="3204">
                <a:solidFill>
                  <a:srgbClr val="823726"/>
                </a:solidFill>
              </a:rPr>
              <a:t>Example, salvation for baptized Christians who did not receive unction before death was cast into doubt.  This would make Unction a sacrament of the Gospel, becessary to salvation. Anglicans teach that Unction is good and Holy and a means of grace when rightly cleansed of its medieval corruptions.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92" name="Shape 92"/>
          <p:cNvSpPr/>
          <p:nvPr>
            <p:ph type="body" idx="1"/>
          </p:nvPr>
        </p:nvSpPr>
        <p:spPr>
          <a:xfrm>
            <a:off x="714174" y="2835073"/>
            <a:ext cx="11576452" cy="6083301"/>
          </a:xfrm>
          <a:prstGeom prst="rect">
            <a:avLst/>
          </a:prstGeom>
        </p:spPr>
        <p:txBody>
          <a:bodyPr anchor="t"/>
          <a:lstStyle/>
          <a:p>
            <a:pPr lvl="0" marL="0" indent="0">
              <a:buSzTx/>
              <a:buFontTx/>
              <a:buNone/>
              <a:defRPr sz="1800">
                <a:solidFill>
                  <a:srgbClr val="000000"/>
                </a:solidFill>
              </a:defRPr>
            </a:pPr>
            <a:r>
              <a:rPr sz="4400"/>
              <a:t>What prepares the soil to be fertile?</a:t>
            </a:r>
            <a:br>
              <a:rPr sz="4400"/>
            </a:br>
            <a:r>
              <a:rPr sz="4400"/>
              <a:t>The Seven Cardinal VIRTUES</a:t>
            </a:r>
            <a:endParaRPr sz="4400"/>
          </a:p>
          <a:p>
            <a:pPr lvl="0" marL="0" indent="0">
              <a:buSzTx/>
              <a:buFontTx/>
              <a:buNone/>
              <a:defRPr sz="1800">
                <a:solidFill>
                  <a:srgbClr val="000000"/>
                </a:solidFill>
              </a:defRPr>
            </a:pPr>
            <a:r>
              <a:rPr sz="4400"/>
              <a:t>“a virtue is an habitual and firm disposition to do the good. It allows the person not only to perform good acts, but to give the best of himself."</a:t>
            </a:r>
          </a:p>
        </p:txBody>
      </p:sp>
      <p:sp>
        <p:nvSpPr>
          <p:cNvPr id="93" name="Shape 9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96" name="Shape 96"/>
          <p:cNvSpPr/>
          <p:nvPr>
            <p:ph type="body" idx="1"/>
          </p:nvPr>
        </p:nvSpPr>
        <p:spPr>
          <a:xfrm>
            <a:off x="714174" y="2835073"/>
            <a:ext cx="11576452" cy="6083301"/>
          </a:xfrm>
          <a:prstGeom prst="rect">
            <a:avLst/>
          </a:prstGeom>
        </p:spPr>
        <p:txBody>
          <a:bodyPr anchor="t"/>
          <a:lstStyle/>
          <a:p>
            <a:pPr lvl="0" marL="0" indent="0">
              <a:buSzTx/>
              <a:buFontTx/>
              <a:buNone/>
              <a:defRPr sz="1800">
                <a:solidFill>
                  <a:srgbClr val="000000"/>
                </a:solidFill>
              </a:defRPr>
            </a:pPr>
            <a:r>
              <a:rPr sz="4400"/>
              <a:t>What prepares the soil to be fertile?</a:t>
            </a:r>
            <a:br>
              <a:rPr sz="4400"/>
            </a:br>
            <a:r>
              <a:rPr sz="4400"/>
              <a:t>The Seven Cardinal VIRTUES</a:t>
            </a:r>
            <a:endParaRPr sz="4400"/>
          </a:p>
          <a:p>
            <a:pPr lvl="0" marL="0" indent="0">
              <a:buSzTx/>
              <a:buFontTx/>
              <a:buNone/>
              <a:defRPr sz="1800">
                <a:solidFill>
                  <a:srgbClr val="000000"/>
                </a:solidFill>
              </a:defRPr>
            </a:pPr>
            <a:r>
              <a:rPr b="1" sz="4400"/>
              <a:t> The virtues combat and vanquish vices. </a:t>
            </a:r>
            <a:br>
              <a:rPr sz="4400"/>
            </a:br>
            <a:r>
              <a:rPr sz="4400"/>
              <a:t>(Vice is the absence of virtue!)</a:t>
            </a:r>
          </a:p>
        </p:txBody>
      </p:sp>
      <p:sp>
        <p:nvSpPr>
          <p:cNvPr id="97" name="Shape 9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0" name="Shape 100"/>
          <p:cNvSpPr/>
          <p:nvPr>
            <p:ph type="body" idx="1"/>
          </p:nvPr>
        </p:nvSpPr>
        <p:spPr>
          <a:xfrm>
            <a:off x="701474" y="2720773"/>
            <a:ext cx="11576452" cy="6083301"/>
          </a:xfrm>
          <a:prstGeom prst="rect">
            <a:avLst/>
          </a:prstGeom>
        </p:spPr>
        <p:txBody>
          <a:bodyPr anchor="t"/>
          <a:lstStyle/>
          <a:p>
            <a:pPr lvl="0" marL="0" indent="0" defTabSz="385572">
              <a:spcBef>
                <a:spcPts val="2300"/>
              </a:spcBef>
              <a:buSzTx/>
              <a:buFontTx/>
              <a:buNone/>
              <a:defRPr sz="1800">
                <a:solidFill>
                  <a:srgbClr val="000000"/>
                </a:solidFill>
              </a:defRPr>
            </a:pPr>
            <a:r>
              <a:rPr sz="2904"/>
              <a:t>The Seven Cardinal VIRTUES</a:t>
            </a:r>
            <a:endParaRPr sz="2904"/>
          </a:p>
          <a:p>
            <a:pPr lvl="0" marL="0" indent="0" algn="ctr" defTabSz="385572">
              <a:spcBef>
                <a:spcPts val="2300"/>
              </a:spcBef>
              <a:buSzTx/>
              <a:buFontTx/>
              <a:buNone/>
              <a:defRPr sz="1800">
                <a:solidFill>
                  <a:srgbClr val="000000"/>
                </a:solidFill>
              </a:defRPr>
            </a:pPr>
            <a:r>
              <a:rPr b="1" sz="2904"/>
              <a:t>Chastity</a:t>
            </a:r>
            <a:r>
              <a:rPr sz="2904"/>
              <a:t> - It overcomes the sin of lust.</a:t>
            </a:r>
            <a:endParaRPr sz="2904"/>
          </a:p>
          <a:p>
            <a:pPr lvl="0" marL="0" indent="0" algn="ctr" defTabSz="385572">
              <a:spcBef>
                <a:spcPts val="2300"/>
              </a:spcBef>
              <a:buSzTx/>
              <a:buFontTx/>
              <a:buNone/>
              <a:defRPr sz="1800">
                <a:solidFill>
                  <a:srgbClr val="000000"/>
                </a:solidFill>
              </a:defRPr>
            </a:pPr>
            <a:r>
              <a:rPr b="1" sz="2904"/>
              <a:t>Generosity</a:t>
            </a:r>
            <a:r>
              <a:rPr sz="2904"/>
              <a:t> -  It overcomes the sin of Greed.</a:t>
            </a:r>
            <a:endParaRPr sz="2904"/>
          </a:p>
          <a:p>
            <a:pPr lvl="0" marL="0" indent="0" algn="ctr" defTabSz="385572">
              <a:spcBef>
                <a:spcPts val="2300"/>
              </a:spcBef>
              <a:buSzTx/>
              <a:buFontTx/>
              <a:buNone/>
              <a:defRPr sz="1800">
                <a:solidFill>
                  <a:srgbClr val="000000"/>
                </a:solidFill>
              </a:defRPr>
            </a:pPr>
            <a:r>
              <a:rPr b="1" sz="2904"/>
              <a:t>Temperance</a:t>
            </a:r>
            <a:r>
              <a:rPr sz="2904"/>
              <a:t> - It overcomes the sin of Gluttony.</a:t>
            </a:r>
            <a:endParaRPr sz="2904"/>
          </a:p>
          <a:p>
            <a:pPr lvl="0" marL="0" indent="0" algn="ctr" defTabSz="385572">
              <a:spcBef>
                <a:spcPts val="2300"/>
              </a:spcBef>
              <a:buSzTx/>
              <a:buFontTx/>
              <a:buNone/>
              <a:defRPr sz="1800">
                <a:solidFill>
                  <a:srgbClr val="000000"/>
                </a:solidFill>
              </a:defRPr>
            </a:pPr>
            <a:r>
              <a:rPr b="1" sz="2904"/>
              <a:t>Brotherly Love</a:t>
            </a:r>
            <a:r>
              <a:rPr sz="2904"/>
              <a:t> - It overcomes the sin of Envy.</a:t>
            </a:r>
            <a:endParaRPr sz="2904"/>
          </a:p>
          <a:p>
            <a:pPr lvl="0" marL="0" indent="0" algn="ctr" defTabSz="385572">
              <a:spcBef>
                <a:spcPts val="2300"/>
              </a:spcBef>
              <a:buSzTx/>
              <a:buFontTx/>
              <a:buNone/>
              <a:defRPr sz="1800">
                <a:solidFill>
                  <a:srgbClr val="000000"/>
                </a:solidFill>
              </a:defRPr>
            </a:pPr>
            <a:r>
              <a:rPr b="1" sz="2904"/>
              <a:t>Meekness</a:t>
            </a:r>
            <a:r>
              <a:rPr sz="2904"/>
              <a:t> - It overcomes the sin of Anger.</a:t>
            </a:r>
            <a:endParaRPr sz="2904"/>
          </a:p>
          <a:p>
            <a:pPr lvl="0" marL="0" indent="0" algn="ctr" defTabSz="385572">
              <a:spcBef>
                <a:spcPts val="2300"/>
              </a:spcBef>
              <a:buSzTx/>
              <a:buFontTx/>
              <a:buNone/>
              <a:defRPr sz="1800">
                <a:solidFill>
                  <a:srgbClr val="000000"/>
                </a:solidFill>
              </a:defRPr>
            </a:pPr>
            <a:r>
              <a:rPr b="1" sz="2904"/>
              <a:t>Humility</a:t>
            </a:r>
            <a:r>
              <a:rPr sz="2904"/>
              <a:t> - It overcomes the sin of Pride.</a:t>
            </a:r>
            <a:endParaRPr sz="2904"/>
          </a:p>
          <a:p>
            <a:pPr lvl="0" marL="0" indent="0" algn="ctr" defTabSz="385572">
              <a:spcBef>
                <a:spcPts val="2300"/>
              </a:spcBef>
              <a:buSzTx/>
              <a:buFontTx/>
              <a:buNone/>
              <a:defRPr sz="1800">
                <a:solidFill>
                  <a:srgbClr val="000000"/>
                </a:solidFill>
              </a:defRPr>
            </a:pPr>
            <a:r>
              <a:rPr b="1" sz="2904"/>
              <a:t>Diligence</a:t>
            </a:r>
            <a:r>
              <a:rPr sz="2904"/>
              <a:t> - It overcomes the sin of sloth.</a:t>
            </a:r>
          </a:p>
        </p:txBody>
      </p:sp>
      <p:sp>
        <p:nvSpPr>
          <p:cNvPr id="101" name="Shape 10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4" name="Shape 104"/>
          <p:cNvSpPr/>
          <p:nvPr>
            <p:ph type="body" idx="1"/>
          </p:nvPr>
        </p:nvSpPr>
        <p:spPr>
          <a:xfrm>
            <a:off x="714174" y="2835073"/>
            <a:ext cx="11576452" cy="6083301"/>
          </a:xfrm>
          <a:prstGeom prst="rect">
            <a:avLst/>
          </a:prstGeom>
        </p:spPr>
        <p:txBody>
          <a:bodyPr anchor="t"/>
          <a:lstStyle/>
          <a:p>
            <a:pPr lvl="0" marL="0" indent="0" algn="ctr" defTabSz="368045">
              <a:spcBef>
                <a:spcPts val="2200"/>
              </a:spcBef>
              <a:buSzTx/>
              <a:buFontTx/>
              <a:buNone/>
              <a:defRPr sz="1800">
                <a:solidFill>
                  <a:srgbClr val="000000"/>
                </a:solidFill>
              </a:defRPr>
            </a:pPr>
            <a:r>
              <a:rPr sz="2772"/>
              <a:t>The Cardinal Virtue of Chastity</a:t>
            </a:r>
            <a:endParaRPr sz="2772"/>
          </a:p>
          <a:p>
            <a:pPr lvl="0" marL="0" indent="0" algn="ctr" defTabSz="368045">
              <a:spcBef>
                <a:spcPts val="2200"/>
              </a:spcBef>
              <a:buSzTx/>
              <a:buFontTx/>
              <a:buNone/>
              <a:defRPr sz="1800">
                <a:solidFill>
                  <a:srgbClr val="000000"/>
                </a:solidFill>
              </a:defRPr>
            </a:pPr>
            <a:r>
              <a:rPr sz="2772"/>
              <a:t>The right ordering of the sexual appetite </a:t>
            </a:r>
            <a:endParaRPr sz="2772"/>
          </a:p>
          <a:p>
            <a:pPr lvl="0" marL="0" indent="0" defTabSz="368045">
              <a:spcBef>
                <a:spcPts val="2200"/>
              </a:spcBef>
              <a:buSzTx/>
              <a:buFontTx/>
              <a:buNone/>
              <a:defRPr sz="1800">
                <a:solidFill>
                  <a:srgbClr val="000000"/>
                </a:solidFill>
              </a:defRPr>
            </a:pPr>
            <a:r>
              <a:rPr sz="2016"/>
              <a:t>Remembering God's original commision to mankind "to be fruitful and multiply," sexual desire and activity is a part of the created order and is godly. But sex was also perverted by the fall, by the loss of chastity, the right ordering of mankinds sexual nature. If we would defeat lust, we must restore order and discipline through Chastity.</a:t>
            </a:r>
            <a:endParaRPr sz="2016"/>
          </a:p>
          <a:p>
            <a:pPr lvl="0" marL="0" indent="0" defTabSz="368045">
              <a:spcBef>
                <a:spcPts val="2200"/>
              </a:spcBef>
              <a:buSzTx/>
              <a:buFontTx/>
              <a:buNone/>
              <a:defRPr sz="1800">
                <a:solidFill>
                  <a:srgbClr val="000000"/>
                </a:solidFill>
              </a:defRPr>
            </a:pPr>
            <a:r>
              <a:rPr sz="2772"/>
              <a:t>Chastity means sexual relations take place between a man and his wife always with a glodly attitude toward the reasons and purpose of marriage and the marriage bed.</a:t>
            </a:r>
            <a:endParaRPr sz="2772"/>
          </a:p>
          <a:p>
            <a:pPr lvl="0" marL="0" indent="0" defTabSz="368045">
              <a:spcBef>
                <a:spcPts val="2200"/>
              </a:spcBef>
              <a:buSzTx/>
              <a:buFontTx/>
              <a:buNone/>
              <a:defRPr sz="1800">
                <a:solidFill>
                  <a:srgbClr val="000000"/>
                </a:solidFill>
              </a:defRPr>
            </a:pPr>
            <a:r>
              <a:rPr sz="2772"/>
              <a:t>Chastity also means refraining from all sexual relations outside marriage.</a:t>
            </a:r>
            <a:br>
              <a:rPr sz="2772"/>
            </a:br>
          </a:p>
        </p:txBody>
      </p:sp>
      <p:sp>
        <p:nvSpPr>
          <p:cNvPr id="105" name="Shape 10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698499" y="-1056"/>
            <a:ext cx="11595101" cy="2349501"/>
          </a:xfrm>
          <a:prstGeom prst="rect">
            <a:avLst/>
          </a:prstGeom>
        </p:spPr>
        <p:txBody>
          <a:bodyPr/>
          <a:lstStyle>
            <a:lvl1pPr>
              <a:defRPr spc="59" sz="6000">
                <a:solidFill>
                  <a:srgbClr val="6E0500"/>
                </a:solidFill>
              </a:defRPr>
            </a:lvl1pPr>
          </a:lstStyle>
          <a:p>
            <a:pPr lvl="0">
              <a:defRPr spc="0" sz="1800">
                <a:solidFill>
                  <a:srgbClr val="000000"/>
                </a:solidFill>
              </a:defRPr>
            </a:pPr>
            <a:r>
              <a:rPr spc="59" sz="6000">
                <a:solidFill>
                  <a:srgbClr val="6E0500"/>
                </a:solidFill>
              </a:rPr>
              <a:t>What is a parable?</a:t>
            </a:r>
          </a:p>
        </p:txBody>
      </p:sp>
      <p:sp>
        <p:nvSpPr>
          <p:cNvPr id="40" name="Shape 40"/>
          <p:cNvSpPr/>
          <p:nvPr>
            <p:ph type="body" idx="1"/>
          </p:nvPr>
        </p:nvSpPr>
        <p:spPr>
          <a:xfrm>
            <a:off x="714174" y="2073073"/>
            <a:ext cx="11576452" cy="6845301"/>
          </a:xfrm>
          <a:prstGeom prst="rect">
            <a:avLst/>
          </a:prstGeom>
        </p:spPr>
        <p:txBody>
          <a:bodyPr anchor="t"/>
          <a:lstStyle/>
          <a:p>
            <a:pPr lvl="0" marL="0" indent="0" algn="ctr" defTabSz="508254">
              <a:spcBef>
                <a:spcPts val="3100"/>
              </a:spcBef>
              <a:buSzTx/>
              <a:buFontTx/>
              <a:buNone/>
              <a:defRPr sz="1800">
                <a:solidFill>
                  <a:srgbClr val="000000"/>
                </a:solidFill>
              </a:defRPr>
            </a:pPr>
            <a:r>
              <a:rPr sz="3828"/>
              <a:t>Greek: A spoken or literary comparison between two things for illustration. </a:t>
            </a:r>
            <a:endParaRPr sz="3828"/>
          </a:p>
          <a:p>
            <a:pPr lvl="0" marL="0" indent="0" algn="ctr" defTabSz="508254">
              <a:spcBef>
                <a:spcPts val="3100"/>
              </a:spcBef>
              <a:buSzTx/>
              <a:buFontTx/>
              <a:buNone/>
              <a:defRPr sz="1800">
                <a:solidFill>
                  <a:srgbClr val="000000"/>
                </a:solidFill>
              </a:defRPr>
            </a:pPr>
            <a:r>
              <a:rPr sz="3828"/>
              <a:t>The word parable is used 48 time in Matthew Mark and Luke.</a:t>
            </a:r>
            <a:endParaRPr sz="3828"/>
          </a:p>
          <a:p>
            <a:pPr lvl="0" marL="0" indent="0" algn="ctr" defTabSz="508254">
              <a:spcBef>
                <a:spcPts val="3100"/>
              </a:spcBef>
              <a:buSzTx/>
              <a:buFontTx/>
              <a:buNone/>
              <a:defRPr sz="1800">
                <a:solidFill>
                  <a:srgbClr val="000000"/>
                </a:solidFill>
              </a:defRPr>
            </a:pPr>
            <a:r>
              <a:rPr sz="3828"/>
              <a:t>Jesus uses parables for two reasons:</a:t>
            </a:r>
            <a:br>
              <a:rPr sz="3828"/>
            </a:br>
            <a:r>
              <a:rPr sz="3828"/>
              <a:t>1. For the Humble, parables use earthly truths to sketch out heavenly realities</a:t>
            </a:r>
            <a:br>
              <a:rPr sz="3828"/>
            </a:br>
            <a:r>
              <a:rPr sz="3828"/>
              <a:t>2. For the proud, parables are obstruction and stumbling blocks, concealing the truth.</a:t>
            </a:r>
          </a:p>
        </p:txBody>
      </p:sp>
      <p:sp>
        <p:nvSpPr>
          <p:cNvPr id="41" name="Shape 4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8" name="Shape 108"/>
          <p:cNvSpPr/>
          <p:nvPr>
            <p:ph type="body" idx="1"/>
          </p:nvPr>
        </p:nvSpPr>
        <p:spPr>
          <a:xfrm>
            <a:off x="714174" y="2835073"/>
            <a:ext cx="11576452" cy="6083301"/>
          </a:xfrm>
          <a:prstGeom prst="rect">
            <a:avLst/>
          </a:prstGeom>
        </p:spPr>
        <p:txBody>
          <a:bodyPr anchor="t"/>
          <a:lstStyle/>
          <a:p>
            <a:pPr lvl="0" marL="0" indent="0" algn="ctr" defTabSz="403097">
              <a:spcBef>
                <a:spcPts val="2400"/>
              </a:spcBef>
              <a:buSzTx/>
              <a:buFontTx/>
              <a:buNone/>
              <a:defRPr sz="1800">
                <a:solidFill>
                  <a:srgbClr val="000000"/>
                </a:solidFill>
              </a:defRPr>
            </a:pPr>
            <a:r>
              <a:rPr b="1" sz="3036"/>
              <a:t>The Cardinal Virtue of Chastity</a:t>
            </a:r>
            <a:endParaRPr b="1" sz="3036"/>
          </a:p>
          <a:p>
            <a:pPr lvl="0" marL="0" indent="0" algn="ctr" defTabSz="403097">
              <a:spcBef>
                <a:spcPts val="2400"/>
              </a:spcBef>
              <a:buSzTx/>
              <a:buFontTx/>
              <a:buNone/>
              <a:defRPr sz="1800">
                <a:solidFill>
                  <a:srgbClr val="000000"/>
                </a:solidFill>
              </a:defRPr>
            </a:pPr>
            <a:r>
              <a:rPr sz="3036"/>
              <a:t>The right ordering of the sexual appetite </a:t>
            </a:r>
            <a:endParaRPr sz="3036"/>
          </a:p>
          <a:p>
            <a:pPr lvl="0" marL="0" indent="0" defTabSz="403097">
              <a:spcBef>
                <a:spcPts val="2400"/>
              </a:spcBef>
              <a:buSzTx/>
              <a:buFontTx/>
              <a:buNone/>
              <a:defRPr sz="1800">
                <a:solidFill>
                  <a:srgbClr val="000000"/>
                </a:solidFill>
              </a:defRPr>
            </a:pPr>
            <a:r>
              <a:rPr sz="3588" u="sng"/>
              <a:t>There are two ways to be Chaste.</a:t>
            </a:r>
            <a:endParaRPr sz="3588" u="sng"/>
          </a:p>
          <a:p>
            <a:pPr lvl="0" marL="0" indent="0" defTabSz="403097">
              <a:spcBef>
                <a:spcPts val="2400"/>
              </a:spcBef>
              <a:buSzTx/>
              <a:buFontTx/>
              <a:buNone/>
              <a:defRPr sz="1800">
                <a:solidFill>
                  <a:srgbClr val="000000"/>
                </a:solidFill>
              </a:defRPr>
            </a:pPr>
            <a:r>
              <a:rPr sz="3036"/>
              <a:t>Chastity means sexual relations take place between a man and his wife always with a glodly attitude toward the reasons and purpose of marriage and the marriage bed.</a:t>
            </a:r>
            <a:endParaRPr sz="3036"/>
          </a:p>
          <a:p>
            <a:pPr lvl="0" marL="0" indent="0" defTabSz="403097">
              <a:spcBef>
                <a:spcPts val="2400"/>
              </a:spcBef>
              <a:buSzTx/>
              <a:buFontTx/>
              <a:buNone/>
              <a:defRPr sz="1800">
                <a:solidFill>
                  <a:srgbClr val="000000"/>
                </a:solidFill>
              </a:defRPr>
            </a:pPr>
            <a:r>
              <a:rPr sz="3036"/>
              <a:t>Chastity also means refraining from all sexual relations outside marriage.</a:t>
            </a:r>
            <a:br>
              <a:rPr sz="3036"/>
            </a:br>
          </a:p>
        </p:txBody>
      </p:sp>
      <p:sp>
        <p:nvSpPr>
          <p:cNvPr id="109" name="Shape 10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12" name="Shape 112"/>
          <p:cNvSpPr/>
          <p:nvPr>
            <p:ph type="body" idx="1"/>
          </p:nvPr>
        </p:nvSpPr>
        <p:spPr>
          <a:xfrm>
            <a:off x="714174" y="2835073"/>
            <a:ext cx="11576452" cy="6083301"/>
          </a:xfrm>
          <a:prstGeom prst="rect">
            <a:avLst/>
          </a:prstGeom>
        </p:spPr>
        <p:txBody>
          <a:bodyPr anchor="t"/>
          <a:lstStyle/>
          <a:p>
            <a:pPr lvl="0" marL="0" indent="0" algn="ctr" defTabSz="578358">
              <a:spcBef>
                <a:spcPts val="3500"/>
              </a:spcBef>
              <a:buSzTx/>
              <a:buFontTx/>
              <a:buNone/>
              <a:defRPr sz="1800">
                <a:solidFill>
                  <a:srgbClr val="000000"/>
                </a:solidFill>
              </a:defRPr>
            </a:pPr>
            <a:r>
              <a:rPr b="1" sz="4356"/>
              <a:t>The Cardinal Virtue of Generosity -  overcoming Greed.</a:t>
            </a:r>
            <a:endParaRPr b="1" sz="4356"/>
          </a:p>
          <a:p>
            <a:pPr lvl="0" marL="0" indent="0" algn="ctr" defTabSz="578358">
              <a:spcBef>
                <a:spcPts val="3500"/>
              </a:spcBef>
              <a:buSzTx/>
              <a:buFontTx/>
              <a:buNone/>
              <a:defRPr sz="1800">
                <a:solidFill>
                  <a:srgbClr val="000000"/>
                </a:solidFill>
              </a:defRPr>
            </a:pPr>
            <a:r>
              <a:rPr sz="4356"/>
              <a:t>The right ordering of stewardship</a:t>
            </a:r>
            <a:endParaRPr sz="4356"/>
          </a:p>
          <a:p>
            <a:pPr lvl="0" marL="0" indent="0" defTabSz="578358">
              <a:spcBef>
                <a:spcPts val="3500"/>
              </a:spcBef>
              <a:buSzTx/>
              <a:buFontTx/>
              <a:buNone/>
              <a:defRPr sz="1800">
                <a:solidFill>
                  <a:srgbClr val="000000"/>
                </a:solidFill>
              </a:defRPr>
            </a:pPr>
            <a:r>
              <a:rPr sz="3564"/>
              <a:t>Generosity:</a:t>
            </a:r>
            <a:endParaRPr sz="3564"/>
          </a:p>
          <a:p>
            <a:pPr lvl="0" marL="0" indent="0" defTabSz="578358">
              <a:spcBef>
                <a:spcPts val="3500"/>
              </a:spcBef>
              <a:buSzTx/>
              <a:buFontTx/>
              <a:buNone/>
              <a:defRPr sz="1800">
                <a:solidFill>
                  <a:srgbClr val="000000"/>
                </a:solidFill>
              </a:defRPr>
            </a:pPr>
            <a:r>
              <a:rPr sz="3564"/>
              <a:t>James 1:27</a:t>
            </a:r>
            <a:br>
              <a:rPr sz="3564"/>
            </a:br>
            <a:r>
              <a:rPr sz="3564"/>
              <a:t>Proverbs 19:17</a:t>
            </a:r>
            <a:br>
              <a:rPr sz="3564"/>
            </a:br>
          </a:p>
        </p:txBody>
      </p:sp>
      <p:sp>
        <p:nvSpPr>
          <p:cNvPr id="113" name="Shape 11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16" name="Shape 116"/>
          <p:cNvSpPr/>
          <p:nvPr>
            <p:ph type="body" idx="1"/>
          </p:nvPr>
        </p:nvSpPr>
        <p:spPr>
          <a:xfrm>
            <a:off x="714174" y="2835073"/>
            <a:ext cx="11576452" cy="6083301"/>
          </a:xfrm>
          <a:prstGeom prst="rect">
            <a:avLst/>
          </a:prstGeom>
        </p:spPr>
        <p:txBody>
          <a:bodyPr anchor="t"/>
          <a:lstStyle/>
          <a:p>
            <a:pPr lvl="0" marL="0" indent="0" algn="ctr" defTabSz="537463">
              <a:spcBef>
                <a:spcPts val="3300"/>
              </a:spcBef>
              <a:buSzTx/>
              <a:buFontTx/>
              <a:buNone/>
              <a:defRPr sz="1800">
                <a:solidFill>
                  <a:srgbClr val="000000"/>
                </a:solidFill>
              </a:defRPr>
            </a:pPr>
            <a:r>
              <a:rPr b="1" sz="4048"/>
              <a:t>Temperance </a:t>
            </a:r>
            <a:br>
              <a:rPr b="1" sz="4048"/>
            </a:br>
            <a:r>
              <a:rPr sz="4048"/>
              <a:t>overcoming Gluttony</a:t>
            </a:r>
            <a:endParaRPr b="1" sz="4048"/>
          </a:p>
          <a:p>
            <a:pPr lvl="0" marL="0" indent="0" algn="ctr" defTabSz="537463">
              <a:spcBef>
                <a:spcPts val="3300"/>
              </a:spcBef>
              <a:buSzTx/>
              <a:buFontTx/>
              <a:buNone/>
              <a:defRPr sz="1800">
                <a:solidFill>
                  <a:srgbClr val="000000"/>
                </a:solidFill>
              </a:defRPr>
            </a:pPr>
            <a:r>
              <a:rPr sz="4048"/>
              <a:t>Temperance = </a:t>
            </a:r>
            <a:r>
              <a:rPr b="1" sz="4048"/>
              <a:t>self restraint </a:t>
            </a:r>
            <a:r>
              <a:rPr sz="4048"/>
              <a:t>(preventing oneself from doing what one ought not to do) </a:t>
            </a:r>
            <a:r>
              <a:rPr b="1" sz="4048"/>
              <a:t>together with self control </a:t>
            </a:r>
            <a:r>
              <a:rPr sz="4048"/>
              <a:t>(doing what one ought without excess or disorder)</a:t>
            </a:r>
            <a:endParaRPr sz="4048"/>
          </a:p>
          <a:p>
            <a:pPr lvl="0" marL="0" indent="0" defTabSz="537463">
              <a:spcBef>
                <a:spcPts val="3300"/>
              </a:spcBef>
              <a:buSzTx/>
              <a:buFontTx/>
              <a:buNone/>
              <a:defRPr sz="1800">
                <a:solidFill>
                  <a:srgbClr val="000000"/>
                </a:solidFill>
              </a:defRPr>
            </a:pPr>
            <a:br>
              <a:rPr sz="3312"/>
            </a:br>
          </a:p>
        </p:txBody>
      </p:sp>
      <p:sp>
        <p:nvSpPr>
          <p:cNvPr id="117" name="Shape 11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0" name="Shape 120"/>
          <p:cNvSpPr/>
          <p:nvPr>
            <p:ph type="body" idx="1"/>
          </p:nvPr>
        </p:nvSpPr>
        <p:spPr>
          <a:xfrm>
            <a:off x="714174" y="2835073"/>
            <a:ext cx="11576452" cy="6083301"/>
          </a:xfrm>
          <a:prstGeom prst="rect">
            <a:avLst/>
          </a:prstGeom>
        </p:spPr>
        <p:txBody>
          <a:bodyPr anchor="t"/>
          <a:lstStyle/>
          <a:p>
            <a:pPr lvl="0" marL="0" indent="0" algn="ctr">
              <a:buSzTx/>
              <a:buFontTx/>
              <a:buNone/>
              <a:defRPr sz="1800">
                <a:solidFill>
                  <a:srgbClr val="000000"/>
                </a:solidFill>
              </a:defRPr>
            </a:pPr>
            <a:r>
              <a:rPr b="1" sz="4400"/>
              <a:t>Brotherly Love</a:t>
            </a:r>
            <a:br>
              <a:rPr b="1" sz="4400"/>
            </a:br>
            <a:r>
              <a:rPr sz="4400"/>
              <a:t>overcoming Envy.</a:t>
            </a:r>
            <a:endParaRPr b="1" sz="4400"/>
          </a:p>
          <a:p>
            <a:pPr lvl="0" marL="0" indent="0" algn="ctr">
              <a:buSzTx/>
              <a:buFontTx/>
              <a:buNone/>
              <a:defRPr sz="1800">
                <a:solidFill>
                  <a:srgbClr val="000000"/>
                </a:solidFill>
              </a:defRPr>
            </a:pPr>
            <a:r>
              <a:rPr sz="4400"/>
              <a:t>Brotherly love: voluntary sacrifice of self </a:t>
            </a:r>
            <a:br>
              <a:rPr sz="4400"/>
            </a:br>
            <a:r>
              <a:rPr sz="4400"/>
              <a:t>for the good of the other.</a:t>
            </a:r>
            <a:endParaRPr sz="4400"/>
          </a:p>
          <a:p>
            <a:pPr lvl="0" marL="0" indent="0">
              <a:buSzTx/>
              <a:buFontTx/>
              <a:buNone/>
              <a:defRPr sz="1800">
                <a:solidFill>
                  <a:srgbClr val="000000"/>
                </a:solidFill>
              </a:defRPr>
            </a:pPr>
            <a:r>
              <a:rPr sz="4400"/>
              <a:t>Romans 12:10</a:t>
            </a:r>
          </a:p>
        </p:txBody>
      </p:sp>
      <p:sp>
        <p:nvSpPr>
          <p:cNvPr id="121" name="Shape 12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4" name="Shape 124"/>
          <p:cNvSpPr/>
          <p:nvPr>
            <p:ph type="body" idx="1"/>
          </p:nvPr>
        </p:nvSpPr>
        <p:spPr>
          <a:xfrm>
            <a:off x="714174" y="2835073"/>
            <a:ext cx="11576452" cy="6083301"/>
          </a:xfrm>
          <a:prstGeom prst="rect">
            <a:avLst/>
          </a:prstGeom>
        </p:spPr>
        <p:txBody>
          <a:bodyPr anchor="t"/>
          <a:lstStyle/>
          <a:p>
            <a:pPr lvl="0" marL="0" indent="0" algn="ctr" defTabSz="554990">
              <a:spcBef>
                <a:spcPts val="3400"/>
              </a:spcBef>
              <a:buSzTx/>
              <a:buFontTx/>
              <a:buNone/>
              <a:defRPr sz="1800">
                <a:solidFill>
                  <a:srgbClr val="000000"/>
                </a:solidFill>
              </a:defRPr>
            </a:pPr>
            <a:r>
              <a:rPr b="1" sz="4180"/>
              <a:t>Meekness</a:t>
            </a:r>
            <a:br>
              <a:rPr b="1" sz="4180"/>
            </a:br>
            <a:r>
              <a:rPr sz="4180"/>
              <a:t>overcoming Wrath</a:t>
            </a:r>
            <a:endParaRPr b="1" sz="4180"/>
          </a:p>
          <a:p>
            <a:pPr lvl="0" marL="0" indent="0" algn="ctr" defTabSz="554990">
              <a:spcBef>
                <a:spcPts val="3400"/>
              </a:spcBef>
              <a:buSzTx/>
              <a:buFontTx/>
              <a:buNone/>
              <a:defRPr sz="1800">
                <a:solidFill>
                  <a:srgbClr val="000000"/>
                </a:solidFill>
              </a:defRPr>
            </a:pPr>
            <a:r>
              <a:rPr sz="4180"/>
              <a:t>Meekness: the quality of being utterly submitted to the will of God.</a:t>
            </a:r>
            <a:endParaRPr sz="4180"/>
          </a:p>
          <a:p>
            <a:pPr lvl="0" marL="0" indent="0" defTabSz="554990">
              <a:spcBef>
                <a:spcPts val="3400"/>
              </a:spcBef>
              <a:buSzTx/>
              <a:buFontTx/>
              <a:buNone/>
              <a:defRPr sz="1800">
                <a:solidFill>
                  <a:srgbClr val="000000"/>
                </a:solidFill>
              </a:defRPr>
            </a:pPr>
            <a:r>
              <a:rPr sz="3420"/>
              <a:t>1 Peter 3:4</a:t>
            </a:r>
            <a:br>
              <a:rPr sz="3420"/>
            </a:br>
            <a:r>
              <a:rPr sz="3420"/>
              <a:t>Titus 3:2</a:t>
            </a:r>
            <a:br>
              <a:rPr sz="3420"/>
            </a:br>
            <a:r>
              <a:rPr sz="3420"/>
              <a:t>Matthew 5:5 The meek shall inherit the earth...</a:t>
            </a:r>
            <a:br>
              <a:rPr sz="3420"/>
            </a:br>
          </a:p>
        </p:txBody>
      </p:sp>
      <p:sp>
        <p:nvSpPr>
          <p:cNvPr id="125" name="Shape 12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8" name="Shape 128"/>
          <p:cNvSpPr/>
          <p:nvPr>
            <p:ph type="body" idx="1"/>
          </p:nvPr>
        </p:nvSpPr>
        <p:spPr>
          <a:xfrm>
            <a:off x="701474" y="2885873"/>
            <a:ext cx="11576452" cy="6083301"/>
          </a:xfrm>
          <a:prstGeom prst="rect">
            <a:avLst/>
          </a:prstGeom>
        </p:spPr>
        <p:txBody>
          <a:bodyPr anchor="t"/>
          <a:lstStyle/>
          <a:p>
            <a:pPr lvl="0" marL="0" indent="0" algn="ctr">
              <a:buSzTx/>
              <a:buFontTx/>
              <a:buNone/>
              <a:defRPr sz="1800">
                <a:solidFill>
                  <a:srgbClr val="000000"/>
                </a:solidFill>
              </a:defRPr>
            </a:pPr>
            <a:r>
              <a:rPr b="1" sz="4400"/>
              <a:t>Humility</a:t>
            </a:r>
            <a:br>
              <a:rPr b="1" sz="4400"/>
            </a:br>
            <a:r>
              <a:rPr sz="4400"/>
              <a:t>overcomes the sin of Pride</a:t>
            </a:r>
            <a:endParaRPr b="1" sz="4400"/>
          </a:p>
          <a:p>
            <a:pPr lvl="0" marL="0" indent="0" algn="ctr">
              <a:buSzTx/>
              <a:buFontTx/>
              <a:buNone/>
              <a:defRPr sz="1800">
                <a:solidFill>
                  <a:srgbClr val="000000"/>
                </a:solidFill>
              </a:defRPr>
            </a:pPr>
            <a:r>
              <a:rPr sz="4400"/>
              <a:t>Humility = a right view of oneself in light of God's perspective.</a:t>
            </a:r>
            <a:endParaRPr sz="4400"/>
          </a:p>
          <a:p>
            <a:pPr lvl="0" marL="0" indent="0">
              <a:buSzTx/>
              <a:buFontTx/>
              <a:buNone/>
              <a:defRPr sz="1800">
                <a:solidFill>
                  <a:srgbClr val="000000"/>
                </a:solidFill>
              </a:defRPr>
            </a:pPr>
            <a:r>
              <a:rPr sz="4400"/>
              <a:t>James 4:6</a:t>
            </a:r>
          </a:p>
        </p:txBody>
      </p:sp>
      <p:sp>
        <p:nvSpPr>
          <p:cNvPr id="129" name="Shape 12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32" name="Shape 132"/>
          <p:cNvSpPr/>
          <p:nvPr>
            <p:ph type="body" idx="1"/>
          </p:nvPr>
        </p:nvSpPr>
        <p:spPr>
          <a:xfrm>
            <a:off x="701474" y="2885873"/>
            <a:ext cx="11576452" cy="6083301"/>
          </a:xfrm>
          <a:prstGeom prst="rect">
            <a:avLst/>
          </a:prstGeom>
        </p:spPr>
        <p:txBody>
          <a:bodyPr anchor="t"/>
          <a:lstStyle/>
          <a:p>
            <a:pPr lvl="0" marL="0" indent="0" algn="ctr">
              <a:buSzTx/>
              <a:buFontTx/>
              <a:buNone/>
              <a:defRPr sz="1800">
                <a:solidFill>
                  <a:srgbClr val="000000"/>
                </a:solidFill>
              </a:defRPr>
            </a:pPr>
            <a:r>
              <a:rPr b="1" sz="4400"/>
              <a:t>Diligence </a:t>
            </a:r>
            <a:br>
              <a:rPr b="1" sz="4400"/>
            </a:br>
            <a:r>
              <a:rPr sz="4400"/>
              <a:t>overcomes the sin of sloth.</a:t>
            </a:r>
            <a:endParaRPr b="1" sz="4400"/>
          </a:p>
          <a:p>
            <a:pPr lvl="0" marL="0" indent="0" algn="ctr">
              <a:buSzTx/>
              <a:buFontTx/>
              <a:buNone/>
              <a:defRPr sz="1800">
                <a:solidFill>
                  <a:srgbClr val="000000"/>
                </a:solidFill>
              </a:defRPr>
            </a:pPr>
            <a:r>
              <a:rPr sz="4400"/>
              <a:t>Diligence = careful and persistent effort to perform all rightful duties</a:t>
            </a:r>
            <a:endParaRPr sz="4400"/>
          </a:p>
          <a:p>
            <a:pPr lvl="0" marL="0" indent="0">
              <a:buSzTx/>
              <a:buFontTx/>
              <a:buNone/>
              <a:defRPr sz="1800">
                <a:solidFill>
                  <a:srgbClr val="000000"/>
                </a:solidFill>
              </a:defRPr>
            </a:pPr>
            <a:r>
              <a:rPr sz="4400"/>
              <a:t>Proverbs 10:4 &amp; 13:4</a:t>
            </a:r>
            <a:br>
              <a:rPr sz="4400"/>
            </a:br>
            <a:r>
              <a:rPr sz="4400"/>
              <a:t>2 Peter 1:10</a:t>
            </a:r>
          </a:p>
        </p:txBody>
      </p:sp>
      <p:sp>
        <p:nvSpPr>
          <p:cNvPr id="133" name="Shape 13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2: Weeds and Wheat</a:t>
            </a:r>
            <a:br>
              <a:rPr spc="59" sz="6000">
                <a:solidFill>
                  <a:srgbClr val="6E0500"/>
                </a:solidFill>
              </a:rPr>
            </a:br>
            <a:r>
              <a:rPr spc="39" sz="4000">
                <a:solidFill>
                  <a:srgbClr val="6E0500"/>
                </a:solidFill>
              </a:rPr>
              <a:t>Matthew 13:24-30</a:t>
            </a:r>
          </a:p>
        </p:txBody>
      </p:sp>
      <p:sp>
        <p:nvSpPr>
          <p:cNvPr id="136" name="Shape 136"/>
          <p:cNvSpPr/>
          <p:nvPr>
            <p:ph type="body" idx="1"/>
          </p:nvPr>
        </p:nvSpPr>
        <p:spPr>
          <a:xfrm>
            <a:off x="714174" y="2073073"/>
            <a:ext cx="11576452" cy="6845301"/>
          </a:xfrm>
          <a:prstGeom prst="rect">
            <a:avLst/>
          </a:prstGeom>
        </p:spPr>
        <p:txBody>
          <a:bodyPr anchor="t"/>
          <a:lstStyle/>
          <a:p>
            <a:pPr lvl="0" marL="0" indent="0" defTabSz="537463">
              <a:spcBef>
                <a:spcPts val="3300"/>
              </a:spcBef>
              <a:buSzTx/>
              <a:buFontTx/>
              <a:buNone/>
              <a:defRPr sz="1800">
                <a:solidFill>
                  <a:srgbClr val="000000"/>
                </a:solidFill>
              </a:defRPr>
            </a:pPr>
            <a:r>
              <a:rPr sz="4048"/>
              <a:t>God sows good seed (wheat)</a:t>
            </a:r>
            <a:br>
              <a:rPr sz="4048"/>
            </a:br>
            <a:r>
              <a:rPr sz="4048"/>
              <a:t>	Humanity in its original planting was good and fruitful</a:t>
            </a:r>
            <a:endParaRPr sz="4048"/>
          </a:p>
          <a:p>
            <a:pPr lvl="0" marL="0" indent="0" defTabSz="537463">
              <a:spcBef>
                <a:spcPts val="3300"/>
              </a:spcBef>
              <a:buSzTx/>
              <a:buFontTx/>
              <a:buNone/>
              <a:defRPr sz="1800">
                <a:solidFill>
                  <a:srgbClr val="000000"/>
                </a:solidFill>
              </a:defRPr>
            </a:pPr>
            <a:r>
              <a:rPr sz="4048"/>
              <a:t>Satan sows bad seed</a:t>
            </a:r>
            <a:br>
              <a:rPr sz="4048"/>
            </a:br>
            <a:r>
              <a:rPr sz="4048"/>
              <a:t>	Humanity is infected with the poison of sin</a:t>
            </a:r>
            <a:endParaRPr sz="4048"/>
          </a:p>
          <a:p>
            <a:pPr lvl="0" marL="0" indent="0" defTabSz="537463">
              <a:spcBef>
                <a:spcPts val="3300"/>
              </a:spcBef>
              <a:buSzTx/>
              <a:buFontTx/>
              <a:buNone/>
              <a:defRPr sz="1800">
                <a:solidFill>
                  <a:srgbClr val="000000"/>
                </a:solidFill>
              </a:defRPr>
            </a:pPr>
            <a:r>
              <a:rPr sz="4048"/>
              <a:t>In the end, God will sort out the good from the bad when it has proven itself which it will be.</a:t>
            </a:r>
            <a:endParaRPr sz="4048"/>
          </a:p>
        </p:txBody>
      </p:sp>
      <p:sp>
        <p:nvSpPr>
          <p:cNvPr id="137" name="Shape 13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1: The Sower</a:t>
            </a:r>
            <a:br>
              <a:rPr spc="59" sz="6000">
                <a:solidFill>
                  <a:srgbClr val="6E0500"/>
                </a:solidFill>
              </a:rPr>
            </a:br>
            <a:r>
              <a:rPr spc="39" sz="4000">
                <a:solidFill>
                  <a:srgbClr val="6E0500"/>
                </a:solidFill>
              </a:rPr>
              <a:t>Matthew 13:1-23</a:t>
            </a:r>
          </a:p>
        </p:txBody>
      </p:sp>
      <p:sp>
        <p:nvSpPr>
          <p:cNvPr id="44" name="Shape 44"/>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1. The Parable of the sower, the seed, the land, and the yield.</a:t>
            </a:r>
            <a:endParaRPr sz="4400"/>
          </a:p>
          <a:p>
            <a:pPr lvl="0" marL="0" indent="0">
              <a:buSzTx/>
              <a:buFontTx/>
              <a:buNone/>
              <a:defRPr sz="1800">
                <a:solidFill>
                  <a:srgbClr val="000000"/>
                </a:solidFill>
              </a:defRPr>
            </a:pPr>
            <a:r>
              <a:rPr sz="4400"/>
              <a:t>2. The purpose of Parables: to reveal and to conceal.</a:t>
            </a:r>
            <a:endParaRPr sz="4400"/>
          </a:p>
          <a:p>
            <a:pPr lvl="0" marL="0" indent="0">
              <a:buSzTx/>
              <a:buFontTx/>
              <a:buNone/>
              <a:defRPr sz="1800">
                <a:solidFill>
                  <a:srgbClr val="000000"/>
                </a:solidFill>
              </a:defRPr>
            </a:pPr>
            <a:r>
              <a:rPr sz="4400"/>
              <a:t>3. The meaning of this parable: The Father, the Son, the human heart and fruits of righteousness.</a:t>
            </a:r>
          </a:p>
        </p:txBody>
      </p:sp>
      <p:sp>
        <p:nvSpPr>
          <p:cNvPr id="45" name="Shape 4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48" name="Shape 48"/>
          <p:cNvSpPr/>
          <p:nvPr>
            <p:ph type="body" idx="1"/>
          </p:nvPr>
        </p:nvSpPr>
        <p:spPr>
          <a:xfrm>
            <a:off x="714174" y="2619173"/>
            <a:ext cx="11576452" cy="6299201"/>
          </a:xfrm>
          <a:prstGeom prst="rect">
            <a:avLst/>
          </a:prstGeom>
        </p:spPr>
        <p:txBody>
          <a:bodyPr anchor="t"/>
          <a:lstStyle/>
          <a:p>
            <a:pPr lvl="0" marL="0" indent="0" defTabSz="362204">
              <a:spcBef>
                <a:spcPts val="2200"/>
              </a:spcBef>
              <a:buSzTx/>
              <a:buFontTx/>
              <a:buNone/>
              <a:defRPr sz="1800">
                <a:solidFill>
                  <a:srgbClr val="000000"/>
                </a:solidFill>
              </a:defRPr>
            </a:pPr>
            <a:r>
              <a:rPr sz="2728"/>
              <a:t>What damages the soil? </a:t>
            </a:r>
            <a:br>
              <a:rPr sz="2728"/>
            </a:br>
            <a:r>
              <a:rPr sz="2728"/>
              <a:t>The Seven Deadly Sins!</a:t>
            </a:r>
            <a:endParaRPr sz="2728"/>
          </a:p>
          <a:p>
            <a:pPr lvl="0" marL="0" indent="0" algn="ctr" defTabSz="362204">
              <a:spcBef>
                <a:spcPts val="2200"/>
              </a:spcBef>
              <a:buSzTx/>
              <a:buFontTx/>
              <a:buNone/>
              <a:defRPr sz="1800">
                <a:solidFill>
                  <a:srgbClr val="000000"/>
                </a:solidFill>
              </a:defRPr>
            </a:pPr>
            <a:r>
              <a:rPr sz="2728"/>
              <a:t>Lust</a:t>
            </a:r>
            <a:endParaRPr sz="2728"/>
          </a:p>
          <a:p>
            <a:pPr lvl="0" marL="0" indent="0" algn="ctr" defTabSz="362204">
              <a:spcBef>
                <a:spcPts val="2200"/>
              </a:spcBef>
              <a:buSzTx/>
              <a:buFontTx/>
              <a:buNone/>
              <a:defRPr sz="1800">
                <a:solidFill>
                  <a:srgbClr val="000000"/>
                </a:solidFill>
              </a:defRPr>
            </a:pPr>
            <a:r>
              <a:rPr sz="2728"/>
              <a:t>Greed</a:t>
            </a:r>
            <a:endParaRPr sz="2728"/>
          </a:p>
          <a:p>
            <a:pPr lvl="0" marL="0" indent="0" algn="ctr" defTabSz="362204">
              <a:spcBef>
                <a:spcPts val="2200"/>
              </a:spcBef>
              <a:buSzTx/>
              <a:buFontTx/>
              <a:buNone/>
              <a:defRPr sz="1800">
                <a:solidFill>
                  <a:srgbClr val="000000"/>
                </a:solidFill>
              </a:defRPr>
            </a:pPr>
            <a:r>
              <a:rPr sz="2728"/>
              <a:t>Gluttony</a:t>
            </a:r>
            <a:endParaRPr sz="2728"/>
          </a:p>
          <a:p>
            <a:pPr lvl="0" marL="0" indent="0" algn="ctr" defTabSz="362204">
              <a:spcBef>
                <a:spcPts val="2200"/>
              </a:spcBef>
              <a:buSzTx/>
              <a:buFontTx/>
              <a:buNone/>
              <a:defRPr sz="1800">
                <a:solidFill>
                  <a:srgbClr val="000000"/>
                </a:solidFill>
              </a:defRPr>
            </a:pPr>
            <a:r>
              <a:rPr sz="2728"/>
              <a:t>Envy </a:t>
            </a:r>
            <a:endParaRPr sz="2728"/>
          </a:p>
          <a:p>
            <a:pPr lvl="0" marL="0" indent="0" algn="ctr" defTabSz="362204">
              <a:spcBef>
                <a:spcPts val="2200"/>
              </a:spcBef>
              <a:buSzTx/>
              <a:buFontTx/>
              <a:buNone/>
              <a:defRPr sz="1800">
                <a:solidFill>
                  <a:srgbClr val="000000"/>
                </a:solidFill>
              </a:defRPr>
            </a:pPr>
            <a:r>
              <a:rPr sz="2728"/>
              <a:t>Anger</a:t>
            </a:r>
            <a:endParaRPr sz="2728"/>
          </a:p>
          <a:p>
            <a:pPr lvl="0" marL="0" indent="0" algn="ctr" defTabSz="362204">
              <a:spcBef>
                <a:spcPts val="2200"/>
              </a:spcBef>
              <a:buSzTx/>
              <a:buFontTx/>
              <a:buNone/>
              <a:defRPr sz="1800">
                <a:solidFill>
                  <a:srgbClr val="000000"/>
                </a:solidFill>
              </a:defRPr>
            </a:pPr>
            <a:r>
              <a:rPr sz="2728"/>
              <a:t>Pride</a:t>
            </a:r>
            <a:endParaRPr sz="2728"/>
          </a:p>
          <a:p>
            <a:pPr lvl="0" marL="0" indent="0" algn="ctr" defTabSz="362204">
              <a:spcBef>
                <a:spcPts val="2200"/>
              </a:spcBef>
              <a:buSzTx/>
              <a:buFontTx/>
              <a:buNone/>
              <a:defRPr sz="1800">
                <a:solidFill>
                  <a:srgbClr val="000000"/>
                </a:solidFill>
              </a:defRPr>
            </a:pPr>
            <a:r>
              <a:rPr sz="2728"/>
              <a:t>Sloth</a:t>
            </a:r>
          </a:p>
        </p:txBody>
      </p:sp>
      <p:sp>
        <p:nvSpPr>
          <p:cNvPr id="49" name="Shape 4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52" name="Shape 52"/>
          <p:cNvSpPr/>
          <p:nvPr>
            <p:ph type="body" idx="1"/>
          </p:nvPr>
        </p:nvSpPr>
        <p:spPr>
          <a:xfrm>
            <a:off x="714174" y="2619173"/>
            <a:ext cx="11576452" cy="6299201"/>
          </a:xfrm>
          <a:prstGeom prst="rect">
            <a:avLst/>
          </a:prstGeom>
        </p:spPr>
        <p:txBody>
          <a:bodyPr anchor="t"/>
          <a:lstStyle/>
          <a:p>
            <a:pPr lvl="0" marL="0" indent="0" algn="ctr">
              <a:buSzTx/>
              <a:buFontTx/>
              <a:buNone/>
              <a:defRPr sz="1800">
                <a:solidFill>
                  <a:srgbClr val="000000"/>
                </a:solidFill>
              </a:defRPr>
            </a:pPr>
            <a:r>
              <a:rPr sz="4400"/>
              <a:t>Lust - Proverbs 6:27</a:t>
            </a:r>
            <a:endParaRPr sz="4400"/>
          </a:p>
          <a:p>
            <a:pPr lvl="0" marL="0" indent="0" algn="ctr">
              <a:buSzTx/>
              <a:buFontTx/>
              <a:buNone/>
              <a:defRPr sz="1800">
                <a:solidFill>
                  <a:srgbClr val="000000"/>
                </a:solidFill>
              </a:defRPr>
            </a:pPr>
            <a:r>
              <a:rPr sz="4400"/>
              <a:t>is disordered desire for </a:t>
            </a:r>
            <a:br>
              <a:rPr sz="4400"/>
            </a:br>
            <a:r>
              <a:rPr sz="4400"/>
              <a:t>or inordinate enjoyment of </a:t>
            </a:r>
            <a:br>
              <a:rPr sz="4400"/>
            </a:br>
            <a:r>
              <a:rPr sz="4400"/>
              <a:t>sexual pleasure.</a:t>
            </a:r>
          </a:p>
        </p:txBody>
      </p:sp>
      <p:sp>
        <p:nvSpPr>
          <p:cNvPr id="53" name="Shape 5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56" name="Shape 56"/>
          <p:cNvSpPr/>
          <p:nvPr>
            <p:ph type="body" idx="1"/>
          </p:nvPr>
        </p:nvSpPr>
        <p:spPr>
          <a:xfrm>
            <a:off x="701474" y="2606473"/>
            <a:ext cx="11576452" cy="6299201"/>
          </a:xfrm>
          <a:prstGeom prst="rect">
            <a:avLst/>
          </a:prstGeom>
        </p:spPr>
        <p:txBody>
          <a:bodyPr anchor="t"/>
          <a:lstStyle/>
          <a:p>
            <a:pPr lvl="0" marL="0" indent="0" algn="ctr" defTabSz="554990">
              <a:spcBef>
                <a:spcPts val="3400"/>
              </a:spcBef>
              <a:buSzTx/>
              <a:buFontTx/>
              <a:buNone/>
              <a:defRPr sz="1800">
                <a:solidFill>
                  <a:srgbClr val="000000"/>
                </a:solidFill>
              </a:defRPr>
            </a:pPr>
            <a:r>
              <a:rPr b="1" sz="4180"/>
              <a:t>Greed - Exodus 20:17</a:t>
            </a:r>
            <a:endParaRPr b="1" sz="4180"/>
          </a:p>
          <a:p>
            <a:pPr lvl="0" marL="0" indent="0" algn="ctr" defTabSz="554990">
              <a:spcBef>
                <a:spcPts val="3400"/>
              </a:spcBef>
              <a:buSzTx/>
              <a:buFontTx/>
              <a:buNone/>
              <a:defRPr sz="1800">
                <a:solidFill>
                  <a:srgbClr val="000000"/>
                </a:solidFill>
              </a:defRPr>
            </a:pPr>
            <a:r>
              <a:rPr sz="4180"/>
              <a:t>an obsessive desire for ever more material goods and the attendant power.</a:t>
            </a:r>
            <a:endParaRPr sz="4180"/>
          </a:p>
          <a:p>
            <a:pPr lvl="0" marL="0" indent="0" algn="ctr" defTabSz="554990">
              <a:spcBef>
                <a:spcPts val="3400"/>
              </a:spcBef>
              <a:buSzTx/>
              <a:buFontTx/>
              <a:buNone/>
              <a:defRPr sz="1800">
                <a:solidFill>
                  <a:srgbClr val="000000"/>
                </a:solidFill>
              </a:defRPr>
            </a:pPr>
            <a:r>
              <a:rPr sz="4180"/>
              <a:t>a fearful need to store up surplus goods for a vaguely defined time of want.</a:t>
            </a:r>
            <a:endParaRPr sz="4180"/>
          </a:p>
          <a:p>
            <a:pPr lvl="0" marL="0" indent="0" algn="ctr" defTabSz="554990">
              <a:spcBef>
                <a:spcPts val="3400"/>
              </a:spcBef>
              <a:buSzTx/>
              <a:buFontTx/>
              <a:buNone/>
              <a:defRPr sz="1800">
                <a:solidFill>
                  <a:srgbClr val="000000"/>
                </a:solidFill>
              </a:defRPr>
            </a:pPr>
            <a:r>
              <a:rPr sz="4180"/>
              <a:t>a desire for more earthly goods </a:t>
            </a:r>
            <a:br>
              <a:rPr sz="4180"/>
            </a:br>
            <a:r>
              <a:rPr sz="4180"/>
              <a:t>for their own sake.</a:t>
            </a:r>
          </a:p>
        </p:txBody>
      </p:sp>
      <p:sp>
        <p:nvSpPr>
          <p:cNvPr id="57" name="Shape 5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0" name="Shape 60"/>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Gluttony - Proverbs 23:2</a:t>
            </a:r>
            <a:endParaRPr b="1" sz="4400"/>
          </a:p>
          <a:p>
            <a:pPr lvl="0" marL="0" indent="0" algn="ctr">
              <a:buSzTx/>
              <a:buFontTx/>
              <a:buNone/>
              <a:defRPr sz="1800">
                <a:solidFill>
                  <a:srgbClr val="000000"/>
                </a:solidFill>
              </a:defRPr>
            </a:pPr>
            <a:r>
              <a:rPr sz="4400"/>
              <a:t>Wanting more pleasure from something than it was made for.</a:t>
            </a:r>
            <a:endParaRPr sz="4400"/>
          </a:p>
          <a:p>
            <a:pPr lvl="0" marL="0" indent="0" algn="ctr">
              <a:buSzTx/>
              <a:buFontTx/>
              <a:buNone/>
              <a:defRPr sz="1800">
                <a:solidFill>
                  <a:srgbClr val="000000"/>
                </a:solidFill>
              </a:defRPr>
            </a:pPr>
            <a:r>
              <a:rPr sz="3500"/>
              <a:t>Wanting it exactly our way (delicacy).</a:t>
            </a:r>
            <a:endParaRPr sz="3500"/>
          </a:p>
          <a:p>
            <a:pPr lvl="0" marL="0" indent="0" algn="ctr">
              <a:buSzTx/>
              <a:buFontTx/>
              <a:buNone/>
              <a:defRPr sz="1800">
                <a:solidFill>
                  <a:srgbClr val="000000"/>
                </a:solidFill>
              </a:defRPr>
            </a:pPr>
            <a:r>
              <a:rPr sz="3500"/>
              <a:t>Demanding too much from people </a:t>
            </a:r>
            <a:br>
              <a:rPr sz="3500"/>
            </a:br>
            <a:r>
              <a:rPr sz="3500"/>
              <a:t>(excessive desire for other people's time or presence.)</a:t>
            </a:r>
          </a:p>
        </p:txBody>
      </p:sp>
      <p:sp>
        <p:nvSpPr>
          <p:cNvPr id="61" name="Shape 6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4" name="Shape 64"/>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Envy - St. James 3:16</a:t>
            </a:r>
            <a:endParaRPr b="1" sz="4400"/>
          </a:p>
          <a:p>
            <a:pPr lvl="0" marL="0" indent="0" algn="ctr">
              <a:buSzTx/>
              <a:buFontTx/>
              <a:buNone/>
              <a:defRPr sz="1800">
                <a:solidFill>
                  <a:srgbClr val="000000"/>
                </a:solidFill>
              </a:defRPr>
            </a:pPr>
            <a:r>
              <a:rPr sz="4400"/>
              <a:t>a feeling of discontented or resentful longing aroused by someone else's possessions, qualities, or luck.</a:t>
            </a:r>
            <a:br>
              <a:rPr sz="4400"/>
            </a:br>
            <a:br>
              <a:rPr sz="4400"/>
            </a:br>
            <a:r>
              <a:rPr sz="4400"/>
              <a:t>*Often presents as depression.</a:t>
            </a:r>
          </a:p>
        </p:txBody>
      </p:sp>
      <p:sp>
        <p:nvSpPr>
          <p:cNvPr id="65" name="Shape 6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8" name="Shape 68"/>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Anger (Wrath) - St. James 1:19-20</a:t>
            </a:r>
            <a:endParaRPr b="1" sz="4400"/>
          </a:p>
          <a:p>
            <a:pPr lvl="0" marL="0" indent="0" algn="ctr">
              <a:buSzTx/>
              <a:buFontTx/>
              <a:buNone/>
              <a:defRPr sz="1800">
                <a:solidFill>
                  <a:srgbClr val="000000"/>
                </a:solidFill>
              </a:defRPr>
            </a:pPr>
            <a:r>
              <a:rPr sz="4400"/>
              <a:t>a rage and desire for vengeance which is out of proportion to the offense suffered.</a:t>
            </a:r>
          </a:p>
        </p:txBody>
      </p:sp>
      <p:sp>
        <p:nvSpPr>
          <p:cNvPr id="69" name="Shape 6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