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3004800" cy="9753600"/>
  <p:notesSz cx="6858000" cy="9144000"/>
  <p:defaultTextStyle>
    <a:lvl1pPr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254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9833">
              <a:alpha val="8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6BBBB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DEF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1C6B8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wholeTbl>
    <a:band2H>
      <a:tcTxStyle b="def" i="def"/>
      <a:tcStyle>
        <a:tcBdr/>
        <a:fill>
          <a:solidFill>
            <a:srgbClr val="C6BAA9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25400" cap="flat">
              <a:noFill/>
              <a:miter lim="400000"/>
            </a:ln>
          </a:left>
          <a:right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797C80">
                  <a:alpha val="80000"/>
                </a:srgbClr>
              </a:solidFill>
              <a:prstDash val="solid"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A52"/>
              </a:solidFill>
              <a:prstDash val="solid"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A52"/>
              </a:solidFill>
              <a:prstDash val="solid"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_rels/tableStyles.xml.rels><?xml version="1.0" encoding="UTF-8" standalone="yes"?><Relationships xmlns="http://schemas.openxmlformats.org/package/2006/relationships"><Relationship Id="rId1" Type="http://schemas.openxmlformats.org/officeDocument/2006/relationships/image" Target="media/image7.png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2540000"/>
            <a:ext cx="10464800" cy="26035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70" sz="70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130800"/>
            <a:ext cx="104648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845300"/>
            <a:ext cx="10464800" cy="12446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70" sz="70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077200"/>
            <a:ext cx="10464800" cy="1244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587500" y="3568700"/>
            <a:ext cx="10464800" cy="26035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1155700" y="1828800"/>
            <a:ext cx="60706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1155700" y="5168900"/>
            <a:ext cx="60706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1587500" y="2743200"/>
            <a:ext cx="5041900" cy="6032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32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32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32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32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One</a:t>
            </a:r>
            <a:endParaRPr sz="32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Two</a:t>
            </a:r>
            <a:endParaRPr sz="32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Three</a:t>
            </a:r>
            <a:endParaRPr sz="32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Four</a:t>
            </a:r>
            <a:endParaRPr sz="32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1587500" y="1270000"/>
            <a:ext cx="10464800" cy="72136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31" name="Shape 3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587500" y="254000"/>
            <a:ext cx="10464800" cy="234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587500" y="2730500"/>
            <a:ext cx="10464800" cy="603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</p:sldLayoutIdLst>
  <p:transition spd="med" advClick="1"/>
  <p:txStyles>
    <p:titleStyle>
      <a:lvl1pPr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1pPr>
      <a:lvl2pPr indent="2286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2pPr>
      <a:lvl3pPr indent="4572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3pPr>
      <a:lvl4pPr indent="6858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4pPr>
      <a:lvl5pPr indent="9144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5pPr>
      <a:lvl6pPr indent="11430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6pPr>
      <a:lvl7pPr indent="13716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7pPr>
      <a:lvl8pPr indent="16002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8pPr>
      <a:lvl9pPr indent="18288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9pPr>
    </p:titleStyle>
    <p:bodyStyle>
      <a:lvl1pPr marL="444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1pPr>
      <a:lvl2pPr marL="889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2pPr>
      <a:lvl3pPr marL="1333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3pPr>
      <a:lvl4pPr marL="1778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4pPr>
      <a:lvl5pPr marL="2222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5pPr>
      <a:lvl6pPr marL="2667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6pPr>
      <a:lvl7pPr marL="3111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7pPr>
      <a:lvl8pPr marL="3556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8pPr>
      <a:lvl9pPr marL="4000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7"/>
          <p:cNvGrpSpPr/>
          <p:nvPr/>
        </p:nvGrpSpPr>
        <p:grpSpPr>
          <a:xfrm>
            <a:off x="911733" y="541757"/>
            <a:ext cx="6521527" cy="8670086"/>
            <a:chOff x="-203199" y="-203199"/>
            <a:chExt cx="6521525" cy="8670084"/>
          </a:xfrm>
        </p:grpSpPr>
        <p:pic>
          <p:nvPicPr>
            <p:cNvPr id="36" name="IMG_3350.jpeg"/>
            <p:cNvPicPr/>
            <p:nvPr/>
          </p:nvPicPr>
          <p:blipFill>
            <a:blip r:embed="rId2">
              <a:extLst/>
            </a:blip>
            <a:srcRect l="13000" t="0" r="13000" b="0"/>
            <a:stretch>
              <a:fillRect/>
            </a:stretch>
          </p:blipFill>
          <p:spPr>
            <a:xfrm>
              <a:off x="0" y="0"/>
              <a:ext cx="6115126" cy="826368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03200" y="-203200"/>
              <a:ext cx="6521526" cy="8670085"/>
            </a:xfrm>
            <a:prstGeom prst="rect">
              <a:avLst/>
            </a:prstGeom>
            <a:effectLst/>
          </p:spPr>
        </p:pic>
      </p:grpSp>
      <p:sp>
        <p:nvSpPr>
          <p:cNvPr id="38" name="Shape 38"/>
          <p:cNvSpPr/>
          <p:nvPr/>
        </p:nvSpPr>
        <p:spPr>
          <a:xfrm>
            <a:off x="7715436" y="1337470"/>
            <a:ext cx="4632663" cy="210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943F2B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943F2B"/>
                </a:solidFill>
              </a:rPr>
              <a:t>Sunday Bible College</a:t>
            </a:r>
          </a:p>
        </p:txBody>
      </p:sp>
      <p:sp>
        <p:nvSpPr>
          <p:cNvPr id="39" name="Shape 39"/>
          <p:cNvSpPr/>
          <p:nvPr/>
        </p:nvSpPr>
        <p:spPr>
          <a:xfrm>
            <a:off x="8190549" y="3861594"/>
            <a:ext cx="3682437" cy="302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823726"/>
                </a:solidFill>
              </a:rPr>
              <a:t>Chapter 14</a:t>
            </a:r>
            <a:endParaRPr sz="5000">
              <a:solidFill>
                <a:srgbClr val="82372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>
              <a:solidFill>
                <a:srgbClr val="82372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23726"/>
                </a:solidFill>
              </a:rPr>
              <a:t>Death of John Baptist</a:t>
            </a:r>
            <a:endParaRPr sz="2700">
              <a:solidFill>
                <a:srgbClr val="82372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823726"/>
                </a:solidFill>
              </a:rPr>
              <a:t>Feeding Five Thousand</a:t>
            </a:r>
            <a:br>
              <a:rPr sz="2700">
                <a:solidFill>
                  <a:srgbClr val="823726"/>
                </a:solidFill>
              </a:rPr>
            </a:br>
            <a:r>
              <a:rPr sz="2700">
                <a:solidFill>
                  <a:srgbClr val="823726"/>
                </a:solidFill>
              </a:rPr>
              <a:t>Walk on the Sea</a:t>
            </a:r>
            <a:br>
              <a:rPr sz="2700">
                <a:solidFill>
                  <a:srgbClr val="823726"/>
                </a:solidFill>
              </a:rPr>
            </a:br>
            <a:r>
              <a:rPr sz="2700">
                <a:solidFill>
                  <a:srgbClr val="823726"/>
                </a:solidFill>
              </a:rPr>
              <a:t>Healings at Gennesaret</a:t>
            </a:r>
          </a:p>
        </p:txBody>
      </p:sp>
      <p:sp>
        <p:nvSpPr>
          <p:cNvPr id="40" name="Shape 40"/>
          <p:cNvSpPr/>
          <p:nvPr/>
        </p:nvSpPr>
        <p:spPr>
          <a:xfrm>
            <a:off x="8014442" y="7287418"/>
            <a:ext cx="4034651" cy="1757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>
                <a:solidFill>
                  <a:srgbClr val="3E6169"/>
                </a:solidFill>
                <a:latin typeface="Optima"/>
                <a:ea typeface="Optima"/>
                <a:cs typeface="Optima"/>
                <a:sym typeface="Optima"/>
              </a:rPr>
              <a:t>Holy Trinity</a:t>
            </a:r>
            <a:endParaRPr sz="4100">
              <a:solidFill>
                <a:srgbClr val="3E6169"/>
              </a:solidFill>
              <a:latin typeface="Optima"/>
              <a:ea typeface="Optima"/>
              <a:cs typeface="Optima"/>
              <a:sym typeface="Optim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>
                <a:solidFill>
                  <a:srgbClr val="3E6169"/>
                </a:solidFill>
                <a:latin typeface="Optima"/>
                <a:ea typeface="Optima"/>
                <a:cs typeface="Optima"/>
                <a:sym typeface="Optima"/>
              </a:rPr>
              <a:t>Anglican Church</a:t>
            </a:r>
            <a:endParaRPr sz="4100">
              <a:solidFill>
                <a:srgbClr val="3E6169"/>
              </a:solidFill>
              <a:latin typeface="Optima"/>
              <a:ea typeface="Optima"/>
              <a:cs typeface="Optima"/>
              <a:sym typeface="Optim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6169"/>
                </a:solidFill>
                <a:latin typeface="Optima"/>
                <a:ea typeface="Optima"/>
                <a:cs typeface="Optima"/>
                <a:sym typeface="Optima"/>
              </a:rPr>
              <a:t>Fernandina Beach, Florida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43" name="Shape 43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>
            <a:lvl1pPr marL="0" indent="0" algn="ctr">
              <a:buSzTx/>
              <a:buFontTx/>
              <a:buNone/>
              <a:defRPr b="1" sz="4400">
                <a:solidFill>
                  <a:srgbClr val="823726"/>
                </a:solidFill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4400">
                <a:solidFill>
                  <a:srgbClr val="823726"/>
                </a:solidFill>
              </a:rPr>
              <a:t>How many Herods are in the Bible?</a:t>
            </a:r>
          </a:p>
        </p:txBody>
      </p:sp>
      <p:sp>
        <p:nvSpPr>
          <p:cNvPr id="44" name="Shape 44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701474" y="2238173"/>
            <a:ext cx="12039601" cy="6705601"/>
          </a:xfrm>
          <a:prstGeom prst="rect">
            <a:avLst/>
          </a:prstGeom>
        </p:spPr>
        <p:txBody>
          <a:bodyPr anchor="t"/>
          <a:lstStyle/>
          <a:p>
            <a:pPr lvl="0" marL="0" indent="0" algn="ctr"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>
                <a:solidFill>
                  <a:srgbClr val="823726"/>
                </a:solidFill>
              </a:rPr>
              <a:t>How many Herods are in the Bible?</a:t>
            </a:r>
            <a:endParaRPr b="1" sz="4400">
              <a:solidFill>
                <a:srgbClr val="823726"/>
              </a:solidFill>
            </a:endParaRPr>
          </a:p>
          <a:p>
            <a:pPr lvl="0" marL="0" indent="0" algn="ctr"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3200">
                <a:solidFill>
                  <a:srgbClr val="823726"/>
                </a:solidFill>
              </a:rPr>
              <a:t>At least four different men are called Herod in Scripture.</a:t>
            </a:r>
            <a:endParaRPr b="1" sz="3200">
              <a:solidFill>
                <a:srgbClr val="823726"/>
              </a:solidFill>
            </a:endParaRPr>
          </a:p>
          <a:p>
            <a:pPr lvl="0" marL="0" indent="0" algn="ctr"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King Herod the Great </a:t>
            </a:r>
            <a:br>
              <a:rPr b="1" sz="4400">
                <a:solidFill>
                  <a:srgbClr val="823726"/>
                </a:solidFill>
              </a:rPr>
            </a:br>
            <a:r>
              <a:rPr b="1" sz="4400">
                <a:solidFill>
                  <a:srgbClr val="823726"/>
                </a:solidFill>
              </a:rPr>
              <a:t>Herod Archelaus (Ethnarch of Samaria)</a:t>
            </a:r>
            <a:br>
              <a:rPr b="1" sz="4400">
                <a:solidFill>
                  <a:srgbClr val="823726"/>
                </a:solidFill>
              </a:rPr>
            </a:br>
            <a:r>
              <a:rPr b="1" sz="4400">
                <a:solidFill>
                  <a:srgbClr val="823726"/>
                </a:solidFill>
              </a:rPr>
              <a:t>Herod Antipas (Tetrarch of Galilee)</a:t>
            </a:r>
            <a:br>
              <a:rPr b="1" sz="4400">
                <a:solidFill>
                  <a:srgbClr val="823726"/>
                </a:solidFill>
              </a:rPr>
            </a:br>
            <a:r>
              <a:rPr b="1" sz="4400">
                <a:solidFill>
                  <a:srgbClr val="823726"/>
                </a:solidFill>
              </a:rPr>
              <a:t>Herod Philip (Tetrarch of Caesarea Philippi)</a:t>
            </a:r>
          </a:p>
        </p:txBody>
      </p:sp>
      <p:sp>
        <p:nvSpPr>
          <p:cNvPr id="48" name="Shape 48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698500" y="2019300"/>
            <a:ext cx="12039600" cy="7289800"/>
          </a:xfrm>
          <a:prstGeom prst="rect">
            <a:avLst/>
          </a:prstGeom>
          <a:blipFill>
            <a:blip r:embed="rId2"/>
          </a:blipFill>
          <a:ln w="25400">
            <a:miter lim="400000"/>
          </a:ln>
        </p:spPr>
        <p:txBody>
          <a:bodyPr lIns="50800" tIns="50800" rIns="50800" bIns="50800" anchor="ctr"/>
          <a:lstStyle/>
          <a:p>
            <a:pPr lvl="0">
              <a:defRPr>
                <a:solidFill>
                  <a:srgbClr val="FFFDE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defRPr>
            </a:pPr>
          </a:p>
        </p:txBody>
      </p:sp>
      <p:sp>
        <p:nvSpPr>
          <p:cNvPr id="51" name="Shape 51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52" name="Shape 52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6596219" y="2346303"/>
            <a:ext cx="6057901" cy="6965994"/>
            <a:chOff x="-127000" y="-88900"/>
            <a:chExt cx="6057900" cy="6965992"/>
          </a:xfrm>
        </p:grpSpPr>
        <p:pic>
          <p:nvPicPr>
            <p:cNvPr id="54" name="903A5DD7-3CED-43E8-866D-C0023BEA02DF-L0-001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803900" cy="663579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3" name="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27000" y="-88900"/>
              <a:ext cx="6057900" cy="6965993"/>
            </a:xfrm>
            <a:prstGeom prst="rect">
              <a:avLst/>
            </a:prstGeom>
            <a:effectLst/>
          </p:spPr>
        </p:pic>
      </p:grpSp>
      <p:sp>
        <p:nvSpPr>
          <p:cNvPr id="56" name="Shape 56"/>
          <p:cNvSpPr/>
          <p:nvPr/>
        </p:nvSpPr>
        <p:spPr>
          <a:xfrm>
            <a:off x="702822" y="2489199"/>
            <a:ext cx="6019801" cy="6197601"/>
          </a:xfrm>
          <a:prstGeom prst="rect">
            <a:avLst/>
          </a:prstGeom>
          <a:blipFill>
            <a:blip r:embed="rId2"/>
          </a:blip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DE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The Kingdom of Herod the Great, after his death, divided into four parts by Caesar Augustus</a:t>
            </a:r>
            <a:endParaRPr sz="3600">
              <a:solidFill>
                <a:srgbClr val="FFFDEF"/>
              </a:solidFill>
              <a:effectLst>
                <a:outerShdw sx="100000" sy="100000" kx="0" ky="0" algn="b" rotWithShape="0" blurRad="25400" dist="12700" dir="16200000">
                  <a:srgbClr val="000000">
                    <a:alpha val="40000"/>
                  </a:srgbClr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A3D979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Light Green = Herod </a:t>
            </a:r>
            <a:r>
              <a:rPr sz="3600">
                <a:solidFill>
                  <a:srgbClr val="86CD4D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Archaleus</a:t>
            </a:r>
            <a:endParaRPr sz="3600">
              <a:solidFill>
                <a:srgbClr val="C632FD"/>
              </a:solidFill>
              <a:effectLst>
                <a:outerShdw sx="100000" sy="100000" kx="0" ky="0" algn="b" rotWithShape="0" blurRad="25400" dist="12700" dir="16200000">
                  <a:srgbClr val="000000">
                    <a:alpha val="40000"/>
                  </a:srgbClr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A77FE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Purple = Herod Antipas</a:t>
            </a:r>
            <a:endParaRPr sz="3600">
              <a:solidFill>
                <a:srgbClr val="C632FD"/>
              </a:solidFill>
              <a:effectLst>
                <a:outerShdw sx="100000" sy="100000" kx="0" ky="0" algn="b" rotWithShape="0" blurRad="25400" dist="12700" dir="16200000">
                  <a:srgbClr val="000000">
                    <a:alpha val="40000"/>
                  </a:srgbClr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3EB00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Yellow = The independent cites of the Decapolis</a:t>
            </a:r>
            <a:br>
              <a:rPr sz="3600">
                <a:solidFill>
                  <a:srgbClr val="FFFDE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</a:br>
            <a:r>
              <a:rPr sz="3600">
                <a:solidFill>
                  <a:srgbClr val="FE7038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Orange = Herod Philip I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698500" y="2019300"/>
            <a:ext cx="12039600" cy="7289800"/>
          </a:xfrm>
          <a:prstGeom prst="rect">
            <a:avLst/>
          </a:prstGeom>
          <a:solidFill>
            <a:srgbClr val="86133E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DE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defRPr>
            </a:pPr>
          </a:p>
        </p:txBody>
      </p:sp>
      <p:sp>
        <p:nvSpPr>
          <p:cNvPr id="59" name="Shape 59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60" name="Shape 60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6596219" y="2346303"/>
            <a:ext cx="6057901" cy="6965994"/>
            <a:chOff x="-127000" y="-88900"/>
            <a:chExt cx="6057900" cy="6965992"/>
          </a:xfrm>
        </p:grpSpPr>
        <p:pic>
          <p:nvPicPr>
            <p:cNvPr id="62" name="903A5DD7-3CED-43E8-866D-C0023BEA02DF-L0-001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803900" cy="663579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1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6057900" cy="6965993"/>
            </a:xfrm>
            <a:prstGeom prst="rect">
              <a:avLst/>
            </a:prstGeom>
            <a:effectLst/>
          </p:spPr>
        </p:pic>
      </p:grpSp>
      <p:sp>
        <p:nvSpPr>
          <p:cNvPr id="64" name="Shape 64"/>
          <p:cNvSpPr/>
          <p:nvPr/>
        </p:nvSpPr>
        <p:spPr>
          <a:xfrm>
            <a:off x="702822" y="2190750"/>
            <a:ext cx="5892801" cy="6794501"/>
          </a:xfrm>
          <a:prstGeom prst="rect">
            <a:avLst/>
          </a:prstGeom>
          <a:solidFill>
            <a:srgbClr val="86133E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3600">
              <a:solidFill>
                <a:srgbClr val="FFFFFF"/>
              </a:solidFill>
              <a:effectLst>
                <a:outerShdw sx="100000" sy="100000" kx="0" ky="0" algn="b" rotWithShape="0" blurRad="25400" dist="12700" dir="16200000">
                  <a:srgbClr val="000000">
                    <a:alpha val="40000"/>
                  </a:srgbClr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Herod Antipas</a:t>
            </a:r>
            <a:endParaRPr sz="4500">
              <a:solidFill>
                <a:srgbClr val="FFFFFF"/>
              </a:solidFill>
              <a:effectLst>
                <a:outerShdw sx="100000" sy="100000" kx="0" ky="0" algn="b" rotWithShape="0" blurRad="25400" dist="12700" dir="16200000">
                  <a:srgbClr val="000000">
                    <a:alpha val="40000"/>
                  </a:srgbClr>
                </a:outerShdw>
              </a:effectLst>
            </a:endParaRPr>
          </a:p>
          <a:p>
            <a:pPr lvl="0" marL="564444" indent="-564444" algn="l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Tried to marry Herod Philip's wife Herodius (Salome was Philips daughter)</a:t>
            </a:r>
            <a:endParaRPr sz="3200">
              <a:solidFill>
                <a:srgbClr val="FFFFFF"/>
              </a:solidFill>
              <a:effectLst>
                <a:outerShdw sx="100000" sy="100000" kx="0" ky="0" algn="b" rotWithShape="0" blurRad="25400" dist="12700" dir="16200000">
                  <a:srgbClr val="000000">
                    <a:alpha val="40000"/>
                  </a:srgbClr>
                </a:outerShdw>
              </a:effectLst>
            </a:endParaRPr>
          </a:p>
          <a:p>
            <a:pPr lvl="0" marL="564444" indent="-564444" algn="l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Arrested John for objecting</a:t>
            </a:r>
            <a:endParaRPr sz="3200">
              <a:solidFill>
                <a:srgbClr val="FFFFFF"/>
              </a:solidFill>
              <a:effectLst>
                <a:outerShdw sx="100000" sy="100000" kx="0" ky="0" algn="b" rotWithShape="0" blurRad="25400" dist="12700" dir="16200000">
                  <a:srgbClr val="000000">
                    <a:alpha val="40000"/>
                  </a:srgbClr>
                </a:outerShdw>
              </a:effectLst>
            </a:endParaRPr>
          </a:p>
          <a:p>
            <a:pPr lvl="0" marL="564444" indent="-564444" algn="l">
              <a:buSzPct val="100000"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rPr>
              <a:t>This is the same "Herod" who later remanded Jesus into the hands of Pontius Pilate</a:t>
            </a:r>
            <a:endParaRPr sz="3200">
              <a:solidFill>
                <a:srgbClr val="C632FD"/>
              </a:solidFill>
              <a:effectLst>
                <a:outerShdw sx="100000" sy="100000" kx="0" ky="0" algn="b" rotWithShape="0" blurRad="25400" dist="12700" dir="1620000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1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 defTabSz="473201">
              <a:lnSpc>
                <a:spcPct val="50000"/>
              </a:lnSpc>
              <a:spcBef>
                <a:spcPts val="290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3564"/>
              <a:t>Reasons for Herod's deep insecurity:</a:t>
            </a:r>
            <a:endParaRPr b="1" sz="3564"/>
          </a:p>
          <a:p>
            <a:pPr lvl="0" marL="628649" indent="-628649" defTabSz="473201">
              <a:lnSpc>
                <a:spcPct val="75000"/>
              </a:lnSpc>
              <a:spcBef>
                <a:spcPts val="2900"/>
              </a:spcBef>
              <a:buSzPct val="100000"/>
              <a:buFontTx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b="1" sz="3564"/>
              <a:t>Was disinherited by his father when he tried to have the King poisoned.</a:t>
            </a:r>
            <a:endParaRPr b="1" sz="3564"/>
          </a:p>
          <a:p>
            <a:pPr lvl="0" marL="628649" indent="-628649" defTabSz="473201">
              <a:lnSpc>
                <a:spcPct val="75000"/>
              </a:lnSpc>
              <a:spcBef>
                <a:spcPts val="2900"/>
              </a:spcBef>
              <a:buSzPct val="100000"/>
              <a:buFontTx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b="1" sz="3564"/>
              <a:t>Was made ruler only by order of Caesar after the intervention of the elite on his behalf - the same elite he entertained in his feast.</a:t>
            </a:r>
            <a:endParaRPr b="1" sz="3564"/>
          </a:p>
          <a:p>
            <a:pPr lvl="0" marL="628649" indent="-628649" defTabSz="473201">
              <a:lnSpc>
                <a:spcPct val="75000"/>
              </a:lnSpc>
              <a:spcBef>
                <a:spcPts val="2900"/>
              </a:spcBef>
              <a:buSzPct val="100000"/>
              <a:buFontTx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b="1" sz="3564"/>
              <a:t>Was not granted title of King but of Tetrarch (ruler of a fourth)</a:t>
            </a:r>
            <a:endParaRPr b="1" sz="3564"/>
          </a:p>
          <a:p>
            <a:pPr lvl="0" marL="628649" indent="-628649" defTabSz="473201">
              <a:lnSpc>
                <a:spcPct val="75000"/>
              </a:lnSpc>
              <a:spcBef>
                <a:spcPts val="2900"/>
              </a:spcBef>
              <a:buSzPct val="100000"/>
              <a:buFontTx/>
              <a:buAutoNum type="arabicPeriod" startAt="1"/>
              <a:defRPr sz="1800">
                <a:solidFill>
                  <a:srgbClr val="000000"/>
                </a:solidFill>
              </a:defRPr>
            </a:pPr>
            <a:r>
              <a:rPr b="1" sz="3564"/>
              <a:t>His family had converted to Judaism but it was always seen as a political move to shore up power, and he was deeply unpopular with the people.</a:t>
            </a:r>
          </a:p>
        </p:txBody>
      </p:sp>
      <p:sp>
        <p:nvSpPr>
          <p:cNvPr id="68" name="Shape 68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71" name="Shape 71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5. He divorced his wife to marry his brother's wife. Solome, who danced before him, was his brother's daughter.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6. Since he ruled at Caesar's pleasure Herod Antipas knew that any unrest in his region would bring the wrath of Rome. </a:t>
            </a:r>
            <a:br>
              <a:rPr b="1" sz="4400"/>
            </a:br>
            <a:br>
              <a:rPr b="1" sz="4400"/>
            </a:br>
            <a:r>
              <a:rPr b="1" sz="3300"/>
              <a:t>(FUN FACT: long after the resurrection of Jesus, Antipas and Herodius finally fell afoul of Caesar and died in exile.)</a:t>
            </a:r>
          </a:p>
        </p:txBody>
      </p:sp>
      <p:sp>
        <p:nvSpPr>
          <p:cNvPr id="72" name="Shape 72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"The story of the murder of John is a story of the world of power, sex and intrigue. It is the story of our world - the one for which Jesus is the alternative."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b="1" sz="4400">
              <a:solidFill>
                <a:srgbClr val="823726"/>
              </a:solidFill>
            </a:endParaRPr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b="1" sz="4400">
              <a:solidFill>
                <a:srgbClr val="823726"/>
              </a:solidFill>
            </a:endParaRPr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2400"/>
              <a:t>Stanley Hauerwas, Matthew, Brazos Commentaries, p.137</a:t>
            </a:r>
          </a:p>
        </p:txBody>
      </p:sp>
      <p:sp>
        <p:nvSpPr>
          <p:cNvPr id="76" name="Shape 76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79" name="Shape 79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Please note the following Facts 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1. Herod was afraid of loosing his power.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2. Herod made a rash promise (out of  drunkeness) which he could not keep since:</a:t>
            </a:r>
            <a:br>
              <a:rPr b="1" sz="4400"/>
            </a:br>
            <a:r>
              <a:rPr b="1" sz="4400"/>
              <a:t>	a. He was not a king and had no kingdom to halve with anyone.</a:t>
            </a:r>
            <a:br>
              <a:rPr b="1" sz="4400"/>
            </a:br>
            <a:r>
              <a:rPr b="1" sz="4400"/>
              <a:t>	b. His authority derived from Caesar and only Caesar could appoint a new ruler.	</a:t>
            </a:r>
          </a:p>
        </p:txBody>
      </p:sp>
      <p:sp>
        <p:nvSpPr>
          <p:cNvPr id="80" name="Shape 80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83" name="Shape 83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What are we supposed to get from this bit of gruesome history?	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b="1" sz="4400"/>
          </a:p>
        </p:txBody>
      </p:sp>
      <p:sp>
        <p:nvSpPr>
          <p:cNvPr id="84" name="Shape 84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What are we supposed to get from this bit of gruesome history?	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b="1" sz="4400"/>
          </a:p>
          <a:p>
            <a:pPr lvl="0" marL="0" indent="0" algn="ctr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Matthew is put in mind of this story because of Herod's reaction to learning of Jesus.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b="1" sz="4400"/>
          </a:p>
          <a:p>
            <a:pPr lvl="0" marL="0" indent="0" algn="ctr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>
                <a:solidFill>
                  <a:srgbClr val="823726"/>
                </a:solidFill>
              </a:rPr>
              <a:t>Something about Jesus, so loving, meek and mild, had a way of making people panic.</a:t>
            </a:r>
          </a:p>
        </p:txBody>
      </p:sp>
      <p:sp>
        <p:nvSpPr>
          <p:cNvPr id="88" name="Shape 88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91" name="Shape 91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 defTabSz="537463">
              <a:lnSpc>
                <a:spcPct val="75000"/>
              </a:lnSpc>
              <a:spcBef>
                <a:spcPts val="330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048"/>
              <a:t>What are we supposed to get from this bit of gruesome history?	</a:t>
            </a:r>
            <a:endParaRPr b="1" sz="4048"/>
          </a:p>
          <a:p>
            <a:pPr lvl="0" marL="0" indent="0" algn="ctr" defTabSz="537463">
              <a:lnSpc>
                <a:spcPct val="75000"/>
              </a:lnSpc>
              <a:spcBef>
                <a:spcPts val="330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048"/>
              <a:t>Herod is the very opposite of Jesus.</a:t>
            </a:r>
            <a:endParaRPr b="1" sz="4048"/>
          </a:p>
          <a:p>
            <a:pPr lvl="0" marL="0" indent="0" algn="ctr" defTabSz="537463">
              <a:lnSpc>
                <a:spcPct val="75000"/>
              </a:lnSpc>
              <a:spcBef>
                <a:spcPts val="330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048"/>
              <a:t>Jesus is Son of David and rightful heir to the throne of his kingdom.</a:t>
            </a:r>
            <a:endParaRPr sz="4048"/>
          </a:p>
          <a:p>
            <a:pPr lvl="0" marL="0" indent="0" algn="ctr" defTabSz="537463">
              <a:lnSpc>
                <a:spcPct val="75000"/>
              </a:lnSpc>
              <a:spcBef>
                <a:spcPts val="330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048"/>
              <a:t>Jesus acts in the confidence of his </a:t>
            </a:r>
            <a:br>
              <a:rPr sz="4048"/>
            </a:br>
            <a:r>
              <a:rPr sz="4048"/>
              <a:t>Father's perfect blessing</a:t>
            </a:r>
            <a:endParaRPr sz="4048"/>
          </a:p>
          <a:p>
            <a:pPr lvl="0" marL="0" indent="0" algn="ctr" defTabSz="537463">
              <a:lnSpc>
                <a:spcPct val="75000"/>
              </a:lnSpc>
              <a:spcBef>
                <a:spcPts val="330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048"/>
              <a:t>Jesus does not grasp his glory and power but sacrifices them for the sake of his people</a:t>
            </a:r>
          </a:p>
        </p:txBody>
      </p:sp>
      <p:sp>
        <p:nvSpPr>
          <p:cNvPr id="92" name="Shape 92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In chapter four, when Jesus heard that John had been arrested, he went away to be alone and to pray.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Here, in chapter 14, when John's disciples bury him, they immediately go tell Jesus.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And Jesus got in a boat and went away to a lonely place.</a:t>
            </a:r>
          </a:p>
        </p:txBody>
      </p:sp>
      <p:sp>
        <p:nvSpPr>
          <p:cNvPr id="96" name="Shape 96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title"/>
          </p:nvPr>
        </p:nvSpPr>
        <p:spPr>
          <a:xfrm>
            <a:off x="698499" y="-1056"/>
            <a:ext cx="115951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9" sz="6000">
                <a:solidFill>
                  <a:srgbClr val="6E0500"/>
                </a:solidFill>
              </a:rPr>
              <a:t>Death of John the Baptist</a:t>
            </a:r>
            <a:br>
              <a:rPr spc="59" sz="6000">
                <a:solidFill>
                  <a:srgbClr val="6E0500"/>
                </a:solidFill>
              </a:rPr>
            </a:br>
            <a:r>
              <a:rPr spc="39" sz="4000">
                <a:solidFill>
                  <a:srgbClr val="6E0500"/>
                </a:solidFill>
              </a:rPr>
              <a:t>Matthew 14:1-12</a:t>
            </a:r>
          </a:p>
        </p:txBody>
      </p:sp>
      <p:sp>
        <p:nvSpPr>
          <p:cNvPr id="99" name="Shape 99"/>
          <p:cNvSpPr/>
          <p:nvPr>
            <p:ph type="body" idx="1"/>
          </p:nvPr>
        </p:nvSpPr>
        <p:spPr>
          <a:xfrm>
            <a:off x="714174" y="2352473"/>
            <a:ext cx="11576452" cy="6565901"/>
          </a:xfrm>
          <a:prstGeom prst="rect">
            <a:avLst/>
          </a:prstGeom>
        </p:spPr>
        <p:txBody>
          <a:bodyPr anchor="t"/>
          <a:lstStyle/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But, as before, the people will not leave him alone, but follow him to his lonely place.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Where Jesus prepares a feast for his people.</a:t>
            </a:r>
            <a:endParaRPr b="1" sz="4400"/>
          </a:p>
          <a:p>
            <a:pPr lvl="0" marL="0" indent="0">
              <a:lnSpc>
                <a:spcPct val="75000"/>
              </a:lnSpc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b="1" sz="4400"/>
              <a:t>Hint, Hint: This is no accident. Matthew wants us to compare the feast of Herod with the Feast of Jesus - which we will do in our next lesson.</a:t>
            </a:r>
          </a:p>
        </p:txBody>
      </p:sp>
      <p:sp>
        <p:nvSpPr>
          <p:cNvPr id="100" name="Shape 100"/>
          <p:cNvSpPr/>
          <p:nvPr/>
        </p:nvSpPr>
        <p:spPr>
          <a:xfrm>
            <a:off x="702822" y="9182099"/>
            <a:ext cx="123063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6E603B"/>
                </a:solidFill>
              </a:rPr>
              <a:t>Sunday Bible College at </a:t>
            </a:r>
            <a:r>
              <a:rPr sz="2000">
                <a:solidFill>
                  <a:srgbClr val="6E603B"/>
                </a:solidFill>
                <a:latin typeface="Optima"/>
                <a:ea typeface="Optima"/>
                <a:cs typeface="Optima"/>
                <a:sym typeface="Optima"/>
              </a:rPr>
              <a:t>Holy Trinity Anglican Church</a:t>
            </a:r>
            <a:r>
              <a:rPr sz="2000">
                <a:solidFill>
                  <a:srgbClr val="6E603B"/>
                </a:solidFill>
              </a:rPr>
              <a:t>: ICSB The Gospel of Matthew</a:t>
            </a:r>
          </a:p>
        </p:txBody>
      </p:sp>
    </p:spTree>
  </p:cSld>
  <p:clrMapOvr>
    <a:masterClrMapping/>
  </p:clrMapOvr>
  <p:transition spd="slow" advClick="1">
    <p:dissolve/>
  </p:transition>
</p:sld>
</file>

<file path=ppt/theme/theme1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6E603B"/>
      </a:dk1>
      <a:lt1>
        <a:srgbClr val="33446E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8AB6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DEF"/>
            </a:solidFill>
            <a:effectLst>
              <a:outerShdw sx="100000" sy="100000" kx="0" ky="0" algn="b" rotWithShape="0" blurRad="25400" dist="12700" dir="16200000">
                <a:srgbClr val="000000">
                  <a:alpha val="40000"/>
                </a:srgbClr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82844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E603B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000000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8AB6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DEF"/>
            </a:solidFill>
            <a:effectLst>
              <a:outerShdw sx="100000" sy="100000" kx="0" ky="0" algn="b" rotWithShape="0" blurRad="25400" dist="12700" dir="16200000">
                <a:srgbClr val="000000">
                  <a:alpha val="40000"/>
                </a:srgbClr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82844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E603B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