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Lst>
  <p:sldSz cx="13004800" cy="9753600"/>
  <p:notesSz cx="6858000" cy="9144000"/>
  <p:defaultTextStyle>
    <a:lvl1pPr algn="ctr" defTabSz="584200">
      <a:defRPr sz="3600">
        <a:solidFill>
          <a:srgbClr val="6E603B"/>
        </a:solidFill>
        <a:latin typeface="Palatino"/>
        <a:ea typeface="Palatino"/>
        <a:cs typeface="Palatino"/>
        <a:sym typeface="Palatino"/>
      </a:defRPr>
    </a:lvl1pPr>
    <a:lvl2pPr indent="228600" algn="ctr" defTabSz="584200">
      <a:defRPr sz="3600">
        <a:solidFill>
          <a:srgbClr val="6E603B"/>
        </a:solidFill>
        <a:latin typeface="Palatino"/>
        <a:ea typeface="Palatino"/>
        <a:cs typeface="Palatino"/>
        <a:sym typeface="Palatino"/>
      </a:defRPr>
    </a:lvl2pPr>
    <a:lvl3pPr indent="457200" algn="ctr" defTabSz="584200">
      <a:defRPr sz="3600">
        <a:solidFill>
          <a:srgbClr val="6E603B"/>
        </a:solidFill>
        <a:latin typeface="Palatino"/>
        <a:ea typeface="Palatino"/>
        <a:cs typeface="Palatino"/>
        <a:sym typeface="Palatino"/>
      </a:defRPr>
    </a:lvl3pPr>
    <a:lvl4pPr indent="685800" algn="ctr" defTabSz="584200">
      <a:defRPr sz="3600">
        <a:solidFill>
          <a:srgbClr val="6E603B"/>
        </a:solidFill>
        <a:latin typeface="Palatino"/>
        <a:ea typeface="Palatino"/>
        <a:cs typeface="Palatino"/>
        <a:sym typeface="Palatino"/>
      </a:defRPr>
    </a:lvl4pPr>
    <a:lvl5pPr indent="914400" algn="ctr" defTabSz="584200">
      <a:defRPr sz="3600">
        <a:solidFill>
          <a:srgbClr val="6E603B"/>
        </a:solidFill>
        <a:latin typeface="Palatino"/>
        <a:ea typeface="Palatino"/>
        <a:cs typeface="Palatino"/>
        <a:sym typeface="Palatino"/>
      </a:defRPr>
    </a:lvl5pPr>
    <a:lvl6pPr indent="1143000" algn="ctr" defTabSz="584200">
      <a:defRPr sz="3600">
        <a:solidFill>
          <a:srgbClr val="6E603B"/>
        </a:solidFill>
        <a:latin typeface="Palatino"/>
        <a:ea typeface="Palatino"/>
        <a:cs typeface="Palatino"/>
        <a:sym typeface="Palatino"/>
      </a:defRPr>
    </a:lvl6pPr>
    <a:lvl7pPr indent="1371600" algn="ctr" defTabSz="584200">
      <a:defRPr sz="3600">
        <a:solidFill>
          <a:srgbClr val="6E603B"/>
        </a:solidFill>
        <a:latin typeface="Palatino"/>
        <a:ea typeface="Palatino"/>
        <a:cs typeface="Palatino"/>
        <a:sym typeface="Palatino"/>
      </a:defRPr>
    </a:lvl7pPr>
    <a:lvl8pPr indent="1600200" algn="ctr" defTabSz="584200">
      <a:defRPr sz="3600">
        <a:solidFill>
          <a:srgbClr val="6E603B"/>
        </a:solidFill>
        <a:latin typeface="Palatino"/>
        <a:ea typeface="Palatino"/>
        <a:cs typeface="Palatino"/>
        <a:sym typeface="Palatino"/>
      </a:defRPr>
    </a:lvl8pPr>
    <a:lvl9pPr indent="1828800" algn="ctr" defTabSz="584200">
      <a:defRPr sz="3600">
        <a:solidFill>
          <a:srgbClr val="6E603B"/>
        </a:solidFill>
        <a:latin typeface="Palatino"/>
        <a:ea typeface="Palatino"/>
        <a:cs typeface="Palatino"/>
        <a:sym typeface="Palat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254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C7B018BB-80A7-4F77-B60F-C8B233D01FF8}"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wholeTbl>
    <a:band2H>
      <a:tcTxStyle b="def" i="def"/>
      <a:tcStyle>
        <a:tcBdr/>
        <a:fill>
          <a:solidFill>
            <a:srgbClr val="CC9833">
              <a:alpha val="8000"/>
            </a:srgbClr>
          </a:solidFill>
        </a:fill>
      </a:tcStyle>
    </a:band2H>
    <a:firstCol>
      <a:tcTxStyle b="off" i="off">
        <a:font>
          <a:latin typeface="Palatino"/>
          <a:ea typeface="Palatino"/>
          <a:cs typeface="Palatino"/>
        </a:font>
        <a:srgbClr val="5D5449">
          <a:alpha val="91000"/>
        </a:srgbClr>
      </a:tcTxStyle>
      <a:tcStyle>
        <a:tcBdr>
          <a:left>
            <a:ln w="12700" cap="flat">
              <a:solidFill>
                <a:srgbClr val="9B854B">
                  <a:alpha val="56000"/>
                </a:srgbClr>
              </a:solidFill>
              <a:prstDash val="solid"/>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solidFill>
            <a:srgbClr val="C6BAA9">
              <a:alpha val="31000"/>
            </a:srgbClr>
          </a:solid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254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10000"/>
                </a:srgbClr>
              </a:solidFill>
              <a:prstDash val="solid"/>
              <a:miter lim="400000"/>
            </a:ln>
          </a:top>
          <a:bottom>
            <a:ln w="12700" cap="flat">
              <a:solidFill>
                <a:srgbClr val="9B854B">
                  <a:alpha val="10000"/>
                </a:srgbClr>
              </a:solidFill>
              <a:prstDash val="solid"/>
              <a:miter lim="400000"/>
            </a:ln>
          </a:bottom>
          <a:insideH>
            <a:ln w="12700" cap="flat">
              <a:solidFill>
                <a:srgbClr val="9B854B">
                  <a:alpha val="10000"/>
                </a:srgbClr>
              </a:solidFill>
              <a:prstDash val="solid"/>
              <a:miter lim="400000"/>
            </a:ln>
          </a:insideH>
          <a:insideV>
            <a:ln w="12700" cap="flat">
              <a:noFill/>
              <a:miter lim="400000"/>
            </a:ln>
          </a:insideV>
        </a:tcBdr>
        <a:fill>
          <a:solidFill>
            <a:srgbClr val="A6BBBB"/>
          </a:solidFill>
        </a:fill>
      </a:tcStyle>
    </a:firstRow>
  </a:tblStyle>
  <a:tblStyle styleId="{EEE7283C-3CF3-47DC-8721-378D4A62B228}" styleName="">
    <a:tblBg/>
    <a:wholeTbl>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wholeTbl>
    <a:band2H>
      <a:tcTxStyle b="def" i="def"/>
      <a:tcStyle>
        <a:tcBdr/>
        <a:fill>
          <a:blipFill rotWithShape="1">
            <a:blip r:embed="rId1"/>
            <a:srcRect l="0" t="0" r="0" b="0"/>
            <a:tile tx="0" ty="0" sx="100000" sy="100000" flip="none" algn="tl"/>
          </a:blipFill>
        </a:fill>
      </a:tcStyle>
    </a:band2H>
    <a:firstCol>
      <a:tcTxStyle b="off" i="off">
        <a:font>
          <a:latin typeface="Palatino"/>
          <a:ea typeface="Palatino"/>
          <a:cs typeface="Palatino"/>
        </a:font>
        <a:srgbClr val="FFFDE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solidFill>
                <a:srgbClr val="FFFDEF"/>
              </a:solidFill>
              <a:prstDash val="solid"/>
              <a:miter lim="400000"/>
            </a:ln>
          </a:insideV>
        </a:tcBdr>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firstRow>
  </a:tblStyle>
  <a:tblStyle styleId="{CF821DB8-F4EB-4A41-A1BA-3FCAFE7338EE}"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noFill/>
              <a:miter lim="400000"/>
            </a:ln>
          </a:insideV>
        </a:tcBdr>
        <a:fill>
          <a:noFill/>
        </a:fill>
      </a:tcStyle>
    </a:wholeTbl>
    <a:band2H>
      <a:tcTxStyle b="def" i="def"/>
      <a:tcStyle>
        <a:tcBdr/>
        <a:fill>
          <a:solidFill>
            <a:srgbClr val="D1C6B8">
              <a:alpha val="31000"/>
            </a:srgbClr>
          </a:solidFill>
        </a:fill>
      </a:tcStyle>
    </a:band2H>
    <a:firstCol>
      <a:tcTxStyle b="off" i="off">
        <a:font>
          <a:latin typeface="Palatino"/>
          <a:ea typeface="Palatino"/>
          <a:cs typeface="Palatino"/>
        </a:font>
        <a:srgbClr val="5D5449">
          <a:alpha val="91000"/>
        </a:srgbClr>
      </a:tcTxStyle>
      <a:tcStyle>
        <a:tcBdr>
          <a:left>
            <a:ln w="12700" cap="flat">
              <a:solidFill>
                <a:srgbClr val="653B32">
                  <a:alpha val="51000"/>
                </a:srgbClr>
              </a:solidFill>
              <a:prstDash val="solid"/>
              <a:miter lim="400000"/>
            </a:ln>
          </a:left>
          <a:right>
            <a:ln w="12700" cap="flat">
              <a:solidFill>
                <a:srgbClr val="653B32">
                  <a:alpha val="51000"/>
                </a:srgbClr>
              </a:solidFill>
              <a:prstDash val="solid"/>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solidFill>
                <a:srgbClr val="653B32">
                  <a:alpha val="51000"/>
                </a:srgbClr>
              </a:solidFill>
              <a:prstDash val="solid"/>
              <a:miter lim="400000"/>
            </a:ln>
          </a:insideV>
        </a:tcBdr>
        <a:fill>
          <a:no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tcStyle>
    </a:firstRow>
  </a:tblStyle>
  <a:tblStyle styleId="{33BA23B1-9221-436E-865A-0063620EA4FD}"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6BAA9">
              <a:alpha val="31000"/>
            </a:srgbClr>
          </a:solidFill>
        </a:fill>
      </a:tcStyle>
    </a:wholeTbl>
    <a:band2H>
      <a:tcTxStyle b="def" i="def"/>
      <a:tcStyle>
        <a:tcBdr/>
        <a:fill>
          <a:solidFill>
            <a:srgbClr val="C6BAA9">
              <a:alpha val="31000"/>
            </a:srgbClr>
          </a:solidFill>
        </a:fill>
      </a:tcStyle>
    </a:band2H>
    <a:firstCol>
      <a:tcTxStyle b="off" i="off">
        <a:font>
          <a:latin typeface="Palatino"/>
          <a:ea typeface="Palatino"/>
          <a:cs typeface="Palatino"/>
        </a:font>
        <a:srgbClr val="5D5449">
          <a:alpha val="91000"/>
        </a:srgbClr>
      </a:tcTxStyle>
      <a:tcStyle>
        <a:tcBdr>
          <a:left>
            <a:ln w="25400" cap="flat">
              <a:noFill/>
              <a:miter lim="400000"/>
            </a:ln>
          </a:left>
          <a:right>
            <a:ln w="12700" cap="flat">
              <a:solidFill>
                <a:srgbClr val="797B80">
                  <a:alpha val="80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797C80">
                  <a:alpha val="80000"/>
                </a:srgbClr>
              </a:solidFill>
              <a:prstDash val="solid"/>
              <a:miter lim="400000"/>
            </a:ln>
          </a:insideV>
        </a:tcBdr>
        <a:fill>
          <a:solidFill>
            <a:srgbClr val="C6BAA9">
              <a:alpha val="31000"/>
            </a:srgbClr>
          </a:solid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797B80">
                  <a:alpha val="80000"/>
                </a:srgbClr>
              </a:solidFill>
              <a:prstDash val="solid"/>
              <a:miter lim="400000"/>
            </a:ln>
          </a:top>
          <a:bottom>
            <a:ln w="25400" cap="flat">
              <a:noFill/>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25400" cap="flat">
              <a:noFill/>
              <a:miter lim="400000"/>
            </a:ln>
          </a:top>
          <a:bottom>
            <a:ln w="12700" cap="flat">
              <a:solidFill>
                <a:srgbClr val="797B80">
                  <a:alpha val="80000"/>
                </a:srgbClr>
              </a:solidFill>
              <a:prstDash val="solid"/>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
          <a:latin typeface="Palatino"/>
          <a:ea typeface="Palatino"/>
          <a:cs typeface="Palatino"/>
        </a:font>
        <a:srgbClr val="5D5449">
          <a:alpha val="91000"/>
        </a:srgbClr>
      </a:tcTxStyle>
      <a:tcStyle>
        <a:tcBdr>
          <a:left>
            <a:ln w="12700" cap="flat">
              <a:noFill/>
              <a:miter lim="400000"/>
            </a:ln>
          </a:left>
          <a:right>
            <a:ln w="12700" cap="flat">
              <a:solidFill>
                <a:srgbClr val="5C5A52"/>
              </a:solidFill>
              <a:prstDash val="solid"/>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solidFill>
                <a:srgbClr val="5C5A52"/>
              </a:solidFill>
              <a:custDash>
                <a:ds d="200000" sp="200000"/>
              </a:custDash>
              <a:miter lim="400000"/>
            </a:ln>
          </a:insideV>
        </a:tcBdr>
        <a:fill>
          <a:no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prstDash val="solid"/>
              <a:miter lim="400000"/>
            </a:ln>
          </a:top>
          <a:bottom>
            <a:ln w="12700" cap="flat">
              <a:noFill/>
              <a:miter lim="400000"/>
            </a:ln>
          </a:bottom>
          <a:insideH>
            <a:ln w="12700" cap="flat">
              <a:solidFill>
                <a:srgbClr val="5C5A52"/>
              </a:solidFill>
              <a:custDash>
                <a:ds d="200000" sp="200000"/>
              </a:custDash>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solidFill>
                <a:srgbClr val="5C5A52"/>
              </a:solidFill>
              <a:prstDash val="solid"/>
              <a:miter lim="400000"/>
            </a:ln>
          </a:bottom>
          <a:insideH>
            <a:ln w="12700" cap="flat">
              <a:solidFill>
                <a:srgbClr val="5C5A52"/>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s>

</file>

<file path=ppt/_rels/tableStyles.xml.rels><?xml version="1.0" encoding="UTF-8" standalone="yes"?><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2"/>
          <p:cNvSpPr/>
          <p:nvPr>
            <p:ph type="sldImg"/>
          </p:nvPr>
        </p:nvSpPr>
        <p:spPr>
          <a:xfrm>
            <a:off x="1143000" y="685800"/>
            <a:ext cx="4572000" cy="3429000"/>
          </a:xfrm>
          <a:prstGeom prst="rect">
            <a:avLst/>
          </a:prstGeom>
        </p:spPr>
        <p:txBody>
          <a:bodyPr/>
          <a:lstStyle/>
          <a:p>
            <a:pPr lvl="0"/>
          </a:p>
        </p:txBody>
      </p:sp>
      <p:sp>
        <p:nvSpPr>
          <p:cNvPr id="33" name="Shape 33"/>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 name="Shape 5"/>
          <p:cNvSpPr/>
          <p:nvPr>
            <p:ph type="title"/>
          </p:nvPr>
        </p:nvSpPr>
        <p:spPr>
          <a:xfrm>
            <a:off x="1270000" y="2540000"/>
            <a:ext cx="10464800" cy="2603500"/>
          </a:xfrm>
          <a:prstGeom prst="rect">
            <a:avLst/>
          </a:prstGeom>
        </p:spPr>
        <p:txBody>
          <a:bodyPr anchor="b"/>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Title Text</a:t>
            </a:r>
          </a:p>
        </p:txBody>
      </p:sp>
      <p:sp>
        <p:nvSpPr>
          <p:cNvPr id="6" name="Shape 6"/>
          <p:cNvSpPr/>
          <p:nvPr>
            <p:ph type="body" idx="1"/>
          </p:nvPr>
        </p:nvSpPr>
        <p:spPr>
          <a:xfrm>
            <a:off x="1270000" y="5130800"/>
            <a:ext cx="10464800" cy="1270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30" name="Shape 30"/>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31" name="Shape 3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 name="Shape 8"/>
          <p:cNvSpPr/>
          <p:nvPr>
            <p:ph type="title"/>
          </p:nvPr>
        </p:nvSpPr>
        <p:spPr>
          <a:xfrm>
            <a:off x="1270000" y="6845300"/>
            <a:ext cx="10464800" cy="1244600"/>
          </a:xfrm>
          <a:prstGeom prst="rect">
            <a:avLst/>
          </a:prstGeom>
        </p:spPr>
        <p:txBody>
          <a:bodyPr/>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Title Text</a:t>
            </a:r>
          </a:p>
        </p:txBody>
      </p:sp>
      <p:sp>
        <p:nvSpPr>
          <p:cNvPr id="9" name="Shape 9"/>
          <p:cNvSpPr/>
          <p:nvPr>
            <p:ph type="body" idx="1"/>
          </p:nvPr>
        </p:nvSpPr>
        <p:spPr>
          <a:xfrm>
            <a:off x="1270000" y="8077200"/>
            <a:ext cx="10464800" cy="12446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587500" y="3568700"/>
            <a:ext cx="10464800" cy="2603500"/>
          </a:xfrm>
          <a:prstGeom prst="rect">
            <a:avLst/>
          </a:prstGeom>
        </p:spPr>
        <p:txBody>
          <a:bodyPr/>
          <a:lstStyle/>
          <a:p>
            <a:pPr lvl="0">
              <a:defRPr spc="0" sz="1800">
                <a:solidFill>
                  <a:srgbClr val="000000"/>
                </a:solidFill>
              </a:defRPr>
            </a:pPr>
            <a:r>
              <a:rPr spc="70" sz="7000">
                <a:solidFill>
                  <a:srgbClr val="6E603B"/>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1155700" y="1828800"/>
            <a:ext cx="6070600" cy="3302000"/>
          </a:xfrm>
          <a:prstGeom prst="rect">
            <a:avLst/>
          </a:prstGeom>
        </p:spPr>
        <p:txBody>
          <a:bodyPr anchor="b"/>
          <a:lstStyle/>
          <a:p>
            <a:pPr lvl="0">
              <a:defRPr spc="0" sz="1800">
                <a:solidFill>
                  <a:srgbClr val="000000"/>
                </a:solidFill>
              </a:defRPr>
            </a:pPr>
            <a:r>
              <a:rPr spc="70" sz="7000">
                <a:solidFill>
                  <a:srgbClr val="6E603B"/>
                </a:solidFill>
              </a:rPr>
              <a:t>Title Text</a:t>
            </a:r>
          </a:p>
        </p:txBody>
      </p:sp>
      <p:sp>
        <p:nvSpPr>
          <p:cNvPr id="14" name="Shape 14"/>
          <p:cNvSpPr/>
          <p:nvPr>
            <p:ph type="body" idx="1"/>
          </p:nvPr>
        </p:nvSpPr>
        <p:spPr>
          <a:xfrm>
            <a:off x="1155700" y="5168900"/>
            <a:ext cx="6070600" cy="3302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22" name="Shape 22"/>
          <p:cNvSpPr/>
          <p:nvPr>
            <p:ph type="body" idx="1"/>
          </p:nvPr>
        </p:nvSpPr>
        <p:spPr>
          <a:xfrm>
            <a:off x="1587500" y="2743200"/>
            <a:ext cx="5041900" cy="6032500"/>
          </a:xfrm>
          <a:prstGeom prst="rect">
            <a:avLst/>
          </a:prstGeom>
        </p:spPr>
        <p:txBody>
          <a:bodyPr/>
          <a:lstStyle>
            <a:lvl1pPr marL="406400" indent="-406400">
              <a:spcBef>
                <a:spcPts val="3200"/>
              </a:spcBef>
              <a:buBlip>
                <a:blip r:embed="rId2"/>
              </a:buBlip>
              <a:defRPr sz="3200"/>
            </a:lvl1pPr>
            <a:lvl2pPr marL="812800" indent="-406400">
              <a:spcBef>
                <a:spcPts val="3200"/>
              </a:spcBef>
              <a:buBlip>
                <a:blip r:embed="rId2"/>
              </a:buBlip>
              <a:defRPr sz="3200"/>
            </a:lvl2pPr>
            <a:lvl3pPr marL="1219200" indent="-406400">
              <a:spcBef>
                <a:spcPts val="3200"/>
              </a:spcBef>
              <a:buBlip>
                <a:blip r:embed="rId2"/>
              </a:buBlip>
              <a:defRPr sz="3200"/>
            </a:lvl3pPr>
            <a:lvl4pPr marL="1625600" indent="-406400">
              <a:spcBef>
                <a:spcPts val="3200"/>
              </a:spcBef>
              <a:buBlip>
                <a:blip r:embed="rId2"/>
              </a:buBlip>
              <a:defRPr sz="3200"/>
            </a:lvl4pPr>
            <a:lvl5pPr marL="2032000" indent="-406400">
              <a:spcBef>
                <a:spcPts val="3200"/>
              </a:spcBef>
              <a:buBlip>
                <a:blip r:embed="rId2"/>
              </a:buBlip>
              <a:defRPr sz="3200"/>
            </a:lvl5pPr>
          </a:lstStyle>
          <a:p>
            <a:pPr lvl="0">
              <a:defRPr sz="1800">
                <a:solidFill>
                  <a:srgbClr val="000000"/>
                </a:solidFill>
              </a:defRPr>
            </a:pPr>
            <a:r>
              <a:rPr sz="3200">
                <a:solidFill>
                  <a:srgbClr val="93741C"/>
                </a:solidFill>
              </a:rPr>
              <a:t>Body Level One</a:t>
            </a:r>
            <a:endParaRPr sz="3200">
              <a:solidFill>
                <a:srgbClr val="93741C"/>
              </a:solidFill>
            </a:endParaRPr>
          </a:p>
          <a:p>
            <a:pPr lvl="1">
              <a:defRPr sz="1800">
                <a:solidFill>
                  <a:srgbClr val="000000"/>
                </a:solidFill>
              </a:defRPr>
            </a:pPr>
            <a:r>
              <a:rPr sz="3200">
                <a:solidFill>
                  <a:srgbClr val="93741C"/>
                </a:solidFill>
              </a:rPr>
              <a:t>Body Level Two</a:t>
            </a:r>
            <a:endParaRPr sz="3200">
              <a:solidFill>
                <a:srgbClr val="93741C"/>
              </a:solidFill>
            </a:endParaRPr>
          </a:p>
          <a:p>
            <a:pPr lvl="2">
              <a:defRPr sz="1800">
                <a:solidFill>
                  <a:srgbClr val="000000"/>
                </a:solidFill>
              </a:defRPr>
            </a:pPr>
            <a:r>
              <a:rPr sz="3200">
                <a:solidFill>
                  <a:srgbClr val="93741C"/>
                </a:solidFill>
              </a:rPr>
              <a:t>Body Level Three</a:t>
            </a:r>
            <a:endParaRPr sz="3200">
              <a:solidFill>
                <a:srgbClr val="93741C"/>
              </a:solidFill>
            </a:endParaRPr>
          </a:p>
          <a:p>
            <a:pPr lvl="3">
              <a:defRPr sz="1800">
                <a:solidFill>
                  <a:srgbClr val="000000"/>
                </a:solidFill>
              </a:defRPr>
            </a:pPr>
            <a:r>
              <a:rPr sz="3200">
                <a:solidFill>
                  <a:srgbClr val="93741C"/>
                </a:solidFill>
              </a:rPr>
              <a:t>Body Level Four</a:t>
            </a:r>
            <a:endParaRPr sz="3200">
              <a:solidFill>
                <a:srgbClr val="93741C"/>
              </a:solidFill>
            </a:endParaRPr>
          </a:p>
          <a:p>
            <a:pPr lvl="4">
              <a:defRPr sz="1800">
                <a:solidFill>
                  <a:srgbClr val="000000"/>
                </a:solidFill>
              </a:defRPr>
            </a:pPr>
            <a:r>
              <a:rPr sz="3200">
                <a:solidFill>
                  <a:srgbClr val="93741C"/>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587500" y="1270000"/>
            <a:ext cx="10464800" cy="72136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 Id="rId16"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587500" y="254000"/>
            <a:ext cx="10464800" cy="2349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pc="0" sz="1800">
                <a:solidFill>
                  <a:srgbClr val="000000"/>
                </a:solidFill>
              </a:defRPr>
            </a:pPr>
            <a:r>
              <a:rPr spc="70" sz="7000">
                <a:solidFill>
                  <a:srgbClr val="6E603B"/>
                </a:solidFill>
              </a:rPr>
              <a:t>Title Text</a:t>
            </a:r>
          </a:p>
        </p:txBody>
      </p:sp>
      <p:sp>
        <p:nvSpPr>
          <p:cNvPr id="3" name="Shape 3"/>
          <p:cNvSpPr/>
          <p:nvPr>
            <p:ph type="body" idx="1"/>
          </p:nvPr>
        </p:nvSpPr>
        <p:spPr>
          <a:xfrm>
            <a:off x="1587500" y="2730500"/>
            <a:ext cx="10464800" cy="603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Lst>
  <p:transition spd="med" advClick="1"/>
  <p:txStyles>
    <p:titleStyle>
      <a:lvl1pPr algn="ctr" defTabSz="584200">
        <a:defRPr spc="70" sz="7000">
          <a:solidFill>
            <a:srgbClr val="6E603B"/>
          </a:solidFill>
          <a:latin typeface="+mn-lt"/>
          <a:ea typeface="+mn-ea"/>
          <a:cs typeface="+mn-cs"/>
          <a:sym typeface="American Typewriter"/>
        </a:defRPr>
      </a:lvl1pPr>
      <a:lvl2pPr indent="228600" algn="ctr" defTabSz="584200">
        <a:defRPr spc="70" sz="7000">
          <a:solidFill>
            <a:srgbClr val="6E603B"/>
          </a:solidFill>
          <a:latin typeface="+mn-lt"/>
          <a:ea typeface="+mn-ea"/>
          <a:cs typeface="+mn-cs"/>
          <a:sym typeface="American Typewriter"/>
        </a:defRPr>
      </a:lvl2pPr>
      <a:lvl3pPr indent="457200" algn="ctr" defTabSz="584200">
        <a:defRPr spc="70" sz="7000">
          <a:solidFill>
            <a:srgbClr val="6E603B"/>
          </a:solidFill>
          <a:latin typeface="+mn-lt"/>
          <a:ea typeface="+mn-ea"/>
          <a:cs typeface="+mn-cs"/>
          <a:sym typeface="American Typewriter"/>
        </a:defRPr>
      </a:lvl3pPr>
      <a:lvl4pPr indent="685800" algn="ctr" defTabSz="584200">
        <a:defRPr spc="70" sz="7000">
          <a:solidFill>
            <a:srgbClr val="6E603B"/>
          </a:solidFill>
          <a:latin typeface="+mn-lt"/>
          <a:ea typeface="+mn-ea"/>
          <a:cs typeface="+mn-cs"/>
          <a:sym typeface="American Typewriter"/>
        </a:defRPr>
      </a:lvl4pPr>
      <a:lvl5pPr indent="914400" algn="ctr" defTabSz="584200">
        <a:defRPr spc="70" sz="7000">
          <a:solidFill>
            <a:srgbClr val="6E603B"/>
          </a:solidFill>
          <a:latin typeface="+mn-lt"/>
          <a:ea typeface="+mn-ea"/>
          <a:cs typeface="+mn-cs"/>
          <a:sym typeface="American Typewriter"/>
        </a:defRPr>
      </a:lvl5pPr>
      <a:lvl6pPr indent="1143000" algn="ctr" defTabSz="584200">
        <a:defRPr spc="70" sz="7000">
          <a:solidFill>
            <a:srgbClr val="6E603B"/>
          </a:solidFill>
          <a:latin typeface="+mn-lt"/>
          <a:ea typeface="+mn-ea"/>
          <a:cs typeface="+mn-cs"/>
          <a:sym typeface="American Typewriter"/>
        </a:defRPr>
      </a:lvl6pPr>
      <a:lvl7pPr indent="1371600" algn="ctr" defTabSz="584200">
        <a:defRPr spc="70" sz="7000">
          <a:solidFill>
            <a:srgbClr val="6E603B"/>
          </a:solidFill>
          <a:latin typeface="+mn-lt"/>
          <a:ea typeface="+mn-ea"/>
          <a:cs typeface="+mn-cs"/>
          <a:sym typeface="American Typewriter"/>
        </a:defRPr>
      </a:lvl7pPr>
      <a:lvl8pPr indent="1600200" algn="ctr" defTabSz="584200">
        <a:defRPr spc="70" sz="7000">
          <a:solidFill>
            <a:srgbClr val="6E603B"/>
          </a:solidFill>
          <a:latin typeface="+mn-lt"/>
          <a:ea typeface="+mn-ea"/>
          <a:cs typeface="+mn-cs"/>
          <a:sym typeface="American Typewriter"/>
        </a:defRPr>
      </a:lvl8pPr>
      <a:lvl9pPr indent="1828800" algn="ctr" defTabSz="584200">
        <a:defRPr spc="70" sz="7000">
          <a:solidFill>
            <a:srgbClr val="6E603B"/>
          </a:solidFill>
          <a:latin typeface="+mn-lt"/>
          <a:ea typeface="+mn-ea"/>
          <a:cs typeface="+mn-cs"/>
          <a:sym typeface="American Typewriter"/>
        </a:defRPr>
      </a:lvl9pPr>
    </p:titleStyle>
    <p:bodyStyle>
      <a:lvl1pPr marL="444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1pPr>
      <a:lvl2pPr marL="889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2pPr>
      <a:lvl3pPr marL="1333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3pPr>
      <a:lvl4pPr marL="1778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4pPr>
      <a:lvl5pPr marL="2222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5pPr>
      <a:lvl6pPr marL="2667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6pPr>
      <a:lvl7pPr marL="3111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7pPr>
      <a:lvl8pPr marL="3556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8pPr>
      <a:lvl9pPr marL="4000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9pPr>
    </p:bodyStyle>
    <p:otherStyle>
      <a:lvl1pPr algn="ctr" defTabSz="584200">
        <a:defRPr>
          <a:solidFill>
            <a:schemeClr val="tx1"/>
          </a:solidFill>
          <a:latin typeface="+mn-lt"/>
          <a:ea typeface="+mn-ea"/>
          <a:cs typeface="+mn-cs"/>
          <a:sym typeface="Palatino"/>
        </a:defRPr>
      </a:lvl1pPr>
      <a:lvl2pPr indent="228600" algn="ctr" defTabSz="584200">
        <a:defRPr>
          <a:solidFill>
            <a:schemeClr val="tx1"/>
          </a:solidFill>
          <a:latin typeface="+mn-lt"/>
          <a:ea typeface="+mn-ea"/>
          <a:cs typeface="+mn-cs"/>
          <a:sym typeface="Palatino"/>
        </a:defRPr>
      </a:lvl2pPr>
      <a:lvl3pPr indent="457200" algn="ctr" defTabSz="584200">
        <a:defRPr>
          <a:solidFill>
            <a:schemeClr val="tx1"/>
          </a:solidFill>
          <a:latin typeface="+mn-lt"/>
          <a:ea typeface="+mn-ea"/>
          <a:cs typeface="+mn-cs"/>
          <a:sym typeface="Palatino"/>
        </a:defRPr>
      </a:lvl3pPr>
      <a:lvl4pPr indent="685800" algn="ctr" defTabSz="584200">
        <a:defRPr>
          <a:solidFill>
            <a:schemeClr val="tx1"/>
          </a:solidFill>
          <a:latin typeface="+mn-lt"/>
          <a:ea typeface="+mn-ea"/>
          <a:cs typeface="+mn-cs"/>
          <a:sym typeface="Palatino"/>
        </a:defRPr>
      </a:lvl4pPr>
      <a:lvl5pPr indent="914400" algn="ctr" defTabSz="584200">
        <a:defRPr>
          <a:solidFill>
            <a:schemeClr val="tx1"/>
          </a:solidFill>
          <a:latin typeface="+mn-lt"/>
          <a:ea typeface="+mn-ea"/>
          <a:cs typeface="+mn-cs"/>
          <a:sym typeface="Palatino"/>
        </a:defRPr>
      </a:lvl5pPr>
      <a:lvl6pPr indent="1143000" algn="ctr" defTabSz="584200">
        <a:defRPr>
          <a:solidFill>
            <a:schemeClr val="tx1"/>
          </a:solidFill>
          <a:latin typeface="+mn-lt"/>
          <a:ea typeface="+mn-ea"/>
          <a:cs typeface="+mn-cs"/>
          <a:sym typeface="Palatino"/>
        </a:defRPr>
      </a:lvl6pPr>
      <a:lvl7pPr indent="1371600" algn="ctr" defTabSz="584200">
        <a:defRPr>
          <a:solidFill>
            <a:schemeClr val="tx1"/>
          </a:solidFill>
          <a:latin typeface="+mn-lt"/>
          <a:ea typeface="+mn-ea"/>
          <a:cs typeface="+mn-cs"/>
          <a:sym typeface="Palatino"/>
        </a:defRPr>
      </a:lvl7pPr>
      <a:lvl8pPr indent="1600200" algn="ctr" defTabSz="584200">
        <a:defRPr>
          <a:solidFill>
            <a:schemeClr val="tx1"/>
          </a:solidFill>
          <a:latin typeface="+mn-lt"/>
          <a:ea typeface="+mn-ea"/>
          <a:cs typeface="+mn-cs"/>
          <a:sym typeface="Palatino"/>
        </a:defRPr>
      </a:lvl8pPr>
      <a:lvl9pPr indent="1828800" algn="ctr" defTabSz="584200">
        <a:defRPr>
          <a:solidFill>
            <a:schemeClr val="tx1"/>
          </a:solidFill>
          <a:latin typeface="+mn-lt"/>
          <a:ea typeface="+mn-ea"/>
          <a:cs typeface="+mn-cs"/>
          <a:sym typeface="Palatino"/>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png"/><Relationship Id="rId3" Type="http://schemas.openxmlformats.org/officeDocument/2006/relationships/image" Target="../media/image8.pn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jpe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 Id="rId3" Type="http://schemas.openxmlformats.org/officeDocument/2006/relationships/image" Target="../media/image6.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37" name="Group 37"/>
          <p:cNvGrpSpPr/>
          <p:nvPr/>
        </p:nvGrpSpPr>
        <p:grpSpPr>
          <a:xfrm>
            <a:off x="911733" y="541757"/>
            <a:ext cx="6521527" cy="8670086"/>
            <a:chOff x="-203199" y="-203199"/>
            <a:chExt cx="6521525" cy="8670084"/>
          </a:xfrm>
        </p:grpSpPr>
        <p:pic>
          <p:nvPicPr>
            <p:cNvPr id="36" name="IMG_3350.jpeg"/>
            <p:cNvPicPr/>
            <p:nvPr/>
          </p:nvPicPr>
          <p:blipFill>
            <a:blip r:embed="rId2">
              <a:extLst/>
            </a:blip>
            <a:srcRect l="13000" t="0" r="13000" b="0"/>
            <a:stretch>
              <a:fillRect/>
            </a:stretch>
          </p:blipFill>
          <p:spPr>
            <a:xfrm>
              <a:off x="0" y="0"/>
              <a:ext cx="6115126" cy="8263685"/>
            </a:xfrm>
            <a:prstGeom prst="rect">
              <a:avLst/>
            </a:prstGeom>
            <a:ln>
              <a:noFill/>
            </a:ln>
            <a:effectLst/>
          </p:spPr>
        </p:pic>
        <p:pic>
          <p:nvPicPr>
            <p:cNvPr id="35" name=""/>
            <p:cNvPicPr/>
            <p:nvPr/>
          </p:nvPicPr>
          <p:blipFill>
            <a:blip r:embed="rId3">
              <a:extLst/>
            </a:blip>
            <a:stretch>
              <a:fillRect/>
            </a:stretch>
          </p:blipFill>
          <p:spPr>
            <a:xfrm>
              <a:off x="-203200" y="-203200"/>
              <a:ext cx="6521526" cy="8670085"/>
            </a:xfrm>
            <a:prstGeom prst="rect">
              <a:avLst/>
            </a:prstGeom>
            <a:effectLst/>
          </p:spPr>
        </p:pic>
      </p:grpSp>
      <p:sp>
        <p:nvSpPr>
          <p:cNvPr id="38" name="Shape 38"/>
          <p:cNvSpPr/>
          <p:nvPr/>
        </p:nvSpPr>
        <p:spPr>
          <a:xfrm>
            <a:off x="7715436" y="1337470"/>
            <a:ext cx="4632663" cy="210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solidFill>
                  <a:srgbClr val="943F2B"/>
                </a:solidFill>
              </a:defRPr>
            </a:lvl1pPr>
          </a:lstStyle>
          <a:p>
            <a:pPr lvl="0">
              <a:defRPr sz="1800">
                <a:solidFill>
                  <a:srgbClr val="000000"/>
                </a:solidFill>
              </a:defRPr>
            </a:pPr>
            <a:r>
              <a:rPr sz="6000">
                <a:solidFill>
                  <a:srgbClr val="943F2B"/>
                </a:solidFill>
              </a:rPr>
              <a:t>Sunday Bible College</a:t>
            </a:r>
          </a:p>
        </p:txBody>
      </p:sp>
      <p:sp>
        <p:nvSpPr>
          <p:cNvPr id="39" name="Shape 39"/>
          <p:cNvSpPr/>
          <p:nvPr/>
        </p:nvSpPr>
        <p:spPr>
          <a:xfrm>
            <a:off x="8190549" y="3861594"/>
            <a:ext cx="3682437" cy="3022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5000">
                <a:solidFill>
                  <a:srgbClr val="823726"/>
                </a:solidFill>
              </a:rPr>
              <a:t>Chapter 14</a:t>
            </a:r>
            <a:endParaRPr sz="5000">
              <a:solidFill>
                <a:srgbClr val="823726"/>
              </a:solidFill>
            </a:endParaRPr>
          </a:p>
          <a:p>
            <a:pPr lvl="0">
              <a:defRPr sz="1800">
                <a:solidFill>
                  <a:srgbClr val="000000"/>
                </a:solidFill>
              </a:defRPr>
            </a:pPr>
            <a:endParaRPr>
              <a:solidFill>
                <a:srgbClr val="823726"/>
              </a:solidFill>
            </a:endParaRPr>
          </a:p>
          <a:p>
            <a:pPr lvl="0">
              <a:defRPr sz="1800">
                <a:solidFill>
                  <a:srgbClr val="000000"/>
                </a:solidFill>
              </a:defRPr>
            </a:pPr>
            <a:r>
              <a:rPr sz="2700">
                <a:solidFill>
                  <a:srgbClr val="823726"/>
                </a:solidFill>
              </a:rPr>
              <a:t>Death of John Baptist</a:t>
            </a:r>
            <a:endParaRPr sz="2700">
              <a:solidFill>
                <a:srgbClr val="823726"/>
              </a:solidFill>
            </a:endParaRPr>
          </a:p>
          <a:p>
            <a:pPr lvl="0">
              <a:defRPr sz="1800">
                <a:solidFill>
                  <a:srgbClr val="000000"/>
                </a:solidFill>
              </a:defRPr>
            </a:pPr>
            <a:r>
              <a:rPr sz="2700">
                <a:solidFill>
                  <a:srgbClr val="823726"/>
                </a:solidFill>
              </a:rPr>
              <a:t>Feeding Five Thousand</a:t>
            </a:r>
            <a:br>
              <a:rPr sz="2700">
                <a:solidFill>
                  <a:srgbClr val="823726"/>
                </a:solidFill>
              </a:rPr>
            </a:br>
            <a:r>
              <a:rPr sz="2700">
                <a:solidFill>
                  <a:srgbClr val="823726"/>
                </a:solidFill>
              </a:rPr>
              <a:t>Walk on the Sea</a:t>
            </a:r>
            <a:br>
              <a:rPr sz="2700">
                <a:solidFill>
                  <a:srgbClr val="823726"/>
                </a:solidFill>
              </a:rPr>
            </a:br>
            <a:r>
              <a:rPr sz="2700">
                <a:solidFill>
                  <a:srgbClr val="823726"/>
                </a:solidFill>
              </a:rPr>
              <a:t>Healings at Gennesaret</a:t>
            </a:r>
          </a:p>
        </p:txBody>
      </p:sp>
      <p:sp>
        <p:nvSpPr>
          <p:cNvPr id="40" name="Shape 40"/>
          <p:cNvSpPr/>
          <p:nvPr/>
        </p:nvSpPr>
        <p:spPr>
          <a:xfrm>
            <a:off x="8014442" y="7287418"/>
            <a:ext cx="4034651" cy="175736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100">
                <a:solidFill>
                  <a:srgbClr val="3E6169"/>
                </a:solidFill>
                <a:latin typeface="Optima"/>
                <a:ea typeface="Optima"/>
                <a:cs typeface="Optima"/>
                <a:sym typeface="Optima"/>
              </a:rPr>
              <a:t>Holy Trinity</a:t>
            </a:r>
            <a:endParaRPr sz="4100">
              <a:solidFill>
                <a:srgbClr val="3E6169"/>
              </a:solidFill>
              <a:latin typeface="Optima"/>
              <a:ea typeface="Optima"/>
              <a:cs typeface="Optima"/>
              <a:sym typeface="Optima"/>
            </a:endParaRPr>
          </a:p>
          <a:p>
            <a:pPr lvl="0">
              <a:defRPr sz="1800">
                <a:solidFill>
                  <a:srgbClr val="000000"/>
                </a:solidFill>
              </a:defRPr>
            </a:pPr>
            <a:r>
              <a:rPr sz="4100">
                <a:solidFill>
                  <a:srgbClr val="3E6169"/>
                </a:solidFill>
                <a:latin typeface="Optima"/>
                <a:ea typeface="Optima"/>
                <a:cs typeface="Optima"/>
                <a:sym typeface="Optima"/>
              </a:rPr>
              <a:t>Anglican Church</a:t>
            </a:r>
            <a:endParaRPr sz="4100">
              <a:solidFill>
                <a:srgbClr val="3E6169"/>
              </a:solidFill>
              <a:latin typeface="Optima"/>
              <a:ea typeface="Optima"/>
              <a:cs typeface="Optima"/>
              <a:sym typeface="Optima"/>
            </a:endParaRPr>
          </a:p>
          <a:p>
            <a:pPr lvl="0">
              <a:defRPr sz="1800">
                <a:solidFill>
                  <a:srgbClr val="000000"/>
                </a:solidFill>
              </a:defRPr>
            </a:pPr>
            <a:r>
              <a:rPr sz="2500">
                <a:solidFill>
                  <a:srgbClr val="3E6169"/>
                </a:solidFill>
                <a:latin typeface="Optima"/>
                <a:ea typeface="Optima"/>
                <a:cs typeface="Optima"/>
                <a:sym typeface="Optima"/>
              </a:rPr>
              <a:t>Fernandina Beach, Florida</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2" name="Shape 82"/>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83" name="Shape 83"/>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What are we supposed to get from this bit of gruesome history?	</a:t>
            </a:r>
            <a:endParaRPr b="1" sz="4400"/>
          </a:p>
          <a:p>
            <a:pPr lvl="0" marL="0" indent="0">
              <a:lnSpc>
                <a:spcPct val="75000"/>
              </a:lnSpc>
              <a:buSzTx/>
              <a:buFontTx/>
              <a:buNone/>
              <a:defRPr sz="1800">
                <a:solidFill>
                  <a:srgbClr val="000000"/>
                </a:solidFill>
              </a:defRPr>
            </a:pPr>
            <a:endParaRPr b="1" sz="4400"/>
          </a:p>
        </p:txBody>
      </p:sp>
      <p:sp>
        <p:nvSpPr>
          <p:cNvPr id="84" name="Shape 84"/>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6" name="Shape 86"/>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87" name="Shape 87"/>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What are we supposed to get from this bit of gruesome history?	</a:t>
            </a:r>
            <a:endParaRPr b="1" sz="4400"/>
          </a:p>
          <a:p>
            <a:pPr lvl="0" marL="0" indent="0">
              <a:lnSpc>
                <a:spcPct val="75000"/>
              </a:lnSpc>
              <a:buSzTx/>
              <a:buFontTx/>
              <a:buNone/>
              <a:defRPr sz="1800">
                <a:solidFill>
                  <a:srgbClr val="000000"/>
                </a:solidFill>
              </a:defRPr>
            </a:pPr>
            <a:endParaRPr b="1" sz="4400"/>
          </a:p>
          <a:p>
            <a:pPr lvl="0" marL="0" indent="0" algn="ctr">
              <a:lnSpc>
                <a:spcPct val="75000"/>
              </a:lnSpc>
              <a:buSzTx/>
              <a:buFontTx/>
              <a:buNone/>
              <a:defRPr sz="1800">
                <a:solidFill>
                  <a:srgbClr val="000000"/>
                </a:solidFill>
              </a:defRPr>
            </a:pPr>
            <a:r>
              <a:rPr b="1" sz="4400"/>
              <a:t>Matthew is put in mind of this story because of Herod's reaction to learning of Jesus.</a:t>
            </a:r>
            <a:endParaRPr b="1" sz="4400"/>
          </a:p>
          <a:p>
            <a:pPr lvl="0" marL="0" indent="0">
              <a:lnSpc>
                <a:spcPct val="75000"/>
              </a:lnSpc>
              <a:buSzTx/>
              <a:buFontTx/>
              <a:buNone/>
              <a:defRPr sz="1800">
                <a:solidFill>
                  <a:srgbClr val="000000"/>
                </a:solidFill>
              </a:defRPr>
            </a:pPr>
            <a:endParaRPr b="1" sz="4400"/>
          </a:p>
          <a:p>
            <a:pPr lvl="0" marL="0" indent="0" algn="ctr">
              <a:lnSpc>
                <a:spcPct val="75000"/>
              </a:lnSpc>
              <a:buSzTx/>
              <a:buFontTx/>
              <a:buNone/>
              <a:defRPr sz="1800">
                <a:solidFill>
                  <a:srgbClr val="000000"/>
                </a:solidFill>
              </a:defRPr>
            </a:pPr>
            <a:r>
              <a:rPr b="1" sz="4400">
                <a:solidFill>
                  <a:srgbClr val="823726"/>
                </a:solidFill>
              </a:rPr>
              <a:t>Something about Jesus, so loving, meek and mild, had a way of making people panic.</a:t>
            </a:r>
          </a:p>
        </p:txBody>
      </p:sp>
      <p:sp>
        <p:nvSpPr>
          <p:cNvPr id="88" name="Shape 88"/>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0" name="Shape 90"/>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91" name="Shape 91"/>
          <p:cNvSpPr/>
          <p:nvPr>
            <p:ph type="body" idx="1"/>
          </p:nvPr>
        </p:nvSpPr>
        <p:spPr>
          <a:xfrm>
            <a:off x="714174" y="2352473"/>
            <a:ext cx="11576452" cy="6565901"/>
          </a:xfrm>
          <a:prstGeom prst="rect">
            <a:avLst/>
          </a:prstGeom>
        </p:spPr>
        <p:txBody>
          <a:bodyPr anchor="t"/>
          <a:lstStyle/>
          <a:p>
            <a:pPr lvl="0" marL="0" indent="0" defTabSz="537463">
              <a:lnSpc>
                <a:spcPct val="75000"/>
              </a:lnSpc>
              <a:spcBef>
                <a:spcPts val="3300"/>
              </a:spcBef>
              <a:buSzTx/>
              <a:buFontTx/>
              <a:buNone/>
              <a:defRPr sz="1800">
                <a:solidFill>
                  <a:srgbClr val="000000"/>
                </a:solidFill>
              </a:defRPr>
            </a:pPr>
            <a:r>
              <a:rPr b="1" sz="4048"/>
              <a:t>What are we supposed to get from this bit of gruesome history?	</a:t>
            </a:r>
            <a:endParaRPr b="1" sz="4048"/>
          </a:p>
          <a:p>
            <a:pPr lvl="0" marL="0" indent="0" algn="ctr" defTabSz="537463">
              <a:lnSpc>
                <a:spcPct val="75000"/>
              </a:lnSpc>
              <a:spcBef>
                <a:spcPts val="3300"/>
              </a:spcBef>
              <a:buSzTx/>
              <a:buFontTx/>
              <a:buNone/>
              <a:defRPr sz="1800">
                <a:solidFill>
                  <a:srgbClr val="000000"/>
                </a:solidFill>
              </a:defRPr>
            </a:pPr>
            <a:r>
              <a:rPr b="1" sz="4048"/>
              <a:t>Herod is the very opposite of Jesus.</a:t>
            </a:r>
            <a:endParaRPr b="1" sz="4048"/>
          </a:p>
          <a:p>
            <a:pPr lvl="0" marL="0" indent="0" algn="ctr" defTabSz="537463">
              <a:lnSpc>
                <a:spcPct val="75000"/>
              </a:lnSpc>
              <a:spcBef>
                <a:spcPts val="3300"/>
              </a:spcBef>
              <a:buSzTx/>
              <a:buFontTx/>
              <a:buNone/>
              <a:defRPr sz="1800">
                <a:solidFill>
                  <a:srgbClr val="000000"/>
                </a:solidFill>
              </a:defRPr>
            </a:pPr>
            <a:r>
              <a:rPr sz="4048"/>
              <a:t>Jesus is Son of David and rightful heir to the throne of his kingdom.</a:t>
            </a:r>
            <a:endParaRPr sz="4048"/>
          </a:p>
          <a:p>
            <a:pPr lvl="0" marL="0" indent="0" algn="ctr" defTabSz="537463">
              <a:lnSpc>
                <a:spcPct val="75000"/>
              </a:lnSpc>
              <a:spcBef>
                <a:spcPts val="3300"/>
              </a:spcBef>
              <a:buSzTx/>
              <a:buFontTx/>
              <a:buNone/>
              <a:defRPr sz="1800">
                <a:solidFill>
                  <a:srgbClr val="000000"/>
                </a:solidFill>
              </a:defRPr>
            </a:pPr>
            <a:r>
              <a:rPr sz="4048"/>
              <a:t>Jesus acts in the confidence of his </a:t>
            </a:r>
            <a:br>
              <a:rPr sz="4048"/>
            </a:br>
            <a:r>
              <a:rPr sz="4048"/>
              <a:t>Father's perfect blessing</a:t>
            </a:r>
            <a:endParaRPr sz="4048"/>
          </a:p>
          <a:p>
            <a:pPr lvl="0" marL="0" indent="0" algn="ctr" defTabSz="537463">
              <a:lnSpc>
                <a:spcPct val="75000"/>
              </a:lnSpc>
              <a:spcBef>
                <a:spcPts val="3300"/>
              </a:spcBef>
              <a:buSzTx/>
              <a:buFontTx/>
              <a:buNone/>
              <a:defRPr sz="1800">
                <a:solidFill>
                  <a:srgbClr val="000000"/>
                </a:solidFill>
              </a:defRPr>
            </a:pPr>
            <a:r>
              <a:rPr sz="4048"/>
              <a:t>Jesus does not grasp his glory and power but sacrifices them for the sake of his people</a:t>
            </a:r>
          </a:p>
        </p:txBody>
      </p:sp>
      <p:sp>
        <p:nvSpPr>
          <p:cNvPr id="92" name="Shape 92"/>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4" name="Shape 94"/>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95" name="Shape 95"/>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In chapter four, when Jesus heard that John had been arrested, he went away to be alone and to pray.</a:t>
            </a:r>
            <a:endParaRPr b="1" sz="4400"/>
          </a:p>
          <a:p>
            <a:pPr lvl="0" marL="0" indent="0">
              <a:lnSpc>
                <a:spcPct val="75000"/>
              </a:lnSpc>
              <a:buSzTx/>
              <a:buFontTx/>
              <a:buNone/>
              <a:defRPr sz="1800">
                <a:solidFill>
                  <a:srgbClr val="000000"/>
                </a:solidFill>
              </a:defRPr>
            </a:pPr>
            <a:r>
              <a:rPr b="1" sz="4400"/>
              <a:t>Here, in chapter 14, when John's disciples bury him, they immediately go tell Jesus.</a:t>
            </a:r>
            <a:endParaRPr b="1" sz="4400"/>
          </a:p>
          <a:p>
            <a:pPr lvl="0" marL="0" indent="0">
              <a:lnSpc>
                <a:spcPct val="75000"/>
              </a:lnSpc>
              <a:buSzTx/>
              <a:buFontTx/>
              <a:buNone/>
              <a:defRPr sz="1800">
                <a:solidFill>
                  <a:srgbClr val="000000"/>
                </a:solidFill>
              </a:defRPr>
            </a:pPr>
            <a:r>
              <a:rPr b="1" sz="4400"/>
              <a:t>And Jesus got in a boat and went away to a lonely place.</a:t>
            </a:r>
          </a:p>
        </p:txBody>
      </p:sp>
      <p:sp>
        <p:nvSpPr>
          <p:cNvPr id="96" name="Shape 96"/>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8" name="Shape 98"/>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99" name="Shape 99"/>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But, as before, the people will not leave him alone, but follow him to his lonely place.</a:t>
            </a:r>
            <a:endParaRPr b="1" sz="4400"/>
          </a:p>
          <a:p>
            <a:pPr lvl="0" marL="0" indent="0">
              <a:lnSpc>
                <a:spcPct val="75000"/>
              </a:lnSpc>
              <a:buSzTx/>
              <a:buFontTx/>
              <a:buNone/>
              <a:defRPr sz="1800">
                <a:solidFill>
                  <a:srgbClr val="000000"/>
                </a:solidFill>
              </a:defRPr>
            </a:pPr>
            <a:r>
              <a:rPr b="1" sz="4400"/>
              <a:t>Where Jesus prepares a feast for his people.</a:t>
            </a:r>
            <a:endParaRPr b="1" sz="4400"/>
          </a:p>
          <a:p>
            <a:pPr lvl="0" marL="0" indent="0">
              <a:lnSpc>
                <a:spcPct val="75000"/>
              </a:lnSpc>
              <a:buSzTx/>
              <a:buFontTx/>
              <a:buNone/>
              <a:defRPr sz="1800">
                <a:solidFill>
                  <a:srgbClr val="000000"/>
                </a:solidFill>
              </a:defRPr>
            </a:pPr>
            <a:r>
              <a:rPr b="1" sz="4400"/>
              <a:t>Hint, Hint: This is no accident. Matthew wants us to compare the feast of Herod with the Feast of Jesus - which we will do in our next lesson.</a:t>
            </a:r>
          </a:p>
        </p:txBody>
      </p:sp>
      <p:sp>
        <p:nvSpPr>
          <p:cNvPr id="100" name="Shape 100"/>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2" name="Shape 102"/>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03" name="Shape 103"/>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Keep it is context:</a:t>
            </a:r>
            <a:endParaRPr b="1" sz="4400"/>
          </a:p>
          <a:p>
            <a:pPr lvl="0" marL="0" indent="0">
              <a:lnSpc>
                <a:spcPct val="75000"/>
              </a:lnSpc>
              <a:buSzTx/>
              <a:buFontTx/>
              <a:buNone/>
              <a:defRPr sz="1800">
                <a:solidFill>
                  <a:srgbClr val="000000"/>
                </a:solidFill>
              </a:defRPr>
            </a:pPr>
            <a:r>
              <a:rPr b="1" sz="4400"/>
              <a:t>Matthew remembers the birthday feast of Herod the Tetrarch, in order to present its opposite</a:t>
            </a:r>
            <a:endParaRPr b="1" sz="4400"/>
          </a:p>
          <a:p>
            <a:pPr lvl="0" marL="0" indent="0">
              <a:lnSpc>
                <a:spcPct val="75000"/>
              </a:lnSpc>
              <a:buSzTx/>
              <a:buFontTx/>
              <a:buNone/>
              <a:defRPr sz="1800">
                <a:solidFill>
                  <a:srgbClr val="000000"/>
                </a:solidFill>
              </a:defRPr>
            </a:pPr>
            <a:r>
              <a:rPr b="1" sz="4400"/>
              <a:t>Christ providing a feast for five thousand men plus women and children</a:t>
            </a:r>
            <a:endParaRPr b="1" sz="4400"/>
          </a:p>
          <a:p>
            <a:pPr lvl="0" marL="0" indent="0">
              <a:lnSpc>
                <a:spcPct val="75000"/>
              </a:lnSpc>
              <a:buSzTx/>
              <a:buFontTx/>
              <a:buNone/>
              <a:defRPr sz="1800">
                <a:solidFill>
                  <a:srgbClr val="000000"/>
                </a:solidFill>
              </a:defRPr>
            </a:pPr>
            <a:endParaRPr b="1" sz="4400"/>
          </a:p>
        </p:txBody>
      </p:sp>
      <p:sp>
        <p:nvSpPr>
          <p:cNvPr id="104" name="Shape 104"/>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6" name="Shape 106"/>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07" name="Shape 107"/>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Herod's motive is to use the occasion of his celebration-of-self to shore up his power base. </a:t>
            </a:r>
            <a:endParaRPr b="1" sz="4400"/>
          </a:p>
          <a:p>
            <a:pPr lvl="1" marL="0" indent="228600">
              <a:lnSpc>
                <a:spcPct val="75000"/>
              </a:lnSpc>
              <a:buSzTx/>
              <a:buFontTx/>
              <a:buNone/>
              <a:defRPr sz="1800">
                <a:solidFill>
                  <a:srgbClr val="000000"/>
                </a:solidFill>
              </a:defRPr>
            </a:pPr>
            <a:r>
              <a:rPr b="1" i="1" sz="4400"/>
              <a:t>(Fun Fact: at that time, Jews considered birthday celebrations a pagan tradition, too selfish to be accepted.)</a:t>
            </a:r>
            <a:endParaRPr b="1" i="1" sz="4400"/>
          </a:p>
          <a:p>
            <a:pPr lvl="0" marL="0" indent="0">
              <a:lnSpc>
                <a:spcPct val="75000"/>
              </a:lnSpc>
              <a:buSzTx/>
              <a:buFontTx/>
              <a:buNone/>
              <a:defRPr sz="1800">
                <a:solidFill>
                  <a:srgbClr val="000000"/>
                </a:solidFill>
              </a:defRPr>
            </a:pPr>
            <a:r>
              <a:rPr b="1" sz="4400"/>
              <a:t>Jesus is moved with compassion to meet the needs of the people.</a:t>
            </a:r>
          </a:p>
        </p:txBody>
      </p:sp>
      <p:sp>
        <p:nvSpPr>
          <p:cNvPr id="108" name="Shape 108"/>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0" name="Shape 110"/>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11" name="Shape 111"/>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Herod must call people to come to his celebration</a:t>
            </a:r>
            <a:endParaRPr b="1" sz="4400"/>
          </a:p>
          <a:p>
            <a:pPr lvl="0" marL="0" indent="0">
              <a:lnSpc>
                <a:spcPct val="75000"/>
              </a:lnSpc>
              <a:buSzTx/>
              <a:buFontTx/>
              <a:buNone/>
              <a:defRPr sz="1800">
                <a:solidFill>
                  <a:srgbClr val="000000"/>
                </a:solidFill>
              </a:defRPr>
            </a:pPr>
            <a:r>
              <a:rPr b="1" sz="4400"/>
              <a:t>Jesus tries to be alone but the people seek him out wherever he goes. </a:t>
            </a:r>
            <a:endParaRPr b="1" sz="4400"/>
          </a:p>
          <a:p>
            <a:pPr lvl="0" marL="0" indent="0">
              <a:lnSpc>
                <a:spcPct val="75000"/>
              </a:lnSpc>
              <a:buSzTx/>
              <a:buFontTx/>
              <a:buNone/>
              <a:defRPr sz="1800">
                <a:solidFill>
                  <a:srgbClr val="000000"/>
                </a:solidFill>
              </a:defRPr>
            </a:pPr>
            <a:r>
              <a:rPr b="1" sz="4400"/>
              <a:t>Herod's party was a frenzied drunken boisterous affair</a:t>
            </a:r>
            <a:endParaRPr b="1" sz="4400"/>
          </a:p>
          <a:p>
            <a:pPr lvl="0" marL="0" indent="0">
              <a:lnSpc>
                <a:spcPct val="75000"/>
              </a:lnSpc>
              <a:buSzTx/>
              <a:buFontTx/>
              <a:buNone/>
              <a:defRPr sz="1800">
                <a:solidFill>
                  <a:srgbClr val="000000"/>
                </a:solidFill>
              </a:defRPr>
            </a:pPr>
            <a:r>
              <a:rPr b="1" sz="4400"/>
              <a:t>Jesus instructs the crowds to recline in rest</a:t>
            </a:r>
          </a:p>
        </p:txBody>
      </p:sp>
      <p:sp>
        <p:nvSpPr>
          <p:cNvPr id="112" name="Shape 112"/>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4" name="Shape 114"/>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15" name="Shape 115"/>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Significantly, Herod's feast ends with death and great sorrow, v9 "And Herod was sorry."</a:t>
            </a:r>
            <a:endParaRPr b="1" sz="4400"/>
          </a:p>
          <a:p>
            <a:pPr lvl="0" marL="0" indent="0">
              <a:lnSpc>
                <a:spcPct val="75000"/>
              </a:lnSpc>
              <a:buSzTx/>
              <a:buFontTx/>
              <a:buNone/>
              <a:defRPr sz="1800">
                <a:solidFill>
                  <a:srgbClr val="000000"/>
                </a:solidFill>
              </a:defRPr>
            </a:pPr>
            <a:r>
              <a:rPr b="1" sz="4400"/>
              <a:t>Jesus' feast ends with the strengthening renewal of the people, v20 "and they all ate and were satisfied."</a:t>
            </a:r>
          </a:p>
        </p:txBody>
      </p:sp>
      <p:sp>
        <p:nvSpPr>
          <p:cNvPr id="116" name="Shape 116"/>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8" name="Shape 118"/>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19" name="Shape 119"/>
          <p:cNvSpPr/>
          <p:nvPr>
            <p:ph type="body" idx="1"/>
          </p:nvPr>
        </p:nvSpPr>
        <p:spPr>
          <a:xfrm>
            <a:off x="714174" y="1933373"/>
            <a:ext cx="11576452" cy="7251701"/>
          </a:xfrm>
          <a:prstGeom prst="rect">
            <a:avLst/>
          </a:prstGeom>
        </p:spPr>
        <p:txBody>
          <a:bodyPr anchor="t"/>
          <a:lstStyle/>
          <a:p>
            <a:pPr lvl="0" marL="0" indent="0" algn="ctr" defTabSz="519937">
              <a:lnSpc>
                <a:spcPct val="75000"/>
              </a:lnSpc>
              <a:spcBef>
                <a:spcPts val="3200"/>
              </a:spcBef>
              <a:buSzTx/>
              <a:buFontTx/>
              <a:buNone/>
              <a:defRPr sz="1800">
                <a:solidFill>
                  <a:srgbClr val="000000"/>
                </a:solidFill>
              </a:defRPr>
            </a:pPr>
            <a:r>
              <a:rPr b="1" sz="3916">
                <a:solidFill>
                  <a:srgbClr val="823726"/>
                </a:solidFill>
              </a:rPr>
              <a:t>Lessons we should draw in comparison</a:t>
            </a:r>
            <a:endParaRPr b="1" sz="3916">
              <a:solidFill>
                <a:srgbClr val="823726"/>
              </a:solidFill>
            </a:endParaRPr>
          </a:p>
          <a:p>
            <a:pPr lvl="0" marL="690738" indent="-690738" defTabSz="519937">
              <a:lnSpc>
                <a:spcPct val="75000"/>
              </a:lnSpc>
              <a:spcBef>
                <a:spcPts val="3200"/>
              </a:spcBef>
              <a:buSzPct val="100000"/>
              <a:buFontTx/>
              <a:buAutoNum type="arabicPeriod" startAt="1"/>
              <a:defRPr sz="1800">
                <a:solidFill>
                  <a:srgbClr val="000000"/>
                </a:solidFill>
              </a:defRPr>
            </a:pPr>
            <a:r>
              <a:rPr b="1" sz="3916"/>
              <a:t>The World is Self Centered and Self Serving;</a:t>
            </a:r>
            <a:br>
              <a:rPr b="1" sz="3916"/>
            </a:br>
            <a:r>
              <a:rPr b="1" sz="3916"/>
              <a:t>Christ loves - sacrificing self for the benefits of the other.</a:t>
            </a:r>
            <a:endParaRPr b="1" sz="3916"/>
          </a:p>
          <a:p>
            <a:pPr lvl="0" marL="690738" indent="-690738" defTabSz="519937">
              <a:lnSpc>
                <a:spcPct val="75000"/>
              </a:lnSpc>
              <a:spcBef>
                <a:spcPts val="3200"/>
              </a:spcBef>
              <a:buSzPct val="100000"/>
              <a:buFontTx/>
              <a:buAutoNum type="arabicPeriod" startAt="1"/>
              <a:defRPr sz="1800">
                <a:solidFill>
                  <a:srgbClr val="000000"/>
                </a:solidFill>
              </a:defRPr>
            </a:pPr>
            <a:r>
              <a:rPr b="1" sz="3916"/>
              <a:t>The World is moved by power;</a:t>
            </a:r>
            <a:br>
              <a:rPr b="1" sz="3916"/>
            </a:br>
            <a:r>
              <a:rPr b="1" sz="3916"/>
              <a:t>Christ is moved by compassion.</a:t>
            </a:r>
            <a:endParaRPr b="1" sz="3916"/>
          </a:p>
          <a:p>
            <a:pPr lvl="0" marL="690738" indent="-690738" defTabSz="519937">
              <a:lnSpc>
                <a:spcPct val="75000"/>
              </a:lnSpc>
              <a:spcBef>
                <a:spcPts val="3200"/>
              </a:spcBef>
              <a:buSzPct val="100000"/>
              <a:buFontTx/>
              <a:buAutoNum type="arabicPeriod" startAt="1"/>
              <a:defRPr sz="1800">
                <a:solidFill>
                  <a:srgbClr val="000000"/>
                </a:solidFill>
              </a:defRPr>
            </a:pPr>
            <a:r>
              <a:rPr b="1" sz="3916"/>
              <a:t>The World leads inevitably toward destruction;</a:t>
            </a:r>
            <a:br>
              <a:rPr b="1" sz="3916"/>
            </a:br>
            <a:r>
              <a:rPr b="1" sz="3916"/>
              <a:t>Christ satisfies.</a:t>
            </a:r>
            <a:endParaRPr b="1" sz="3916"/>
          </a:p>
          <a:p>
            <a:pPr lvl="0" marL="690738" indent="-690738" defTabSz="519937">
              <a:lnSpc>
                <a:spcPct val="75000"/>
              </a:lnSpc>
              <a:spcBef>
                <a:spcPts val="3200"/>
              </a:spcBef>
              <a:buSzPct val="100000"/>
              <a:buFontTx/>
              <a:buAutoNum type="arabicPeriod" startAt="1"/>
              <a:defRPr sz="1800">
                <a:solidFill>
                  <a:srgbClr val="000000"/>
                </a:solidFill>
              </a:defRPr>
            </a:pPr>
            <a:r>
              <a:rPr b="1" sz="3916"/>
              <a:t>The world offers frenzied fear and sorrow;</a:t>
            </a:r>
            <a:br>
              <a:rPr b="1" sz="3916"/>
            </a:br>
            <a:r>
              <a:rPr b="1" sz="3916"/>
              <a:t>Christ offers rest for the soul</a:t>
            </a:r>
          </a:p>
        </p:txBody>
      </p:sp>
      <p:sp>
        <p:nvSpPr>
          <p:cNvPr id="120" name="Shape 120"/>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 name="Shape 42"/>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43" name="Shape 43"/>
          <p:cNvSpPr/>
          <p:nvPr>
            <p:ph type="body" idx="1"/>
          </p:nvPr>
        </p:nvSpPr>
        <p:spPr>
          <a:xfrm>
            <a:off x="714174" y="2352473"/>
            <a:ext cx="11576452" cy="6565901"/>
          </a:xfrm>
          <a:prstGeom prst="rect">
            <a:avLst/>
          </a:prstGeom>
        </p:spPr>
        <p:txBody>
          <a:bodyPr anchor="t"/>
          <a:lstStyle>
            <a:lvl1pPr marL="0" indent="0" algn="ctr">
              <a:buSzTx/>
              <a:buFontTx/>
              <a:buNone/>
              <a:defRPr b="1" sz="4400">
                <a:solidFill>
                  <a:srgbClr val="823726"/>
                </a:solidFill>
              </a:defRPr>
            </a:lvl1pPr>
          </a:lstStyle>
          <a:p>
            <a:pPr lvl="0">
              <a:defRPr b="0" sz="1800">
                <a:solidFill>
                  <a:srgbClr val="000000"/>
                </a:solidFill>
              </a:defRPr>
            </a:pPr>
            <a:r>
              <a:rPr b="1" sz="4400">
                <a:solidFill>
                  <a:srgbClr val="823726"/>
                </a:solidFill>
              </a:rPr>
              <a:t>How many Herods are in the Bible?</a:t>
            </a:r>
          </a:p>
        </p:txBody>
      </p:sp>
      <p:sp>
        <p:nvSpPr>
          <p:cNvPr id="44" name="Shape 44"/>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2" name="Shape 122"/>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23" name="Shape 123"/>
          <p:cNvSpPr/>
          <p:nvPr>
            <p:ph type="body" idx="1"/>
          </p:nvPr>
        </p:nvSpPr>
        <p:spPr>
          <a:xfrm>
            <a:off x="714174" y="2352473"/>
            <a:ext cx="11576452" cy="6565901"/>
          </a:xfrm>
          <a:prstGeom prst="rect">
            <a:avLst/>
          </a:prstGeom>
        </p:spPr>
        <p:txBody>
          <a:bodyPr anchor="t"/>
          <a:lstStyle/>
          <a:p>
            <a:pPr lvl="0" marL="0" indent="0" algn="ctr">
              <a:lnSpc>
                <a:spcPct val="75000"/>
              </a:lnSpc>
              <a:buSzTx/>
              <a:buFontTx/>
              <a:buNone/>
              <a:defRPr sz="1800">
                <a:solidFill>
                  <a:srgbClr val="000000"/>
                </a:solidFill>
              </a:defRPr>
            </a:pPr>
            <a:r>
              <a:rPr b="1" sz="4400">
                <a:solidFill>
                  <a:srgbClr val="3F691E"/>
                </a:solidFill>
              </a:rPr>
              <a:t>The Miracle of </a:t>
            </a:r>
            <a:br>
              <a:rPr b="1" sz="4400">
                <a:solidFill>
                  <a:srgbClr val="3F691E"/>
                </a:solidFill>
              </a:rPr>
            </a:br>
            <a:r>
              <a:rPr b="1" sz="4400">
                <a:solidFill>
                  <a:srgbClr val="3F691E"/>
                </a:solidFill>
              </a:rPr>
              <a:t>the Multiplication of Loaves and Fishes</a:t>
            </a:r>
            <a:endParaRPr b="1" sz="4400">
              <a:solidFill>
                <a:srgbClr val="3F691E"/>
              </a:solidFill>
            </a:endParaRPr>
          </a:p>
          <a:p>
            <a:pPr lvl="0" marL="0" indent="0">
              <a:lnSpc>
                <a:spcPct val="75000"/>
              </a:lnSpc>
              <a:buSzTx/>
              <a:buFontTx/>
              <a:buNone/>
              <a:defRPr sz="1800">
                <a:solidFill>
                  <a:srgbClr val="000000"/>
                </a:solidFill>
              </a:defRPr>
            </a:pPr>
            <a:r>
              <a:rPr b="1" sz="4400"/>
              <a:t>This miracle did not occur in a vacuum. The pious Jews who witnessed this miracle would have remembered several similar instances from Scripture, when the prophet of God multiplied food in a miraculous way.</a:t>
            </a:r>
          </a:p>
        </p:txBody>
      </p:sp>
      <p:sp>
        <p:nvSpPr>
          <p:cNvPr id="124" name="Shape 124"/>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6" name="Shape 126"/>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27" name="Shape 127"/>
          <p:cNvSpPr/>
          <p:nvPr>
            <p:ph type="body" idx="1"/>
          </p:nvPr>
        </p:nvSpPr>
        <p:spPr>
          <a:xfrm>
            <a:off x="714174" y="2352473"/>
            <a:ext cx="11576452" cy="6565901"/>
          </a:xfrm>
          <a:prstGeom prst="rect">
            <a:avLst/>
          </a:prstGeom>
        </p:spPr>
        <p:txBody>
          <a:bodyPr anchor="t"/>
          <a:lstStyle/>
          <a:p>
            <a:pPr lvl="0" marL="0" indent="0" algn="ctr">
              <a:lnSpc>
                <a:spcPct val="75000"/>
              </a:lnSpc>
              <a:buSzTx/>
              <a:buFontTx/>
              <a:buNone/>
              <a:defRPr sz="1800">
                <a:solidFill>
                  <a:srgbClr val="000000"/>
                </a:solidFill>
              </a:defRPr>
            </a:pPr>
            <a:r>
              <a:rPr b="1" sz="4400">
                <a:solidFill>
                  <a:srgbClr val="3E6169"/>
                </a:solidFill>
              </a:rPr>
              <a:t>Moses in the Dessert</a:t>
            </a:r>
            <a:br>
              <a:rPr b="1" sz="4400">
                <a:solidFill>
                  <a:srgbClr val="3E6169"/>
                </a:solidFill>
              </a:rPr>
            </a:br>
            <a:r>
              <a:rPr b="1" sz="4400">
                <a:solidFill>
                  <a:srgbClr val="3E6169"/>
                </a:solidFill>
              </a:rPr>
              <a:t>Exodus 16:4-21</a:t>
            </a:r>
            <a:endParaRPr b="1" sz="4400">
              <a:solidFill>
                <a:srgbClr val="3E6169"/>
              </a:solidFill>
            </a:endParaRPr>
          </a:p>
          <a:p>
            <a:pPr lvl="0" marL="0" indent="0" algn="ctr">
              <a:lnSpc>
                <a:spcPct val="75000"/>
              </a:lnSpc>
              <a:buSzTx/>
              <a:buFontTx/>
              <a:buNone/>
              <a:defRPr sz="1800">
                <a:solidFill>
                  <a:srgbClr val="000000"/>
                </a:solidFill>
              </a:defRPr>
            </a:pPr>
            <a:r>
              <a:rPr b="1" sz="4400">
                <a:solidFill>
                  <a:srgbClr val="823726"/>
                </a:solidFill>
              </a:rPr>
              <a:t>Elijah </a:t>
            </a:r>
            <a:br>
              <a:rPr b="1" sz="4400">
                <a:solidFill>
                  <a:srgbClr val="823726"/>
                </a:solidFill>
              </a:rPr>
            </a:br>
            <a:r>
              <a:rPr b="1" sz="4400">
                <a:solidFill>
                  <a:srgbClr val="823726"/>
                </a:solidFill>
              </a:rPr>
              <a:t>1 Kings 17:8-16</a:t>
            </a:r>
            <a:endParaRPr b="1" sz="4400">
              <a:solidFill>
                <a:srgbClr val="823726"/>
              </a:solidFill>
            </a:endParaRPr>
          </a:p>
          <a:p>
            <a:pPr lvl="0" marL="0" indent="0" algn="ctr">
              <a:lnSpc>
                <a:spcPct val="75000"/>
              </a:lnSpc>
              <a:buSzTx/>
              <a:buFontTx/>
              <a:buNone/>
              <a:defRPr sz="1800">
                <a:solidFill>
                  <a:srgbClr val="000000"/>
                </a:solidFill>
              </a:defRPr>
            </a:pPr>
            <a:r>
              <a:rPr b="1" sz="4400"/>
              <a:t>Elisha</a:t>
            </a:r>
            <a:br>
              <a:rPr b="1" sz="4400"/>
            </a:br>
            <a:r>
              <a:rPr b="1" sz="4400"/>
              <a:t>2 Kings 4:42-44</a:t>
            </a:r>
          </a:p>
        </p:txBody>
      </p:sp>
      <p:sp>
        <p:nvSpPr>
          <p:cNvPr id="128" name="Shape 128"/>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0" name="Shape 130"/>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31" name="Shape 131"/>
          <p:cNvSpPr/>
          <p:nvPr>
            <p:ph type="body" idx="1"/>
          </p:nvPr>
        </p:nvSpPr>
        <p:spPr>
          <a:xfrm>
            <a:off x="714174" y="2009573"/>
            <a:ext cx="11576452" cy="7264401"/>
          </a:xfrm>
          <a:prstGeom prst="rect">
            <a:avLst/>
          </a:prstGeom>
        </p:spPr>
        <p:txBody>
          <a:bodyPr anchor="t"/>
          <a:lstStyle/>
          <a:p>
            <a:pPr lvl="0" marL="0" indent="0" defTabSz="490727">
              <a:lnSpc>
                <a:spcPct val="75000"/>
              </a:lnSpc>
              <a:spcBef>
                <a:spcPts val="3000"/>
              </a:spcBef>
              <a:buSzTx/>
              <a:buFontTx/>
              <a:buNone/>
              <a:defRPr sz="1800">
                <a:solidFill>
                  <a:srgbClr val="000000"/>
                </a:solidFill>
              </a:defRPr>
            </a:pPr>
            <a:r>
              <a:rPr b="1" sz="3696"/>
              <a:t>For us, who have experienced the Eucharist, this event points back to the Old Testament but also points ahead to the Last Supper.</a:t>
            </a:r>
            <a:endParaRPr b="1" sz="3696"/>
          </a:p>
          <a:p>
            <a:pPr lvl="0" marL="0" indent="0" defTabSz="490727">
              <a:lnSpc>
                <a:spcPct val="75000"/>
              </a:lnSpc>
              <a:spcBef>
                <a:spcPts val="3000"/>
              </a:spcBef>
              <a:buSzTx/>
              <a:buFontTx/>
              <a:buNone/>
              <a:defRPr sz="1800">
                <a:solidFill>
                  <a:srgbClr val="000000"/>
                </a:solidFill>
              </a:defRPr>
            </a:pPr>
            <a:r>
              <a:rPr b="1" sz="3696"/>
              <a:t>In both instances:</a:t>
            </a:r>
            <a:endParaRPr b="1" sz="3696"/>
          </a:p>
          <a:p>
            <a:pPr lvl="0" marL="651933" indent="-651933" defTabSz="490727">
              <a:lnSpc>
                <a:spcPct val="75000"/>
              </a:lnSpc>
              <a:spcBef>
                <a:spcPts val="3000"/>
              </a:spcBef>
              <a:buSzPct val="100000"/>
              <a:buFontTx/>
              <a:buAutoNum type="arabicPeriod" startAt="1"/>
              <a:defRPr sz="1800">
                <a:solidFill>
                  <a:srgbClr val="000000"/>
                </a:solidFill>
              </a:defRPr>
            </a:pPr>
            <a:r>
              <a:rPr b="1" sz="3696"/>
              <a:t>take place at the same time of day: evening</a:t>
            </a:r>
            <a:endParaRPr b="1" sz="3696"/>
          </a:p>
          <a:p>
            <a:pPr lvl="0" marL="651933" indent="-651933" defTabSz="490727">
              <a:lnSpc>
                <a:spcPct val="75000"/>
              </a:lnSpc>
              <a:spcBef>
                <a:spcPts val="3000"/>
              </a:spcBef>
              <a:buSzPct val="100000"/>
              <a:buFontTx/>
              <a:buAutoNum type="arabicPeriod" startAt="1"/>
              <a:defRPr sz="1800">
                <a:solidFill>
                  <a:srgbClr val="000000"/>
                </a:solidFill>
              </a:defRPr>
            </a:pPr>
            <a:r>
              <a:rPr b="1" sz="3696"/>
              <a:t>the people assume the same reclining posture</a:t>
            </a:r>
            <a:endParaRPr b="1" sz="3696"/>
          </a:p>
          <a:p>
            <a:pPr lvl="0" marL="651933" indent="-651933" defTabSz="490727">
              <a:lnSpc>
                <a:spcPct val="75000"/>
              </a:lnSpc>
              <a:spcBef>
                <a:spcPts val="3000"/>
              </a:spcBef>
              <a:buSzPct val="100000"/>
              <a:buFontTx/>
              <a:buAutoNum type="arabicPeriod" startAt="1"/>
              <a:defRPr sz="1800">
                <a:solidFill>
                  <a:srgbClr val="000000"/>
                </a:solidFill>
              </a:defRPr>
            </a:pPr>
            <a:r>
              <a:rPr b="1" sz="3696"/>
              <a:t>Jesus performs the same manual acts with the bread and in the same sequence: took, blessed, broke, gave</a:t>
            </a:r>
            <a:endParaRPr b="1" sz="3696"/>
          </a:p>
          <a:p>
            <a:pPr lvl="0" marL="651933" indent="-651933" defTabSz="490727">
              <a:lnSpc>
                <a:spcPct val="75000"/>
              </a:lnSpc>
              <a:spcBef>
                <a:spcPts val="3000"/>
              </a:spcBef>
              <a:buSzPct val="100000"/>
              <a:buFontTx/>
              <a:buAutoNum type="arabicPeriod" startAt="1"/>
              <a:defRPr sz="1800">
                <a:solidFill>
                  <a:srgbClr val="000000"/>
                </a:solidFill>
              </a:defRPr>
            </a:pPr>
            <a:r>
              <a:rPr b="1" sz="3696"/>
              <a:t>Jesus hands the prepared bread to the same recipients: the Apostles</a:t>
            </a:r>
          </a:p>
        </p:txBody>
      </p:sp>
      <p:sp>
        <p:nvSpPr>
          <p:cNvPr id="132" name="Shape 132"/>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35" name="Shape 135"/>
          <p:cNvSpPr/>
          <p:nvPr>
            <p:ph type="body" idx="1"/>
          </p:nvPr>
        </p:nvSpPr>
        <p:spPr>
          <a:xfrm>
            <a:off x="714174" y="2352473"/>
            <a:ext cx="11576452" cy="6565901"/>
          </a:xfrm>
          <a:prstGeom prst="rect">
            <a:avLst/>
          </a:prstGeom>
        </p:spPr>
        <p:txBody>
          <a:bodyPr anchor="t"/>
          <a:lstStyle/>
          <a:p>
            <a:pPr lvl="0" marL="0" indent="0" algn="ctr">
              <a:lnSpc>
                <a:spcPct val="75000"/>
              </a:lnSpc>
              <a:buSzTx/>
              <a:buFontTx/>
              <a:buNone/>
              <a:defRPr sz="1800">
                <a:solidFill>
                  <a:srgbClr val="000000"/>
                </a:solidFill>
              </a:defRPr>
            </a:pPr>
            <a:r>
              <a:rPr b="1" sz="5600">
                <a:solidFill>
                  <a:srgbClr val="D90B00"/>
                </a:solidFill>
              </a:rPr>
              <a:t>More rich symbolism</a:t>
            </a:r>
            <a:endParaRPr b="1" sz="5600">
              <a:solidFill>
                <a:srgbClr val="D90B00"/>
              </a:solidFill>
            </a:endParaRPr>
          </a:p>
          <a:p>
            <a:pPr lvl="0" marL="0" indent="0">
              <a:lnSpc>
                <a:spcPct val="75000"/>
              </a:lnSpc>
              <a:buSzTx/>
              <a:buFontTx/>
              <a:buNone/>
              <a:defRPr sz="1800">
                <a:solidFill>
                  <a:srgbClr val="000000"/>
                </a:solidFill>
              </a:defRPr>
            </a:pPr>
            <a:r>
              <a:rPr b="1" sz="4400"/>
              <a:t>Why is there leftover bread and meat? </a:t>
            </a:r>
            <a:endParaRPr b="1" sz="4400"/>
          </a:p>
          <a:p>
            <a:pPr lvl="0" marL="0" indent="0">
              <a:lnSpc>
                <a:spcPct val="75000"/>
              </a:lnSpc>
              <a:buSzTx/>
              <a:buFontTx/>
              <a:buNone/>
              <a:defRPr sz="1800">
                <a:solidFill>
                  <a:srgbClr val="000000"/>
                </a:solidFill>
              </a:defRPr>
            </a:pPr>
            <a:r>
              <a:rPr b="1" sz="4400"/>
              <a:t>Just as the too little bread becomes an overabundance, so God is able to make the too little body of Jesus become enough to feed the whole world to abundance! </a:t>
            </a:r>
          </a:p>
        </p:txBody>
      </p:sp>
      <p:sp>
        <p:nvSpPr>
          <p:cNvPr id="136" name="Shape 136"/>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8" name="Shape 138"/>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39" name="Shape 139"/>
          <p:cNvSpPr/>
          <p:nvPr>
            <p:ph type="body" idx="1"/>
          </p:nvPr>
        </p:nvSpPr>
        <p:spPr>
          <a:xfrm>
            <a:off x="714174" y="2352473"/>
            <a:ext cx="11576452" cy="6565901"/>
          </a:xfrm>
          <a:prstGeom prst="rect">
            <a:avLst/>
          </a:prstGeom>
        </p:spPr>
        <p:txBody>
          <a:bodyPr anchor="t"/>
          <a:lstStyle/>
          <a:p>
            <a:pPr lvl="0" marL="0" indent="0" algn="ctr">
              <a:lnSpc>
                <a:spcPct val="75000"/>
              </a:lnSpc>
              <a:buSzTx/>
              <a:buFontTx/>
              <a:buNone/>
              <a:defRPr sz="1800">
                <a:solidFill>
                  <a:srgbClr val="000000"/>
                </a:solidFill>
              </a:defRPr>
            </a:pPr>
            <a:r>
              <a:rPr b="1" sz="5600">
                <a:solidFill>
                  <a:srgbClr val="D90B00"/>
                </a:solidFill>
              </a:rPr>
              <a:t>More rich symbolism</a:t>
            </a:r>
            <a:endParaRPr b="1" sz="5600">
              <a:solidFill>
                <a:srgbClr val="D90B00"/>
              </a:solidFill>
            </a:endParaRPr>
          </a:p>
          <a:p>
            <a:pPr lvl="0" marL="0" indent="0">
              <a:lnSpc>
                <a:spcPct val="75000"/>
              </a:lnSpc>
              <a:buSzTx/>
              <a:buFontTx/>
              <a:buNone/>
              <a:defRPr sz="1800">
                <a:solidFill>
                  <a:srgbClr val="000000"/>
                </a:solidFill>
              </a:defRPr>
            </a:pPr>
            <a:r>
              <a:rPr b="1" sz="4400"/>
              <a:t>Why are there 12 Baskets?</a:t>
            </a:r>
            <a:endParaRPr b="1" sz="4400"/>
          </a:p>
          <a:p>
            <a:pPr lvl="0" marL="0" indent="0">
              <a:lnSpc>
                <a:spcPct val="75000"/>
              </a:lnSpc>
              <a:buSzTx/>
              <a:buFontTx/>
              <a:buNone/>
              <a:defRPr sz="1800">
                <a:solidFill>
                  <a:srgbClr val="000000"/>
                </a:solidFill>
              </a:defRPr>
            </a:pPr>
            <a:r>
              <a:rPr b="1" sz="4400"/>
              <a:t>1. Jesus is calling the twelve tribes of Israel to follow him into the Kingdom of God. </a:t>
            </a:r>
            <a:endParaRPr b="1" sz="4400"/>
          </a:p>
          <a:p>
            <a:pPr lvl="0" marL="0" indent="0">
              <a:lnSpc>
                <a:spcPct val="75000"/>
              </a:lnSpc>
              <a:buSzTx/>
              <a:buFontTx/>
              <a:buNone/>
              <a:defRPr sz="1800">
                <a:solidFill>
                  <a:srgbClr val="000000"/>
                </a:solidFill>
              </a:defRPr>
            </a:pPr>
            <a:r>
              <a:rPr b="1" sz="4400"/>
              <a:t>2. Each of the 12 Apostles is blessed with his own abundance of grace to perform the work of the Gospel.</a:t>
            </a:r>
          </a:p>
        </p:txBody>
      </p:sp>
      <p:sp>
        <p:nvSpPr>
          <p:cNvPr id="140" name="Shape 140"/>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2" name="Shape 142"/>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43" name="Shape 143"/>
          <p:cNvSpPr/>
          <p:nvPr>
            <p:ph type="body" idx="1"/>
          </p:nvPr>
        </p:nvSpPr>
        <p:spPr>
          <a:xfrm>
            <a:off x="714174" y="2250873"/>
            <a:ext cx="11576452" cy="6565901"/>
          </a:xfrm>
          <a:prstGeom prst="rect">
            <a:avLst/>
          </a:prstGeom>
        </p:spPr>
        <p:txBody>
          <a:bodyPr anchor="t"/>
          <a:lstStyle/>
          <a:p>
            <a:pPr lvl="0" marL="0" indent="0" algn="ctr">
              <a:lnSpc>
                <a:spcPct val="75000"/>
              </a:lnSpc>
              <a:buSzTx/>
              <a:buFontTx/>
              <a:buNone/>
              <a:defRPr sz="1800">
                <a:solidFill>
                  <a:srgbClr val="000000"/>
                </a:solidFill>
              </a:defRPr>
            </a:pPr>
            <a:r>
              <a:rPr b="1" sz="5600">
                <a:solidFill>
                  <a:srgbClr val="D90B00"/>
                </a:solidFill>
              </a:rPr>
              <a:t>Now, Some Important Doctrine!</a:t>
            </a:r>
            <a:endParaRPr b="1" sz="5600">
              <a:solidFill>
                <a:srgbClr val="D90B00"/>
              </a:solidFill>
            </a:endParaRPr>
          </a:p>
          <a:p>
            <a:pPr lvl="0" marL="0" indent="0">
              <a:lnSpc>
                <a:spcPct val="75000"/>
              </a:lnSpc>
              <a:buSzTx/>
              <a:buFontTx/>
              <a:buNone/>
              <a:defRPr sz="1800">
                <a:solidFill>
                  <a:srgbClr val="000000"/>
                </a:solidFill>
              </a:defRPr>
            </a:pPr>
            <a:r>
              <a:rPr b="1" sz="4400"/>
              <a:t>Why does Jesus always hand the bread to the Disciples for distribution to the people? Why not hand it out to the people who would have delighted to receive it from the hand of the Messiah?</a:t>
            </a:r>
            <a:endParaRPr b="1" sz="4400"/>
          </a:p>
        </p:txBody>
      </p:sp>
      <p:sp>
        <p:nvSpPr>
          <p:cNvPr id="144" name="Shape 144"/>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0" advTm="10000">
    <p:dissolve/>
  </p:transition>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Shape 146"/>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Feeds Five Thousand+</a:t>
            </a:r>
            <a:br>
              <a:rPr spc="59" sz="6000">
                <a:solidFill>
                  <a:srgbClr val="6E0500"/>
                </a:solidFill>
              </a:rPr>
            </a:br>
            <a:r>
              <a:rPr spc="39" sz="4000">
                <a:solidFill>
                  <a:srgbClr val="6E0500"/>
                </a:solidFill>
              </a:rPr>
              <a:t>Matthew 14:13-21</a:t>
            </a:r>
          </a:p>
        </p:txBody>
      </p:sp>
      <p:sp>
        <p:nvSpPr>
          <p:cNvPr id="147" name="Shape 147"/>
          <p:cNvSpPr/>
          <p:nvPr>
            <p:ph type="body" idx="1"/>
          </p:nvPr>
        </p:nvSpPr>
        <p:spPr>
          <a:xfrm>
            <a:off x="714174" y="2352473"/>
            <a:ext cx="11576452" cy="6565901"/>
          </a:xfrm>
          <a:prstGeom prst="rect">
            <a:avLst/>
          </a:prstGeom>
        </p:spPr>
        <p:txBody>
          <a:bodyPr anchor="t"/>
          <a:lstStyle/>
          <a:p>
            <a:pPr lvl="0" marL="0" indent="0" algn="ctr">
              <a:lnSpc>
                <a:spcPct val="125000"/>
              </a:lnSpc>
              <a:buSzTx/>
              <a:buFontTx/>
              <a:buNone/>
              <a:defRPr sz="1800">
                <a:solidFill>
                  <a:srgbClr val="000000"/>
                </a:solidFill>
              </a:defRPr>
            </a:pPr>
            <a:r>
              <a:rPr b="1" sz="5900"/>
              <a:t>Jesus always distributes his </a:t>
            </a:r>
            <a:r>
              <a:rPr b="1" sz="5900" u="sng"/>
              <a:t>grace</a:t>
            </a:r>
            <a:r>
              <a:rPr b="1" sz="5900"/>
              <a:t> </a:t>
            </a:r>
            <a:br>
              <a:rPr b="1" sz="5900"/>
            </a:br>
            <a:r>
              <a:rPr b="1" sz="5900"/>
              <a:t>using his appointed means </a:t>
            </a:r>
            <a:br>
              <a:rPr b="1" sz="5900"/>
            </a:br>
            <a:r>
              <a:rPr b="1" sz="5900"/>
              <a:t>through the ministers </a:t>
            </a:r>
            <a:br>
              <a:rPr b="1" sz="5900"/>
            </a:br>
            <a:r>
              <a:rPr b="1" sz="5900"/>
              <a:t>of his Church.  </a:t>
            </a:r>
            <a:br>
              <a:rPr b="1" sz="5900"/>
            </a:br>
            <a:r>
              <a:rPr b="1" sz="5900"/>
              <a:t>ALWAYS! </a:t>
            </a:r>
          </a:p>
        </p:txBody>
      </p:sp>
      <p:sp>
        <p:nvSpPr>
          <p:cNvPr id="148" name="Shape 148"/>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52" name="Group 152"/>
          <p:cNvGrpSpPr/>
          <p:nvPr/>
        </p:nvGrpSpPr>
        <p:grpSpPr>
          <a:xfrm>
            <a:off x="1308991" y="1908534"/>
            <a:ext cx="10388601" cy="7572464"/>
            <a:chOff x="-203200" y="-203200"/>
            <a:chExt cx="10388600" cy="7572462"/>
          </a:xfrm>
        </p:grpSpPr>
        <p:pic>
          <p:nvPicPr>
            <p:cNvPr id="151" name="Jesus_walking_on_water.png"/>
            <p:cNvPicPr/>
            <p:nvPr/>
          </p:nvPicPr>
          <p:blipFill>
            <a:blip r:embed="rId2">
              <a:extLst/>
            </a:blip>
            <a:stretch>
              <a:fillRect/>
            </a:stretch>
          </p:blipFill>
          <p:spPr>
            <a:xfrm>
              <a:off x="0" y="0"/>
              <a:ext cx="9982200" cy="7166063"/>
            </a:xfrm>
            <a:prstGeom prst="rect">
              <a:avLst/>
            </a:prstGeom>
            <a:ln>
              <a:noFill/>
            </a:ln>
            <a:effectLst/>
          </p:spPr>
        </p:pic>
        <p:pic>
          <p:nvPicPr>
            <p:cNvPr id="150" name=""/>
            <p:cNvPicPr/>
            <p:nvPr/>
          </p:nvPicPr>
          <p:blipFill>
            <a:blip r:embed="rId3">
              <a:extLst/>
            </a:blip>
            <a:stretch>
              <a:fillRect/>
            </a:stretch>
          </p:blipFill>
          <p:spPr>
            <a:xfrm>
              <a:off x="-203200" y="-203200"/>
              <a:ext cx="10388600" cy="7572463"/>
            </a:xfrm>
            <a:prstGeom prst="rect">
              <a:avLst/>
            </a:prstGeom>
            <a:effectLst/>
          </p:spPr>
        </p:pic>
      </p:grpSp>
      <p:sp>
        <p:nvSpPr>
          <p:cNvPr id="153" name="Shape 153"/>
          <p:cNvSpPr/>
          <p:nvPr/>
        </p:nvSpPr>
        <p:spPr>
          <a:xfrm>
            <a:off x="673099" y="164044"/>
            <a:ext cx="11595101" cy="173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z="1800">
                <a:solidFill>
                  <a:srgbClr val="000000"/>
                </a:solidFill>
              </a:defRPr>
            </a:pPr>
            <a:r>
              <a:rPr spc="59" sz="6000">
                <a:solidFill>
                  <a:srgbClr val="6E0500"/>
                </a:solidFill>
                <a:latin typeface="+mn-lt"/>
                <a:ea typeface="+mn-ea"/>
                <a:cs typeface="+mn-cs"/>
                <a:sym typeface="American Typewriter"/>
              </a:rPr>
              <a:t>Jesus Walks on the Sea</a:t>
            </a:r>
            <a:br>
              <a:rPr spc="59" sz="6000">
                <a:solidFill>
                  <a:srgbClr val="6E0500"/>
                </a:solidFill>
                <a:latin typeface="+mn-lt"/>
                <a:ea typeface="+mn-ea"/>
                <a:cs typeface="+mn-cs"/>
                <a:sym typeface="American Typewriter"/>
              </a:rPr>
            </a:br>
            <a:r>
              <a:rPr spc="39" sz="4000">
                <a:solidFill>
                  <a:srgbClr val="6E0500"/>
                </a:solidFill>
                <a:latin typeface="+mn-lt"/>
                <a:ea typeface="+mn-ea"/>
                <a:cs typeface="+mn-cs"/>
                <a:sym typeface="American Typewriter"/>
              </a:rPr>
              <a:t>Matthew 14:22-33</a:t>
            </a:r>
          </a:p>
        </p:txBody>
      </p:sp>
    </p:spTree>
  </p:cSld>
  <p:clrMapOvr>
    <a:masterClrMapping/>
  </p:clrMapOvr>
  <p:transition spd="slow" advClick="1">
    <p:dissolve/>
  </p:transition>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Shape 155"/>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Walks on the Sea</a:t>
            </a:r>
            <a:br>
              <a:rPr spc="59" sz="6000">
                <a:solidFill>
                  <a:srgbClr val="6E0500"/>
                </a:solidFill>
              </a:rPr>
            </a:br>
            <a:r>
              <a:rPr spc="39" sz="4000">
                <a:solidFill>
                  <a:srgbClr val="6E0500"/>
                </a:solidFill>
              </a:rPr>
              <a:t>Matthew 14:22-33</a:t>
            </a:r>
          </a:p>
        </p:txBody>
      </p:sp>
      <p:sp>
        <p:nvSpPr>
          <p:cNvPr id="156" name="Shape 156"/>
          <p:cNvSpPr/>
          <p:nvPr>
            <p:ph type="body" idx="1"/>
          </p:nvPr>
        </p:nvSpPr>
        <p:spPr>
          <a:xfrm>
            <a:off x="714174" y="2352473"/>
            <a:ext cx="11576452" cy="6565901"/>
          </a:xfrm>
          <a:prstGeom prst="rect">
            <a:avLst/>
          </a:prstGeom>
        </p:spPr>
        <p:txBody>
          <a:bodyPr anchor="t"/>
          <a:lstStyle/>
          <a:p>
            <a:pPr lvl="0" marL="0" indent="0" algn="ctr" defTabSz="438150">
              <a:spcBef>
                <a:spcPts val="1500"/>
              </a:spcBef>
              <a:buSzTx/>
              <a:buFontTx/>
              <a:buNone/>
              <a:defRPr sz="1800">
                <a:solidFill>
                  <a:srgbClr val="000000"/>
                </a:solidFill>
              </a:defRPr>
            </a:pPr>
            <a:r>
              <a:rPr b="1" i="1" sz="4425"/>
              <a:t>Before you read it:</a:t>
            </a:r>
            <a:endParaRPr b="1" i="1" sz="4425"/>
          </a:p>
          <a:p>
            <a:pPr lvl="0" marL="0" indent="0" algn="ctr" defTabSz="438150">
              <a:spcBef>
                <a:spcPts val="1500"/>
              </a:spcBef>
              <a:buSzTx/>
              <a:buFontTx/>
              <a:buNone/>
              <a:defRPr sz="1800">
                <a:solidFill>
                  <a:srgbClr val="000000"/>
                </a:solidFill>
              </a:defRPr>
            </a:pPr>
            <a:r>
              <a:rPr b="1" i="1" sz="4425"/>
              <a:t>By now, we are used to the idea of always asking certain questions when we read the Gospel, two of which are:</a:t>
            </a:r>
            <a:endParaRPr b="1" i="1" sz="4425"/>
          </a:p>
          <a:p>
            <a:pPr lvl="0" marL="0" indent="0" algn="ctr" defTabSz="438150">
              <a:spcBef>
                <a:spcPts val="1500"/>
              </a:spcBef>
              <a:buSzTx/>
              <a:buFontTx/>
              <a:buNone/>
              <a:defRPr sz="1800">
                <a:solidFill>
                  <a:srgbClr val="000000"/>
                </a:solidFill>
              </a:defRPr>
            </a:pPr>
            <a:r>
              <a:rPr b="1" sz="4425"/>
              <a:t> 1. What Old Testament passages are related to this Gospel passage?</a:t>
            </a:r>
            <a:endParaRPr b="1" sz="4425"/>
          </a:p>
          <a:p>
            <a:pPr lvl="0" marL="0" indent="0" algn="ctr" defTabSz="438150">
              <a:spcBef>
                <a:spcPts val="1500"/>
              </a:spcBef>
              <a:buSzTx/>
              <a:buFontTx/>
              <a:buNone/>
              <a:defRPr sz="1800">
                <a:solidFill>
                  <a:srgbClr val="000000"/>
                </a:solidFill>
              </a:defRPr>
            </a:pPr>
            <a:r>
              <a:rPr b="1" sz="4425"/>
              <a:t>2. What New Testament events does this passage prepare us to understand?</a:t>
            </a:r>
          </a:p>
        </p:txBody>
      </p:sp>
      <p:sp>
        <p:nvSpPr>
          <p:cNvPr id="157" name="Shape 157"/>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med" advClick="1"/>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9" name="Shape 159"/>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Walks on the Sea</a:t>
            </a:r>
            <a:br>
              <a:rPr spc="59" sz="6000">
                <a:solidFill>
                  <a:srgbClr val="6E0500"/>
                </a:solidFill>
              </a:rPr>
            </a:br>
            <a:r>
              <a:rPr spc="39" sz="4000">
                <a:solidFill>
                  <a:srgbClr val="6E0500"/>
                </a:solidFill>
              </a:rPr>
              <a:t>Matthew 14:22-33</a:t>
            </a:r>
          </a:p>
        </p:txBody>
      </p:sp>
      <p:sp>
        <p:nvSpPr>
          <p:cNvPr id="160" name="Shape 160"/>
          <p:cNvSpPr/>
          <p:nvPr>
            <p:ph type="body" idx="1"/>
          </p:nvPr>
        </p:nvSpPr>
        <p:spPr>
          <a:xfrm>
            <a:off x="714174" y="2047673"/>
            <a:ext cx="11576452" cy="6565901"/>
          </a:xfrm>
          <a:prstGeom prst="rect">
            <a:avLst/>
          </a:prstGeom>
        </p:spPr>
        <p:txBody>
          <a:bodyPr anchor="t"/>
          <a:lstStyle>
            <a:lvl1pPr marL="0" indent="0" algn="ctr">
              <a:spcBef>
                <a:spcPts val="2000"/>
              </a:spcBef>
              <a:buSzTx/>
              <a:buFontTx/>
              <a:buNone/>
              <a:defRPr b="1" sz="5900">
                <a:solidFill>
                  <a:srgbClr val="000000"/>
                </a:solidFill>
              </a:defRPr>
            </a:lvl1pPr>
          </a:lstStyle>
          <a:p>
            <a:pPr lvl="0">
              <a:defRPr b="0" sz="1800"/>
            </a:pPr>
            <a:r>
              <a:rPr b="1" sz="5900"/>
              <a:t>Read the Passage</a:t>
            </a:r>
          </a:p>
        </p:txBody>
      </p:sp>
      <p:sp>
        <p:nvSpPr>
          <p:cNvPr id="161" name="Shape 161"/>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pic>
        <p:nvPicPr>
          <p:cNvPr id="162" name="jesus_walk_on_water_save_peter.jpg"/>
          <p:cNvPicPr/>
          <p:nvPr/>
        </p:nvPicPr>
        <p:blipFill>
          <a:blip r:embed="rId2">
            <a:extLst/>
          </a:blip>
          <a:stretch>
            <a:fillRect/>
          </a:stretch>
        </p:blipFill>
        <p:spPr>
          <a:xfrm>
            <a:off x="698500" y="3619500"/>
            <a:ext cx="11595100" cy="4609053"/>
          </a:xfrm>
          <a:prstGeom prst="rect">
            <a:avLst/>
          </a:prstGeom>
          <a:ln w="12700">
            <a:miter lim="400000"/>
          </a:ln>
        </p:spPr>
      </p:pic>
    </p:spTree>
  </p:cSld>
  <p:clrMapOvr>
    <a:masterClrMapping/>
  </p:clrMapOvr>
  <p:transition spd="slow" advClick="1">
    <p:dissolve/>
  </p:transition>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 name="Shape 46"/>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47" name="Shape 47"/>
          <p:cNvSpPr/>
          <p:nvPr>
            <p:ph type="body" idx="1"/>
          </p:nvPr>
        </p:nvSpPr>
        <p:spPr>
          <a:xfrm>
            <a:off x="701474" y="2238173"/>
            <a:ext cx="12039601" cy="6705601"/>
          </a:xfrm>
          <a:prstGeom prst="rect">
            <a:avLst/>
          </a:prstGeom>
        </p:spPr>
        <p:txBody>
          <a:bodyPr anchor="t"/>
          <a:lstStyle/>
          <a:p>
            <a:pPr lvl="0" marL="0" indent="0" algn="ctr">
              <a:buSzTx/>
              <a:buFontTx/>
              <a:buNone/>
              <a:defRPr sz="1800">
                <a:solidFill>
                  <a:srgbClr val="000000"/>
                </a:solidFill>
              </a:defRPr>
            </a:pPr>
            <a:r>
              <a:rPr b="1" sz="4400">
                <a:solidFill>
                  <a:srgbClr val="823726"/>
                </a:solidFill>
              </a:rPr>
              <a:t>How many Herods are in the Bible?</a:t>
            </a:r>
            <a:endParaRPr b="1" sz="4400">
              <a:solidFill>
                <a:srgbClr val="823726"/>
              </a:solidFill>
            </a:endParaRPr>
          </a:p>
          <a:p>
            <a:pPr lvl="0" marL="0" indent="0" algn="ctr">
              <a:buSzTx/>
              <a:buFontTx/>
              <a:buNone/>
              <a:defRPr sz="1800">
                <a:solidFill>
                  <a:srgbClr val="000000"/>
                </a:solidFill>
              </a:defRPr>
            </a:pPr>
            <a:r>
              <a:rPr b="1" sz="3200">
                <a:solidFill>
                  <a:srgbClr val="823726"/>
                </a:solidFill>
              </a:rPr>
              <a:t>At least four different men are called Herod in Scripture.</a:t>
            </a:r>
            <a:endParaRPr b="1" sz="3200">
              <a:solidFill>
                <a:srgbClr val="823726"/>
              </a:solidFill>
            </a:endParaRPr>
          </a:p>
          <a:p>
            <a:pPr lvl="0" marL="0" indent="0" algn="ctr">
              <a:buSzTx/>
              <a:buFontTx/>
              <a:buNone/>
              <a:defRPr sz="1800">
                <a:solidFill>
                  <a:srgbClr val="000000"/>
                </a:solidFill>
              </a:defRPr>
            </a:pPr>
            <a:r>
              <a:rPr b="1" sz="4400"/>
              <a:t>King Herod the Great </a:t>
            </a:r>
            <a:br>
              <a:rPr b="1" sz="4400">
                <a:solidFill>
                  <a:srgbClr val="823726"/>
                </a:solidFill>
              </a:rPr>
            </a:br>
            <a:r>
              <a:rPr b="1" sz="4400">
                <a:solidFill>
                  <a:srgbClr val="823726"/>
                </a:solidFill>
              </a:rPr>
              <a:t>Herod Archelaus (Ethnarch of Samaria)</a:t>
            </a:r>
            <a:br>
              <a:rPr b="1" sz="4400">
                <a:solidFill>
                  <a:srgbClr val="823726"/>
                </a:solidFill>
              </a:rPr>
            </a:br>
            <a:r>
              <a:rPr b="1" sz="4400">
                <a:solidFill>
                  <a:srgbClr val="823726"/>
                </a:solidFill>
              </a:rPr>
              <a:t>Herod Antipas (Tetrarch of Galilee)</a:t>
            </a:r>
            <a:br>
              <a:rPr b="1" sz="4400">
                <a:solidFill>
                  <a:srgbClr val="823726"/>
                </a:solidFill>
              </a:rPr>
            </a:br>
            <a:r>
              <a:rPr b="1" sz="4400">
                <a:solidFill>
                  <a:srgbClr val="823726"/>
                </a:solidFill>
              </a:rPr>
              <a:t>Herod Philip (Tetrarch of Caesarea Philippi)</a:t>
            </a:r>
          </a:p>
        </p:txBody>
      </p:sp>
      <p:sp>
        <p:nvSpPr>
          <p:cNvPr id="48" name="Shape 48"/>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4" name="Shape 164"/>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Walks on the Sea</a:t>
            </a:r>
            <a:br>
              <a:rPr spc="59" sz="6000">
                <a:solidFill>
                  <a:srgbClr val="6E0500"/>
                </a:solidFill>
              </a:rPr>
            </a:br>
            <a:r>
              <a:rPr spc="39" sz="4000">
                <a:solidFill>
                  <a:srgbClr val="6E0500"/>
                </a:solidFill>
              </a:rPr>
              <a:t>Matthew 14:22-33</a:t>
            </a:r>
          </a:p>
        </p:txBody>
      </p:sp>
      <p:sp>
        <p:nvSpPr>
          <p:cNvPr id="165" name="Shape 165"/>
          <p:cNvSpPr/>
          <p:nvPr>
            <p:ph type="body" idx="1"/>
          </p:nvPr>
        </p:nvSpPr>
        <p:spPr>
          <a:xfrm>
            <a:off x="714174" y="2352473"/>
            <a:ext cx="11576452" cy="6565901"/>
          </a:xfrm>
          <a:prstGeom prst="rect">
            <a:avLst/>
          </a:prstGeom>
        </p:spPr>
        <p:txBody>
          <a:bodyPr anchor="t"/>
          <a:lstStyle/>
          <a:p>
            <a:pPr lvl="0" marL="0" indent="0" algn="ctr">
              <a:spcBef>
                <a:spcPts val="2000"/>
              </a:spcBef>
              <a:buSzTx/>
              <a:buFontTx/>
              <a:buNone/>
              <a:defRPr sz="1800">
                <a:solidFill>
                  <a:srgbClr val="000000"/>
                </a:solidFill>
              </a:defRPr>
            </a:pPr>
            <a:r>
              <a:rPr b="1" sz="4300"/>
              <a:t> 1. What Old Testament passages are related to this Gospel passage?</a:t>
            </a:r>
            <a:endParaRPr b="1" sz="4300"/>
          </a:p>
          <a:p>
            <a:pPr lvl="0" marL="0" indent="0" algn="ctr">
              <a:spcBef>
                <a:spcPts val="2000"/>
              </a:spcBef>
              <a:buSzTx/>
              <a:buFontTx/>
              <a:buNone/>
              <a:defRPr sz="1800">
                <a:solidFill>
                  <a:srgbClr val="000000"/>
                </a:solidFill>
              </a:defRPr>
            </a:pPr>
            <a:r>
              <a:rPr b="1" sz="5900"/>
              <a:t>A boat cast upon stormy waters with a few souls aboard and God far away and in the heavens - </a:t>
            </a:r>
            <a:r>
              <a:rPr b="1" i="1" sz="5900"/>
              <a:t>Noah's Ark</a:t>
            </a:r>
          </a:p>
        </p:txBody>
      </p:sp>
      <p:sp>
        <p:nvSpPr>
          <p:cNvPr id="166" name="Shape 166"/>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8" name="Shape 168"/>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Walks on the Sea</a:t>
            </a:r>
            <a:br>
              <a:rPr spc="59" sz="6000">
                <a:solidFill>
                  <a:srgbClr val="6E0500"/>
                </a:solidFill>
              </a:rPr>
            </a:br>
            <a:r>
              <a:rPr spc="39" sz="4000">
                <a:solidFill>
                  <a:srgbClr val="6E0500"/>
                </a:solidFill>
              </a:rPr>
              <a:t>Matthew 14:22-33</a:t>
            </a:r>
          </a:p>
        </p:txBody>
      </p:sp>
      <p:sp>
        <p:nvSpPr>
          <p:cNvPr id="169" name="Shape 169"/>
          <p:cNvSpPr/>
          <p:nvPr>
            <p:ph type="body" idx="1"/>
          </p:nvPr>
        </p:nvSpPr>
        <p:spPr>
          <a:xfrm>
            <a:off x="714174" y="2352473"/>
            <a:ext cx="11576452" cy="6565901"/>
          </a:xfrm>
          <a:prstGeom prst="rect">
            <a:avLst/>
          </a:prstGeom>
        </p:spPr>
        <p:txBody>
          <a:bodyPr anchor="t"/>
          <a:lstStyle/>
          <a:p>
            <a:pPr lvl="0" marL="0" indent="0" algn="ctr">
              <a:spcBef>
                <a:spcPts val="2000"/>
              </a:spcBef>
              <a:buSzTx/>
              <a:buFontTx/>
              <a:buNone/>
              <a:defRPr sz="1800">
                <a:solidFill>
                  <a:srgbClr val="000000"/>
                </a:solidFill>
              </a:defRPr>
            </a:pPr>
            <a:r>
              <a:rPr b="1" sz="4300"/>
              <a:t> 1. What Old Testament passages are related to this Gospel passage?</a:t>
            </a:r>
            <a:endParaRPr b="1" sz="4300"/>
          </a:p>
          <a:p>
            <a:pPr lvl="0" marL="0" indent="0" algn="ctr">
              <a:spcBef>
                <a:spcPts val="2000"/>
              </a:spcBef>
              <a:buSzTx/>
              <a:buFontTx/>
              <a:buNone/>
              <a:defRPr sz="1800">
                <a:solidFill>
                  <a:srgbClr val="000000"/>
                </a:solidFill>
              </a:defRPr>
            </a:pPr>
            <a:r>
              <a:rPr b="1" sz="5900"/>
              <a:t>A great leader of the people, their God appointed savior, comes to them through great waters, </a:t>
            </a:r>
          </a:p>
        </p:txBody>
      </p:sp>
      <p:sp>
        <p:nvSpPr>
          <p:cNvPr id="170" name="Shape 170"/>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Shape 172"/>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Walks on the Sea</a:t>
            </a:r>
            <a:br>
              <a:rPr spc="59" sz="6000">
                <a:solidFill>
                  <a:srgbClr val="6E0500"/>
                </a:solidFill>
              </a:rPr>
            </a:br>
            <a:r>
              <a:rPr spc="39" sz="4000">
                <a:solidFill>
                  <a:srgbClr val="6E0500"/>
                </a:solidFill>
              </a:rPr>
              <a:t>Matthew 14:22-33</a:t>
            </a:r>
          </a:p>
        </p:txBody>
      </p:sp>
      <p:sp>
        <p:nvSpPr>
          <p:cNvPr id="173" name="Shape 173"/>
          <p:cNvSpPr/>
          <p:nvPr>
            <p:ph type="body" idx="1"/>
          </p:nvPr>
        </p:nvSpPr>
        <p:spPr>
          <a:xfrm>
            <a:off x="714174" y="2352473"/>
            <a:ext cx="11576452" cy="6565901"/>
          </a:xfrm>
          <a:prstGeom prst="rect">
            <a:avLst/>
          </a:prstGeom>
        </p:spPr>
        <p:txBody>
          <a:bodyPr anchor="t"/>
          <a:lstStyle/>
          <a:p>
            <a:pPr lvl="0" marL="0" indent="0" algn="ctr" defTabSz="443991">
              <a:spcBef>
                <a:spcPts val="1500"/>
              </a:spcBef>
              <a:buSzTx/>
              <a:buFontTx/>
              <a:buNone/>
              <a:defRPr sz="1800">
                <a:solidFill>
                  <a:srgbClr val="000000"/>
                </a:solidFill>
              </a:defRPr>
            </a:pPr>
            <a:r>
              <a:rPr sz="2660"/>
              <a:t> 1. What Old Testament passages are related to this Gospel passage?</a:t>
            </a:r>
            <a:endParaRPr sz="2660"/>
          </a:p>
          <a:p>
            <a:pPr lvl="0" marL="0" indent="0" algn="ctr" defTabSz="443991">
              <a:spcBef>
                <a:spcPts val="1500"/>
              </a:spcBef>
              <a:buSzTx/>
              <a:buFontTx/>
              <a:buNone/>
              <a:defRPr sz="1800">
                <a:solidFill>
                  <a:srgbClr val="000000"/>
                </a:solidFill>
              </a:defRPr>
            </a:pPr>
            <a:r>
              <a:rPr b="1" i="1" sz="3040"/>
              <a:t> Ps. 77:16–20 </a:t>
            </a:r>
            <a:endParaRPr b="1" i="1" sz="3040"/>
          </a:p>
          <a:p>
            <a:pPr lvl="0" marL="0" indent="0" algn="ctr" defTabSz="443991">
              <a:spcBef>
                <a:spcPts val="0"/>
              </a:spcBef>
              <a:buSzTx/>
              <a:buFontTx/>
              <a:buNone/>
              <a:defRPr sz="1800">
                <a:solidFill>
                  <a:srgbClr val="000000"/>
                </a:solidFill>
              </a:defRPr>
            </a:pPr>
            <a:r>
              <a:rPr b="1" sz="2356"/>
              <a:t>16 When the waters saw you, O God,  when the waters saw you, </a:t>
            </a:r>
            <a:br>
              <a:rPr b="1" sz="2356"/>
            </a:br>
            <a:r>
              <a:rPr b="1" sz="2356"/>
              <a:t>they were afraid;  indeed, the deep trembled.</a:t>
            </a:r>
            <a:endParaRPr b="1" sz="2356"/>
          </a:p>
          <a:p>
            <a:pPr lvl="0" marL="0" indent="0" algn="ctr" defTabSz="443991">
              <a:spcBef>
                <a:spcPts val="0"/>
              </a:spcBef>
              <a:buSzTx/>
              <a:buFontTx/>
              <a:buNone/>
              <a:defRPr sz="1800">
                <a:solidFill>
                  <a:srgbClr val="000000"/>
                </a:solidFill>
              </a:defRPr>
            </a:pPr>
            <a:endParaRPr b="1" sz="2356"/>
          </a:p>
          <a:p>
            <a:pPr lvl="0" marL="0" indent="0" algn="ctr" defTabSz="443991">
              <a:spcBef>
                <a:spcPts val="0"/>
              </a:spcBef>
              <a:buSzTx/>
              <a:buFontTx/>
              <a:buNone/>
              <a:defRPr sz="1800">
                <a:solidFill>
                  <a:srgbClr val="000000"/>
                </a:solidFill>
              </a:defRPr>
            </a:pPr>
            <a:r>
              <a:rPr b="1" sz="2356"/>
              <a:t>17 The clouds poured out water;  the skies gave forth thunder; </a:t>
            </a:r>
            <a:br>
              <a:rPr b="1" sz="2356"/>
            </a:br>
            <a:r>
              <a:rPr b="1" sz="2356"/>
              <a:t>your arrows flashed on every side.</a:t>
            </a:r>
            <a:endParaRPr b="1" sz="2356"/>
          </a:p>
          <a:p>
            <a:pPr lvl="0" marL="0" indent="0" algn="ctr" defTabSz="443991">
              <a:spcBef>
                <a:spcPts val="0"/>
              </a:spcBef>
              <a:buSzTx/>
              <a:buFontTx/>
              <a:buNone/>
              <a:defRPr sz="1800">
                <a:solidFill>
                  <a:srgbClr val="000000"/>
                </a:solidFill>
              </a:defRPr>
            </a:pPr>
            <a:endParaRPr b="1" sz="2356"/>
          </a:p>
          <a:p>
            <a:pPr lvl="0" marL="0" indent="0" algn="ctr" defTabSz="443991">
              <a:spcBef>
                <a:spcPts val="0"/>
              </a:spcBef>
              <a:buSzTx/>
              <a:buFontTx/>
              <a:buNone/>
              <a:defRPr sz="1800">
                <a:solidFill>
                  <a:srgbClr val="000000"/>
                </a:solidFill>
              </a:defRPr>
            </a:pPr>
            <a:r>
              <a:rPr b="1" sz="2356"/>
              <a:t>18 The crash of your thunder was in the whirlwind; your lightnings </a:t>
            </a:r>
            <a:br>
              <a:rPr b="1" sz="2356"/>
            </a:br>
            <a:r>
              <a:rPr b="1" sz="2356"/>
              <a:t>lighted up the world; the earth trembled and shook.</a:t>
            </a:r>
            <a:endParaRPr b="1" sz="2356"/>
          </a:p>
          <a:p>
            <a:pPr lvl="0" marL="0" indent="0" algn="ctr" defTabSz="443991">
              <a:spcBef>
                <a:spcPts val="0"/>
              </a:spcBef>
              <a:buSzTx/>
              <a:buFontTx/>
              <a:buNone/>
              <a:defRPr sz="1800">
                <a:solidFill>
                  <a:srgbClr val="000000"/>
                </a:solidFill>
              </a:defRPr>
            </a:pPr>
            <a:endParaRPr b="1" sz="2356"/>
          </a:p>
          <a:p>
            <a:pPr lvl="0" marL="0" indent="0" algn="ctr" defTabSz="443991">
              <a:spcBef>
                <a:spcPts val="0"/>
              </a:spcBef>
              <a:buSzTx/>
              <a:buFontTx/>
              <a:buNone/>
              <a:defRPr sz="1800">
                <a:solidFill>
                  <a:srgbClr val="000000"/>
                </a:solidFill>
              </a:defRPr>
            </a:pPr>
            <a:r>
              <a:rPr b="1" sz="2356"/>
              <a:t>19 Your way was through the sea, your path through the great waters; </a:t>
            </a:r>
            <a:br>
              <a:rPr b="1" sz="2356"/>
            </a:br>
            <a:r>
              <a:rPr b="1" sz="2356"/>
              <a:t>yet your footprints were unseen.</a:t>
            </a:r>
            <a:endParaRPr b="1" sz="2356"/>
          </a:p>
          <a:p>
            <a:pPr lvl="0" marL="0" indent="0" algn="ctr" defTabSz="443991">
              <a:spcBef>
                <a:spcPts val="0"/>
              </a:spcBef>
              <a:buSzTx/>
              <a:buFontTx/>
              <a:buNone/>
              <a:defRPr sz="1800">
                <a:solidFill>
                  <a:srgbClr val="000000"/>
                </a:solidFill>
              </a:defRPr>
            </a:pPr>
            <a:endParaRPr b="1" sz="2356"/>
          </a:p>
          <a:p>
            <a:pPr lvl="0" marL="0" indent="0" algn="ctr" defTabSz="443991">
              <a:spcBef>
                <a:spcPts val="0"/>
              </a:spcBef>
              <a:buSzTx/>
              <a:buFontTx/>
              <a:buNone/>
              <a:defRPr sz="1800">
                <a:solidFill>
                  <a:srgbClr val="000000"/>
                </a:solidFill>
              </a:defRPr>
            </a:pPr>
            <a:r>
              <a:rPr b="1" sz="2356"/>
              <a:t>20 You led your people like a flock by the hand of Moses and Aaron.</a:t>
            </a:r>
          </a:p>
        </p:txBody>
      </p:sp>
      <p:sp>
        <p:nvSpPr>
          <p:cNvPr id="174" name="Shape 174"/>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6" name="Shape 176"/>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Walks on the Sea</a:t>
            </a:r>
            <a:br>
              <a:rPr spc="59" sz="6000">
                <a:solidFill>
                  <a:srgbClr val="6E0500"/>
                </a:solidFill>
              </a:rPr>
            </a:br>
            <a:r>
              <a:rPr spc="39" sz="4000">
                <a:solidFill>
                  <a:srgbClr val="6E0500"/>
                </a:solidFill>
              </a:rPr>
              <a:t>Matthew 14:22-33</a:t>
            </a:r>
          </a:p>
        </p:txBody>
      </p:sp>
      <p:sp>
        <p:nvSpPr>
          <p:cNvPr id="177" name="Shape 177"/>
          <p:cNvSpPr/>
          <p:nvPr>
            <p:ph type="body" idx="1"/>
          </p:nvPr>
        </p:nvSpPr>
        <p:spPr>
          <a:xfrm>
            <a:off x="714174" y="2352473"/>
            <a:ext cx="11576452" cy="6565901"/>
          </a:xfrm>
          <a:prstGeom prst="rect">
            <a:avLst/>
          </a:prstGeom>
        </p:spPr>
        <p:txBody>
          <a:bodyPr anchor="t"/>
          <a:lstStyle/>
          <a:p>
            <a:pPr lvl="0" marL="0" indent="0" algn="ctr">
              <a:spcBef>
                <a:spcPts val="2000"/>
              </a:spcBef>
              <a:buSzTx/>
              <a:buFontTx/>
              <a:buNone/>
              <a:defRPr sz="1800">
                <a:solidFill>
                  <a:srgbClr val="000000"/>
                </a:solidFill>
              </a:defRPr>
            </a:pPr>
            <a:r>
              <a:rPr sz="2800"/>
              <a:t>1. What Old Testament passages are related to this Gospel passage?</a:t>
            </a:r>
            <a:endParaRPr sz="2800"/>
          </a:p>
          <a:p>
            <a:pPr lvl="0" marL="0" indent="0" algn="ctr">
              <a:spcBef>
                <a:spcPts val="2000"/>
              </a:spcBef>
              <a:buSzTx/>
              <a:buFontTx/>
              <a:buNone/>
              <a:defRPr sz="1800">
                <a:solidFill>
                  <a:srgbClr val="000000"/>
                </a:solidFill>
              </a:defRPr>
            </a:pPr>
            <a:r>
              <a:rPr b="1" sz="4000"/>
              <a:t>Hab. 3:15</a:t>
            </a:r>
            <a:endParaRPr b="1" sz="4000"/>
          </a:p>
          <a:p>
            <a:pPr lvl="0" marL="0" indent="0" algn="ctr">
              <a:spcBef>
                <a:spcPts val="100"/>
              </a:spcBef>
              <a:buSzTx/>
              <a:buFontTx/>
              <a:buNone/>
              <a:defRPr sz="1800">
                <a:solidFill>
                  <a:srgbClr val="000000"/>
                </a:solidFill>
              </a:defRPr>
            </a:pPr>
            <a:r>
              <a:rPr b="1" sz="4000"/>
              <a:t>You trampled the sea with your horses,</a:t>
            </a:r>
            <a:endParaRPr b="1" sz="4000"/>
          </a:p>
          <a:p>
            <a:pPr lvl="0" marL="0" indent="0" algn="ctr">
              <a:spcBef>
                <a:spcPts val="100"/>
              </a:spcBef>
              <a:buSzTx/>
              <a:buFontTx/>
              <a:buNone/>
              <a:defRPr sz="1800">
                <a:solidFill>
                  <a:srgbClr val="000000"/>
                </a:solidFill>
              </a:defRPr>
            </a:pPr>
            <a:r>
              <a:rPr b="1" sz="4000"/>
              <a:t>    the surging of mighty waters.</a:t>
            </a:r>
            <a:endParaRPr b="1" sz="4000"/>
          </a:p>
          <a:p>
            <a:pPr lvl="0" marL="0" indent="0" algn="ctr">
              <a:spcBef>
                <a:spcPts val="4000"/>
              </a:spcBef>
              <a:buSzTx/>
              <a:buFontTx/>
              <a:buNone/>
              <a:defRPr sz="1800">
                <a:solidFill>
                  <a:srgbClr val="000000"/>
                </a:solidFill>
              </a:defRPr>
            </a:pPr>
            <a:r>
              <a:rPr sz="3700"/>
              <a:t>(In the day of troubles / judgment, God comes riding his horse across the waters. This is an image of God, riding the cherubim through the firmament of heaven  into our world to judge - from unseen and intangible to seen and tangible.)</a:t>
            </a:r>
          </a:p>
        </p:txBody>
      </p:sp>
      <p:sp>
        <p:nvSpPr>
          <p:cNvPr id="178" name="Shape 178"/>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0" name="Shape 180"/>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Walks on the Sea</a:t>
            </a:r>
            <a:br>
              <a:rPr spc="59" sz="6000">
                <a:solidFill>
                  <a:srgbClr val="6E0500"/>
                </a:solidFill>
              </a:rPr>
            </a:br>
            <a:r>
              <a:rPr spc="39" sz="4000">
                <a:solidFill>
                  <a:srgbClr val="6E0500"/>
                </a:solidFill>
              </a:rPr>
              <a:t>Matthew 14:22-33</a:t>
            </a:r>
          </a:p>
        </p:txBody>
      </p:sp>
      <p:sp>
        <p:nvSpPr>
          <p:cNvPr id="181" name="Shape 181"/>
          <p:cNvSpPr/>
          <p:nvPr>
            <p:ph type="body" idx="1"/>
          </p:nvPr>
        </p:nvSpPr>
        <p:spPr>
          <a:xfrm>
            <a:off x="714174" y="2352473"/>
            <a:ext cx="11576452" cy="6565901"/>
          </a:xfrm>
          <a:prstGeom prst="rect">
            <a:avLst/>
          </a:prstGeom>
        </p:spPr>
        <p:txBody>
          <a:bodyPr anchor="t"/>
          <a:lstStyle/>
          <a:p>
            <a:pPr lvl="0" marL="0" indent="0" algn="ctr" defTabSz="245363">
              <a:spcBef>
                <a:spcPts val="800"/>
              </a:spcBef>
              <a:buSzTx/>
              <a:buFontTx/>
              <a:buNone/>
              <a:defRPr sz="1800">
                <a:solidFill>
                  <a:srgbClr val="000000"/>
                </a:solidFill>
              </a:defRPr>
            </a:pPr>
            <a:r>
              <a:rPr b="1" i="1" sz="2646"/>
              <a:t>2. What New Testament events does this passage help us to understand?</a:t>
            </a:r>
            <a:endParaRPr b="1" i="1" sz="2646"/>
          </a:p>
          <a:p>
            <a:pPr lvl="0" marL="0" indent="0" algn="ctr" defTabSz="245363">
              <a:spcBef>
                <a:spcPts val="800"/>
              </a:spcBef>
              <a:buSzTx/>
              <a:buFontTx/>
              <a:buNone/>
              <a:defRPr sz="1800">
                <a:solidFill>
                  <a:srgbClr val="000000"/>
                </a:solidFill>
              </a:defRPr>
            </a:pPr>
            <a:r>
              <a:rPr b="1" sz="3191"/>
              <a:t>Jesus climbs a mountain to pray</a:t>
            </a:r>
            <a:endParaRPr b="1" sz="3191"/>
          </a:p>
          <a:p>
            <a:pPr lvl="0" marL="0" indent="0" algn="ctr" defTabSz="245363">
              <a:spcBef>
                <a:spcPts val="800"/>
              </a:spcBef>
              <a:buSzTx/>
              <a:buFontTx/>
              <a:buNone/>
              <a:defRPr sz="1800">
                <a:solidFill>
                  <a:srgbClr val="000000"/>
                </a:solidFill>
              </a:defRPr>
            </a:pPr>
            <a:r>
              <a:rPr b="1" i="1" sz="3191"/>
              <a:t>The Transfiguration</a:t>
            </a:r>
            <a:endParaRPr b="1" i="1" sz="3191"/>
          </a:p>
          <a:p>
            <a:pPr lvl="0" marL="0" indent="0" algn="ctr" defTabSz="245363">
              <a:spcBef>
                <a:spcPts val="800"/>
              </a:spcBef>
              <a:buSzTx/>
              <a:buFontTx/>
              <a:buNone/>
              <a:defRPr sz="1800">
                <a:solidFill>
                  <a:srgbClr val="000000"/>
                </a:solidFill>
              </a:defRPr>
            </a:pPr>
            <a:r>
              <a:rPr b="1" sz="3191"/>
              <a:t>Jesus is high and lifted up, seemingly gone from the sight of his people, interceding on their behalf while they encounter trials and begin to lose faith.</a:t>
            </a:r>
            <a:endParaRPr b="1" sz="3191"/>
          </a:p>
          <a:p>
            <a:pPr lvl="0" marL="0" indent="0" algn="ctr" defTabSz="245363">
              <a:spcBef>
                <a:spcPts val="800"/>
              </a:spcBef>
              <a:buSzTx/>
              <a:buFontTx/>
              <a:buNone/>
              <a:defRPr sz="1800">
                <a:solidFill>
                  <a:srgbClr val="000000"/>
                </a:solidFill>
              </a:defRPr>
            </a:pPr>
            <a:r>
              <a:rPr b="1" i="1" sz="3191"/>
              <a:t>The Ascension</a:t>
            </a:r>
            <a:endParaRPr b="1" i="1" sz="3191"/>
          </a:p>
          <a:p>
            <a:pPr lvl="0" marL="0" indent="0" algn="ctr" defTabSz="245363">
              <a:spcBef>
                <a:spcPts val="800"/>
              </a:spcBef>
              <a:buSzTx/>
              <a:buFontTx/>
              <a:buNone/>
              <a:defRPr sz="1800">
                <a:solidFill>
                  <a:srgbClr val="000000"/>
                </a:solidFill>
              </a:defRPr>
            </a:pPr>
            <a:r>
              <a:rPr b="1" sz="3191"/>
              <a:t>The people of God, buffeted by this world and racked by fear, see their Savior coming to them in a most unexpected and miraculous way.</a:t>
            </a:r>
            <a:endParaRPr b="1" sz="3191"/>
          </a:p>
          <a:p>
            <a:pPr lvl="0" marL="0" indent="0" algn="ctr" defTabSz="245363">
              <a:spcBef>
                <a:spcPts val="800"/>
              </a:spcBef>
              <a:buSzTx/>
              <a:buFontTx/>
              <a:buNone/>
              <a:defRPr sz="1800">
                <a:solidFill>
                  <a:srgbClr val="000000"/>
                </a:solidFill>
              </a:defRPr>
            </a:pPr>
            <a:r>
              <a:rPr b="1" i="1" sz="3191"/>
              <a:t>The Second Coming / Return / Parousia of Christ</a:t>
            </a:r>
          </a:p>
        </p:txBody>
      </p:sp>
      <p:sp>
        <p:nvSpPr>
          <p:cNvPr id="182" name="Shape 182"/>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4" name="Shape 184"/>
          <p:cNvSpPr/>
          <p:nvPr>
            <p:ph type="title"/>
          </p:nvPr>
        </p:nvSpPr>
        <p:spPr>
          <a:xfrm>
            <a:off x="850899" y="-102656"/>
            <a:ext cx="11595101" cy="2349501"/>
          </a:xfrm>
          <a:prstGeom prst="rect">
            <a:avLst/>
          </a:prstGeom>
        </p:spPr>
        <p:txBody>
          <a:bodyPr/>
          <a:lstStyle/>
          <a:p>
            <a:pPr lvl="0">
              <a:defRPr spc="0" sz="1800">
                <a:solidFill>
                  <a:srgbClr val="000000"/>
                </a:solidFill>
              </a:defRPr>
            </a:pPr>
            <a:r>
              <a:rPr spc="59" sz="6000">
                <a:solidFill>
                  <a:srgbClr val="6E0500"/>
                </a:solidFill>
              </a:rPr>
              <a:t>Jesus Heals in Geneseret</a:t>
            </a:r>
            <a:br>
              <a:rPr spc="59" sz="6000">
                <a:solidFill>
                  <a:srgbClr val="6E0500"/>
                </a:solidFill>
              </a:rPr>
            </a:br>
            <a:r>
              <a:rPr spc="39" sz="4000">
                <a:solidFill>
                  <a:srgbClr val="6E0500"/>
                </a:solidFill>
              </a:rPr>
              <a:t>Matthew 14:34-36</a:t>
            </a:r>
          </a:p>
        </p:txBody>
      </p:sp>
      <p:sp>
        <p:nvSpPr>
          <p:cNvPr id="185" name="Shape 185"/>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pic>
        <p:nvPicPr>
          <p:cNvPr id="186" name="healing_in_his_wings_2_med_hr.jpeg"/>
          <p:cNvPicPr/>
          <p:nvPr/>
        </p:nvPicPr>
        <p:blipFill>
          <a:blip r:embed="rId2">
            <a:extLst/>
          </a:blip>
          <a:stretch>
            <a:fillRect/>
          </a:stretch>
        </p:blipFill>
        <p:spPr>
          <a:xfrm>
            <a:off x="918312" y="1904742"/>
            <a:ext cx="11176001" cy="7142163"/>
          </a:xfrm>
          <a:prstGeom prst="rect">
            <a:avLst/>
          </a:prstGeom>
          <a:ln w="12700">
            <a:miter lim="400000"/>
          </a:ln>
        </p:spPr>
      </p:pic>
    </p:spTree>
  </p:cSld>
  <p:clrMapOvr>
    <a:masterClrMapping/>
  </p:clrMapOvr>
  <p:transition spd="slow" advClick="1">
    <p:dissolve/>
  </p:transition>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0" name="Shape 50"/>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51" name="Shape 51"/>
          <p:cNvSpPr/>
          <p:nvPr>
            <p:ph type="body" idx="1"/>
          </p:nvPr>
        </p:nvSpPr>
        <p:spPr>
          <a:xfrm>
            <a:off x="714174" y="2352473"/>
            <a:ext cx="11576452" cy="6565901"/>
          </a:xfrm>
          <a:prstGeom prst="rect">
            <a:avLst/>
          </a:prstGeom>
        </p:spPr>
        <p:txBody>
          <a:bodyPr anchor="t"/>
          <a:lstStyle/>
          <a:p>
            <a:pPr lvl="0" marL="0" indent="0" defTabSz="473201">
              <a:lnSpc>
                <a:spcPct val="50000"/>
              </a:lnSpc>
              <a:spcBef>
                <a:spcPts val="2900"/>
              </a:spcBef>
              <a:buSzTx/>
              <a:buFontTx/>
              <a:buNone/>
              <a:defRPr sz="1800">
                <a:solidFill>
                  <a:srgbClr val="000000"/>
                </a:solidFill>
              </a:defRPr>
            </a:pPr>
            <a:r>
              <a:rPr b="1" sz="3564"/>
              <a:t>Reasons for Herod's deep insecurity:</a:t>
            </a:r>
            <a:endParaRPr b="1" sz="3564"/>
          </a:p>
          <a:p>
            <a:pPr lvl="0" marL="628649" indent="-628649" defTabSz="473201">
              <a:lnSpc>
                <a:spcPct val="75000"/>
              </a:lnSpc>
              <a:spcBef>
                <a:spcPts val="2900"/>
              </a:spcBef>
              <a:buSzPct val="100000"/>
              <a:buFontTx/>
              <a:buAutoNum type="arabicPeriod" startAt="1"/>
              <a:defRPr sz="1800">
                <a:solidFill>
                  <a:srgbClr val="000000"/>
                </a:solidFill>
              </a:defRPr>
            </a:pPr>
            <a:r>
              <a:rPr b="1" sz="3564"/>
              <a:t>Was disinherited by his father when he tried to have the King poisoned.</a:t>
            </a:r>
            <a:endParaRPr b="1" sz="3564"/>
          </a:p>
          <a:p>
            <a:pPr lvl="0" marL="628649" indent="-628649" defTabSz="473201">
              <a:lnSpc>
                <a:spcPct val="75000"/>
              </a:lnSpc>
              <a:spcBef>
                <a:spcPts val="2900"/>
              </a:spcBef>
              <a:buSzPct val="100000"/>
              <a:buFontTx/>
              <a:buAutoNum type="arabicPeriod" startAt="1"/>
              <a:defRPr sz="1800">
                <a:solidFill>
                  <a:srgbClr val="000000"/>
                </a:solidFill>
              </a:defRPr>
            </a:pPr>
            <a:r>
              <a:rPr b="1" sz="3564"/>
              <a:t>Was made ruler only by order of Caesar after the intervention of the elite on his behalf - the same elite he entertained in his feast.</a:t>
            </a:r>
            <a:endParaRPr b="1" sz="3564"/>
          </a:p>
          <a:p>
            <a:pPr lvl="0" marL="628649" indent="-628649" defTabSz="473201">
              <a:lnSpc>
                <a:spcPct val="75000"/>
              </a:lnSpc>
              <a:spcBef>
                <a:spcPts val="2900"/>
              </a:spcBef>
              <a:buSzPct val="100000"/>
              <a:buFontTx/>
              <a:buAutoNum type="arabicPeriod" startAt="1"/>
              <a:defRPr sz="1800">
                <a:solidFill>
                  <a:srgbClr val="000000"/>
                </a:solidFill>
              </a:defRPr>
            </a:pPr>
            <a:r>
              <a:rPr b="1" sz="3564"/>
              <a:t>Was not granted title of King but of Tetrarch (ruler of a fourth)</a:t>
            </a:r>
            <a:endParaRPr b="1" sz="3564"/>
          </a:p>
          <a:p>
            <a:pPr lvl="0" marL="628649" indent="-628649" defTabSz="473201">
              <a:lnSpc>
                <a:spcPct val="75000"/>
              </a:lnSpc>
              <a:spcBef>
                <a:spcPts val="2900"/>
              </a:spcBef>
              <a:buSzPct val="100000"/>
              <a:buFontTx/>
              <a:buAutoNum type="arabicPeriod" startAt="1"/>
              <a:defRPr sz="1800">
                <a:solidFill>
                  <a:srgbClr val="000000"/>
                </a:solidFill>
              </a:defRPr>
            </a:pPr>
            <a:r>
              <a:rPr b="1" sz="3564"/>
              <a:t>His family had converted to Judaism but it was always seen as a political move to shore up power, and he was deeply unpopular with the people.</a:t>
            </a:r>
          </a:p>
        </p:txBody>
      </p:sp>
      <p:sp>
        <p:nvSpPr>
          <p:cNvPr id="52" name="Shape 52"/>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4" name="Shape 54"/>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55" name="Shape 55"/>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endParaRPr b="1" sz="4400"/>
          </a:p>
          <a:p>
            <a:pPr lvl="0" marL="0" indent="0">
              <a:lnSpc>
                <a:spcPct val="75000"/>
              </a:lnSpc>
              <a:buSzTx/>
              <a:buFontTx/>
              <a:buNone/>
              <a:defRPr sz="1800">
                <a:solidFill>
                  <a:srgbClr val="000000"/>
                </a:solidFill>
              </a:defRPr>
            </a:pPr>
            <a:r>
              <a:rPr b="1" sz="4400"/>
              <a:t>"The story of the murder of John is a story of the world of power, sex and intrigue. It is the story of our world - the one for which Jesus is the alternative."</a:t>
            </a:r>
            <a:endParaRPr b="1" sz="4400"/>
          </a:p>
          <a:p>
            <a:pPr lvl="0" marL="0" indent="0">
              <a:lnSpc>
                <a:spcPct val="75000"/>
              </a:lnSpc>
              <a:buSzTx/>
              <a:buFontTx/>
              <a:buNone/>
              <a:defRPr sz="1800">
                <a:solidFill>
                  <a:srgbClr val="000000"/>
                </a:solidFill>
              </a:defRPr>
            </a:pPr>
            <a:endParaRPr b="1" sz="4400">
              <a:solidFill>
                <a:srgbClr val="823726"/>
              </a:solidFill>
            </a:endParaRPr>
          </a:p>
          <a:p>
            <a:pPr lvl="0" marL="0" indent="0">
              <a:lnSpc>
                <a:spcPct val="75000"/>
              </a:lnSpc>
              <a:buSzTx/>
              <a:buFontTx/>
              <a:buNone/>
              <a:defRPr sz="1800">
                <a:solidFill>
                  <a:srgbClr val="000000"/>
                </a:solidFill>
              </a:defRPr>
            </a:pPr>
            <a:endParaRPr b="1" sz="4400">
              <a:solidFill>
                <a:srgbClr val="823726"/>
              </a:solidFill>
            </a:endParaRPr>
          </a:p>
          <a:p>
            <a:pPr lvl="0" marL="0" indent="0">
              <a:lnSpc>
                <a:spcPct val="75000"/>
              </a:lnSpc>
              <a:buSzTx/>
              <a:buFontTx/>
              <a:buNone/>
              <a:defRPr sz="1800">
                <a:solidFill>
                  <a:srgbClr val="000000"/>
                </a:solidFill>
              </a:defRPr>
            </a:pPr>
            <a:r>
              <a:rPr b="1" sz="2400"/>
              <a:t>Stanley Hauerwas, Matthew, Brazos Commentaries, p.137</a:t>
            </a:r>
          </a:p>
        </p:txBody>
      </p:sp>
      <p:sp>
        <p:nvSpPr>
          <p:cNvPr id="56" name="Shape 56"/>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8" name="Shape 58"/>
          <p:cNvSpPr/>
          <p:nvPr/>
        </p:nvSpPr>
        <p:spPr>
          <a:xfrm>
            <a:off x="698500" y="2019300"/>
            <a:ext cx="12039600" cy="7289800"/>
          </a:xfrm>
          <a:prstGeom prst="rect">
            <a:avLst/>
          </a:prstGeom>
          <a:blipFill>
            <a:blip r:embed="rId2"/>
          </a:blipFill>
          <a:ln w="25400">
            <a:miter lim="400000"/>
          </a:ln>
        </p:spPr>
        <p:txBody>
          <a:bodyPr lIns="50800" tIns="50800" rIns="50800" bIns="50800" anchor="ctr"/>
          <a:lstStyle/>
          <a:p>
            <a:pPr lvl="0">
              <a:defRPr>
                <a:solidFill>
                  <a:srgbClr val="FFFDEF"/>
                </a:solidFill>
                <a:effectLst>
                  <a:outerShdw sx="100000" sy="100000" kx="0" ky="0" algn="b" rotWithShape="0" blurRad="25400" dist="12700" dir="16200000">
                    <a:srgbClr val="000000">
                      <a:alpha val="40000"/>
                    </a:srgbClr>
                  </a:outerShdw>
                </a:effectLst>
              </a:defRPr>
            </a:pPr>
          </a:p>
        </p:txBody>
      </p:sp>
      <p:sp>
        <p:nvSpPr>
          <p:cNvPr id="59" name="Shape 59"/>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60" name="Shape 60"/>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grpSp>
        <p:nvGrpSpPr>
          <p:cNvPr id="63" name="Group 63"/>
          <p:cNvGrpSpPr/>
          <p:nvPr/>
        </p:nvGrpSpPr>
        <p:grpSpPr>
          <a:xfrm>
            <a:off x="6596219" y="2346303"/>
            <a:ext cx="6057901" cy="6965994"/>
            <a:chOff x="-127000" y="-88900"/>
            <a:chExt cx="6057900" cy="6965992"/>
          </a:xfrm>
        </p:grpSpPr>
        <p:pic>
          <p:nvPicPr>
            <p:cNvPr id="62" name="903A5DD7-3CED-43E8-866D-C0023BEA02DF-L0-001.png"/>
            <p:cNvPicPr/>
            <p:nvPr/>
          </p:nvPicPr>
          <p:blipFill>
            <a:blip r:embed="rId3">
              <a:extLst/>
            </a:blip>
            <a:stretch>
              <a:fillRect/>
            </a:stretch>
          </p:blipFill>
          <p:spPr>
            <a:xfrm>
              <a:off x="0" y="0"/>
              <a:ext cx="5803900" cy="6635793"/>
            </a:xfrm>
            <a:prstGeom prst="rect">
              <a:avLst/>
            </a:prstGeom>
            <a:ln>
              <a:noFill/>
            </a:ln>
            <a:effectLst/>
          </p:spPr>
        </p:pic>
        <p:pic>
          <p:nvPicPr>
            <p:cNvPr id="61" name=""/>
            <p:cNvPicPr/>
            <p:nvPr/>
          </p:nvPicPr>
          <p:blipFill>
            <a:blip r:embed="rId4">
              <a:extLst/>
            </a:blip>
            <a:stretch>
              <a:fillRect/>
            </a:stretch>
          </p:blipFill>
          <p:spPr>
            <a:xfrm>
              <a:off x="-127000" y="-88900"/>
              <a:ext cx="6057900" cy="6965993"/>
            </a:xfrm>
            <a:prstGeom prst="rect">
              <a:avLst/>
            </a:prstGeom>
            <a:effectLst/>
          </p:spPr>
        </p:pic>
      </p:grpSp>
      <p:sp>
        <p:nvSpPr>
          <p:cNvPr id="64" name="Shape 64"/>
          <p:cNvSpPr/>
          <p:nvPr/>
        </p:nvSpPr>
        <p:spPr>
          <a:xfrm>
            <a:off x="702822" y="2489199"/>
            <a:ext cx="6019801" cy="6197601"/>
          </a:xfrm>
          <a:prstGeom prst="rect">
            <a:avLst/>
          </a:prstGeom>
          <a:blipFill>
            <a:blip r:embed="rId2"/>
          </a:blipFill>
          <a:ln w="254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3600">
                <a:solidFill>
                  <a:srgbClr val="FFFDEF"/>
                </a:solidFill>
                <a:effectLst>
                  <a:outerShdw sx="100000" sy="100000" kx="0" ky="0" algn="b" rotWithShape="0" blurRad="25400" dist="12700" dir="16200000">
                    <a:srgbClr val="000000">
                      <a:alpha val="40000"/>
                    </a:srgbClr>
                  </a:outerShdw>
                </a:effectLst>
              </a:rPr>
              <a:t>The Kingdom of Herod the Great, after his death, divided into four parts by Caesar Augustus</a:t>
            </a:r>
            <a:endParaRPr sz="3600">
              <a:solidFill>
                <a:srgbClr val="FFFDEF"/>
              </a:solidFill>
              <a:effectLst>
                <a:outerShdw sx="100000" sy="100000" kx="0" ky="0" algn="b" rotWithShape="0" blurRad="25400" dist="12700" dir="16200000">
                  <a:srgbClr val="000000">
                    <a:alpha val="40000"/>
                  </a:srgbClr>
                </a:outerShdw>
              </a:effectLst>
            </a:endParaRPr>
          </a:p>
          <a:p>
            <a:pPr lvl="0">
              <a:defRPr sz="1800">
                <a:solidFill>
                  <a:srgbClr val="000000"/>
                </a:solidFill>
              </a:defRPr>
            </a:pPr>
            <a:r>
              <a:rPr sz="3600">
                <a:solidFill>
                  <a:srgbClr val="A3D979"/>
                </a:solidFill>
                <a:effectLst>
                  <a:outerShdw sx="100000" sy="100000" kx="0" ky="0" algn="b" rotWithShape="0" blurRad="25400" dist="12700" dir="16200000">
                    <a:srgbClr val="000000">
                      <a:alpha val="40000"/>
                    </a:srgbClr>
                  </a:outerShdw>
                </a:effectLst>
              </a:rPr>
              <a:t>Light Green = Herod </a:t>
            </a:r>
            <a:r>
              <a:rPr sz="3600">
                <a:solidFill>
                  <a:srgbClr val="86CD4D"/>
                </a:solidFill>
                <a:effectLst>
                  <a:outerShdw sx="100000" sy="100000" kx="0" ky="0" algn="b" rotWithShape="0" blurRad="25400" dist="12700" dir="16200000">
                    <a:srgbClr val="000000">
                      <a:alpha val="40000"/>
                    </a:srgbClr>
                  </a:outerShdw>
                </a:effectLst>
              </a:rPr>
              <a:t>Archaleus</a:t>
            </a:r>
            <a:endParaRPr sz="3600">
              <a:solidFill>
                <a:srgbClr val="C632FD"/>
              </a:solidFill>
              <a:effectLst>
                <a:outerShdw sx="100000" sy="100000" kx="0" ky="0" algn="b" rotWithShape="0" blurRad="25400" dist="12700" dir="16200000">
                  <a:srgbClr val="000000">
                    <a:alpha val="40000"/>
                  </a:srgbClr>
                </a:outerShdw>
              </a:effectLst>
            </a:endParaRPr>
          </a:p>
          <a:p>
            <a:pPr lvl="0">
              <a:defRPr sz="1800">
                <a:solidFill>
                  <a:srgbClr val="000000"/>
                </a:solidFill>
              </a:defRPr>
            </a:pPr>
            <a:r>
              <a:rPr sz="3600">
                <a:solidFill>
                  <a:srgbClr val="DA77FE"/>
                </a:solidFill>
                <a:effectLst>
                  <a:outerShdw sx="100000" sy="100000" kx="0" ky="0" algn="b" rotWithShape="0" blurRad="25400" dist="12700" dir="16200000">
                    <a:srgbClr val="000000">
                      <a:alpha val="40000"/>
                    </a:srgbClr>
                  </a:outerShdw>
                </a:effectLst>
              </a:rPr>
              <a:t>Purple = Herod Antipas</a:t>
            </a:r>
            <a:endParaRPr sz="3600">
              <a:solidFill>
                <a:srgbClr val="C632FD"/>
              </a:solidFill>
              <a:effectLst>
                <a:outerShdw sx="100000" sy="100000" kx="0" ky="0" algn="b" rotWithShape="0" blurRad="25400" dist="12700" dir="16200000">
                  <a:srgbClr val="000000">
                    <a:alpha val="40000"/>
                  </a:srgbClr>
                </a:outerShdw>
              </a:effectLst>
            </a:endParaRPr>
          </a:p>
          <a:p>
            <a:pPr lvl="0">
              <a:defRPr sz="1800">
                <a:solidFill>
                  <a:srgbClr val="000000"/>
                </a:solidFill>
              </a:defRPr>
            </a:pPr>
            <a:r>
              <a:rPr sz="3600">
                <a:solidFill>
                  <a:srgbClr val="F3EB00"/>
                </a:solidFill>
                <a:effectLst>
                  <a:outerShdw sx="100000" sy="100000" kx="0" ky="0" algn="b" rotWithShape="0" blurRad="25400" dist="12700" dir="16200000">
                    <a:srgbClr val="000000">
                      <a:alpha val="40000"/>
                    </a:srgbClr>
                  </a:outerShdw>
                </a:effectLst>
              </a:rPr>
              <a:t>Yellow = The independent cites of the Decapolis</a:t>
            </a:r>
            <a:br>
              <a:rPr sz="3600">
                <a:solidFill>
                  <a:srgbClr val="FFFDEF"/>
                </a:solidFill>
                <a:effectLst>
                  <a:outerShdw sx="100000" sy="100000" kx="0" ky="0" algn="b" rotWithShape="0" blurRad="25400" dist="12700" dir="16200000">
                    <a:srgbClr val="000000">
                      <a:alpha val="40000"/>
                    </a:srgbClr>
                  </a:outerShdw>
                </a:effectLst>
              </a:rPr>
            </a:br>
            <a:r>
              <a:rPr sz="3600">
                <a:solidFill>
                  <a:srgbClr val="FE7038"/>
                </a:solidFill>
                <a:effectLst>
                  <a:outerShdw sx="100000" sy="100000" kx="0" ky="0" algn="b" rotWithShape="0" blurRad="25400" dist="12700" dir="16200000">
                    <a:srgbClr val="000000">
                      <a:alpha val="40000"/>
                    </a:srgbClr>
                  </a:outerShdw>
                </a:effectLst>
              </a:rPr>
              <a:t>Orange = Herod Philip I</a:t>
            </a:r>
          </a:p>
        </p:txBody>
      </p:sp>
    </p:spTree>
  </p:cSld>
  <p:clrMapOvr>
    <a:masterClrMapping/>
  </p:clrMapOvr>
  <p:transition spd="slow" advClick="1">
    <p:dissolve/>
  </p:transition>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 name="Shape 66"/>
          <p:cNvSpPr/>
          <p:nvPr/>
        </p:nvSpPr>
        <p:spPr>
          <a:xfrm>
            <a:off x="698500" y="2019300"/>
            <a:ext cx="12039600" cy="7289800"/>
          </a:xfrm>
          <a:prstGeom prst="rect">
            <a:avLst/>
          </a:prstGeom>
          <a:solidFill>
            <a:srgbClr val="86133E"/>
          </a:solidFill>
          <a:ln w="25400">
            <a:miter lim="400000"/>
          </a:ln>
        </p:spPr>
        <p:txBody>
          <a:bodyPr lIns="0" tIns="0" rIns="0" bIns="0" anchor="ctr"/>
          <a:lstStyle/>
          <a:p>
            <a:pPr lvl="0">
              <a:defRPr>
                <a:solidFill>
                  <a:srgbClr val="FFFDEF"/>
                </a:solidFill>
                <a:effectLst>
                  <a:outerShdw sx="100000" sy="100000" kx="0" ky="0" algn="b" rotWithShape="0" blurRad="25400" dist="12700" dir="16200000">
                    <a:srgbClr val="000000">
                      <a:alpha val="40000"/>
                    </a:srgbClr>
                  </a:outerShdw>
                </a:effectLst>
              </a:defRPr>
            </a:pPr>
          </a:p>
        </p:txBody>
      </p:sp>
      <p:sp>
        <p:nvSpPr>
          <p:cNvPr id="67" name="Shape 67"/>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68" name="Shape 68"/>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grpSp>
        <p:nvGrpSpPr>
          <p:cNvPr id="71" name="Group 71"/>
          <p:cNvGrpSpPr/>
          <p:nvPr/>
        </p:nvGrpSpPr>
        <p:grpSpPr>
          <a:xfrm>
            <a:off x="6596219" y="2346303"/>
            <a:ext cx="6057901" cy="6965994"/>
            <a:chOff x="-127000" y="-88900"/>
            <a:chExt cx="6057900" cy="6965992"/>
          </a:xfrm>
        </p:grpSpPr>
        <p:pic>
          <p:nvPicPr>
            <p:cNvPr id="70" name="903A5DD7-3CED-43E8-866D-C0023BEA02DF-L0-001.png"/>
            <p:cNvPicPr/>
            <p:nvPr/>
          </p:nvPicPr>
          <p:blipFill>
            <a:blip r:embed="rId2">
              <a:extLst/>
            </a:blip>
            <a:stretch>
              <a:fillRect/>
            </a:stretch>
          </p:blipFill>
          <p:spPr>
            <a:xfrm>
              <a:off x="0" y="0"/>
              <a:ext cx="5803900" cy="6635793"/>
            </a:xfrm>
            <a:prstGeom prst="rect">
              <a:avLst/>
            </a:prstGeom>
            <a:ln>
              <a:noFill/>
            </a:ln>
            <a:effectLst/>
          </p:spPr>
        </p:pic>
        <p:pic>
          <p:nvPicPr>
            <p:cNvPr id="69" name=""/>
            <p:cNvPicPr/>
            <p:nvPr/>
          </p:nvPicPr>
          <p:blipFill>
            <a:blip r:embed="rId3">
              <a:extLst/>
            </a:blip>
            <a:stretch>
              <a:fillRect/>
            </a:stretch>
          </p:blipFill>
          <p:spPr>
            <a:xfrm>
              <a:off x="-127000" y="-88900"/>
              <a:ext cx="6057900" cy="6965993"/>
            </a:xfrm>
            <a:prstGeom prst="rect">
              <a:avLst/>
            </a:prstGeom>
            <a:effectLst/>
          </p:spPr>
        </p:pic>
      </p:grpSp>
      <p:sp>
        <p:nvSpPr>
          <p:cNvPr id="72" name="Shape 72"/>
          <p:cNvSpPr/>
          <p:nvPr/>
        </p:nvSpPr>
        <p:spPr>
          <a:xfrm>
            <a:off x="702822" y="2190750"/>
            <a:ext cx="5892801" cy="6794501"/>
          </a:xfrm>
          <a:prstGeom prst="rect">
            <a:avLst/>
          </a:prstGeom>
          <a:solidFill>
            <a:srgbClr val="86133E"/>
          </a:solidFill>
          <a:ln w="25400">
            <a:miter lim="400000"/>
          </a:ln>
          <a:extLst>
            <a:ext uri="{C572A759-6A51-4108-AA02-DFA0A04FC94B}">
              <ma14:wrappingTextBoxFlag xmlns:ma14="http://schemas.microsoft.com/office/mac/drawingml/2011/main" val="1"/>
            </a:ext>
          </a:extLst>
        </p:spPr>
        <p:txBody>
          <a:bodyPr lIns="0" tIns="0" rIns="0" bIns="0" anchor="ctr">
            <a:spAutoFit/>
          </a:bodyPr>
          <a:lstStyle/>
          <a:p>
            <a:pPr lvl="0">
              <a:defRPr sz="1800">
                <a:solidFill>
                  <a:srgbClr val="000000"/>
                </a:solidFill>
              </a:defRPr>
            </a:pPr>
            <a:endParaRPr sz="3600">
              <a:solidFill>
                <a:srgbClr val="FFFFFF"/>
              </a:solidFill>
              <a:effectLst>
                <a:outerShdw sx="100000" sy="100000" kx="0" ky="0" algn="b" rotWithShape="0" blurRad="25400" dist="12700" dir="16200000">
                  <a:srgbClr val="000000">
                    <a:alpha val="40000"/>
                  </a:srgbClr>
                </a:outerShdw>
              </a:effectLst>
            </a:endParaRPr>
          </a:p>
          <a:p>
            <a:pPr lvl="0">
              <a:defRPr sz="1800">
                <a:solidFill>
                  <a:srgbClr val="000000"/>
                </a:solidFill>
              </a:defRPr>
            </a:pPr>
            <a:r>
              <a:rPr sz="4500">
                <a:solidFill>
                  <a:srgbClr val="FFFFFF"/>
                </a:solidFill>
                <a:effectLst>
                  <a:outerShdw sx="100000" sy="100000" kx="0" ky="0" algn="b" rotWithShape="0" blurRad="25400" dist="12700" dir="16200000">
                    <a:srgbClr val="000000">
                      <a:alpha val="40000"/>
                    </a:srgbClr>
                  </a:outerShdw>
                </a:effectLst>
              </a:rPr>
              <a:t>Herod Antipas</a:t>
            </a:r>
            <a:endParaRPr sz="4500">
              <a:solidFill>
                <a:srgbClr val="FFFFFF"/>
              </a:solidFill>
              <a:effectLst>
                <a:outerShdw sx="100000" sy="100000" kx="0" ky="0" algn="b" rotWithShape="0" blurRad="25400" dist="12700" dir="16200000">
                  <a:srgbClr val="000000">
                    <a:alpha val="40000"/>
                  </a:srgbClr>
                </a:outerShdw>
              </a:effectLst>
            </a:endParaRPr>
          </a:p>
          <a:p>
            <a:pPr lvl="0" marL="564444" indent="-564444" algn="l">
              <a:buSzPct val="100000"/>
              <a:buAutoNum type="arabicPeriod" startAt="1"/>
              <a:defRPr sz="1800">
                <a:solidFill>
                  <a:srgbClr val="000000"/>
                </a:solidFill>
              </a:defRPr>
            </a:pPr>
            <a:r>
              <a:rPr sz="3200">
                <a:solidFill>
                  <a:srgbClr val="FFFFFF"/>
                </a:solidFill>
                <a:effectLst>
                  <a:outerShdw sx="100000" sy="100000" kx="0" ky="0" algn="b" rotWithShape="0" blurRad="25400" dist="12700" dir="16200000">
                    <a:srgbClr val="000000">
                      <a:alpha val="40000"/>
                    </a:srgbClr>
                  </a:outerShdw>
                </a:effectLst>
              </a:rPr>
              <a:t>Tried to marry Herod Philip's wife Herodius (Salome was Philips daughter)</a:t>
            </a:r>
            <a:endParaRPr sz="3200">
              <a:solidFill>
                <a:srgbClr val="FFFFFF"/>
              </a:solidFill>
              <a:effectLst>
                <a:outerShdw sx="100000" sy="100000" kx="0" ky="0" algn="b" rotWithShape="0" blurRad="25400" dist="12700" dir="16200000">
                  <a:srgbClr val="000000">
                    <a:alpha val="40000"/>
                  </a:srgbClr>
                </a:outerShdw>
              </a:effectLst>
            </a:endParaRPr>
          </a:p>
          <a:p>
            <a:pPr lvl="0" marL="564444" indent="-564444" algn="l">
              <a:buSzPct val="100000"/>
              <a:buAutoNum type="arabicPeriod" startAt="1"/>
              <a:defRPr sz="1800">
                <a:solidFill>
                  <a:srgbClr val="000000"/>
                </a:solidFill>
              </a:defRPr>
            </a:pPr>
            <a:r>
              <a:rPr sz="3200">
                <a:solidFill>
                  <a:srgbClr val="FFFFFF"/>
                </a:solidFill>
                <a:effectLst>
                  <a:outerShdw sx="100000" sy="100000" kx="0" ky="0" algn="b" rotWithShape="0" blurRad="25400" dist="12700" dir="16200000">
                    <a:srgbClr val="000000">
                      <a:alpha val="40000"/>
                    </a:srgbClr>
                  </a:outerShdw>
                </a:effectLst>
              </a:rPr>
              <a:t>Arrested John for objecting</a:t>
            </a:r>
            <a:endParaRPr sz="3200">
              <a:solidFill>
                <a:srgbClr val="FFFFFF"/>
              </a:solidFill>
              <a:effectLst>
                <a:outerShdw sx="100000" sy="100000" kx="0" ky="0" algn="b" rotWithShape="0" blurRad="25400" dist="12700" dir="16200000">
                  <a:srgbClr val="000000">
                    <a:alpha val="40000"/>
                  </a:srgbClr>
                </a:outerShdw>
              </a:effectLst>
            </a:endParaRPr>
          </a:p>
          <a:p>
            <a:pPr lvl="0" marL="564444" indent="-564444" algn="l">
              <a:buSzPct val="100000"/>
              <a:buAutoNum type="arabicPeriod" startAt="1"/>
              <a:defRPr sz="1800">
                <a:solidFill>
                  <a:srgbClr val="000000"/>
                </a:solidFill>
              </a:defRPr>
            </a:pPr>
            <a:r>
              <a:rPr sz="3200">
                <a:solidFill>
                  <a:srgbClr val="FFFFFF"/>
                </a:solidFill>
                <a:effectLst>
                  <a:outerShdw sx="100000" sy="100000" kx="0" ky="0" algn="b" rotWithShape="0" blurRad="25400" dist="12700" dir="16200000">
                    <a:srgbClr val="000000">
                      <a:alpha val="40000"/>
                    </a:srgbClr>
                  </a:outerShdw>
                </a:effectLst>
              </a:rPr>
              <a:t>This is the same "Herod" who later remanded Jesus into the hands of Pontius Pilate</a:t>
            </a:r>
            <a:endParaRPr sz="3200">
              <a:solidFill>
                <a:srgbClr val="C632FD"/>
              </a:solidFill>
              <a:effectLst>
                <a:outerShdw sx="100000" sy="100000" kx="0" ky="0" algn="b" rotWithShape="0" blurRad="25400" dist="12700" dir="16200000">
                  <a:srgbClr val="000000">
                    <a:alpha val="40000"/>
                  </a:srgbClr>
                </a:outerShdw>
              </a:effectLst>
            </a:endParaRPr>
          </a:p>
        </p:txBody>
      </p:sp>
    </p:spTree>
  </p:cSld>
  <p:clrMapOvr>
    <a:masterClrMapping/>
  </p:clrMapOvr>
  <p:transition spd="slow" advClick="1">
    <p:dissolve/>
  </p:transition>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 name="Shape 74"/>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75" name="Shape 75"/>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Please note the following Facts </a:t>
            </a:r>
            <a:endParaRPr b="1" sz="4400"/>
          </a:p>
          <a:p>
            <a:pPr lvl="0" marL="0" indent="0">
              <a:lnSpc>
                <a:spcPct val="75000"/>
              </a:lnSpc>
              <a:buSzTx/>
              <a:buFontTx/>
              <a:buNone/>
              <a:defRPr sz="1800">
                <a:solidFill>
                  <a:srgbClr val="000000"/>
                </a:solidFill>
              </a:defRPr>
            </a:pPr>
            <a:r>
              <a:rPr b="1" sz="4400"/>
              <a:t>1. Herod was afraid of loosing his power.</a:t>
            </a:r>
            <a:endParaRPr b="1" sz="4400"/>
          </a:p>
          <a:p>
            <a:pPr lvl="0" marL="0" indent="0">
              <a:lnSpc>
                <a:spcPct val="75000"/>
              </a:lnSpc>
              <a:buSzTx/>
              <a:buFontTx/>
              <a:buNone/>
              <a:defRPr sz="1800">
                <a:solidFill>
                  <a:srgbClr val="000000"/>
                </a:solidFill>
              </a:defRPr>
            </a:pPr>
            <a:r>
              <a:rPr b="1" sz="4400"/>
              <a:t>2. Herod made a rash promise (out of  drunkeness) which he could not keep since:</a:t>
            </a:r>
            <a:br>
              <a:rPr b="1" sz="4400"/>
            </a:br>
            <a:r>
              <a:rPr b="1" sz="4400"/>
              <a:t>	a. He was not a king and had no kingdom to halve with anyone.</a:t>
            </a:r>
            <a:br>
              <a:rPr b="1" sz="4400"/>
            </a:br>
            <a:r>
              <a:rPr b="1" sz="4400"/>
              <a:t>	b. His authority derived from Caesar and only Caesar could appoint a new ruler.	</a:t>
            </a:r>
          </a:p>
        </p:txBody>
      </p:sp>
      <p:sp>
        <p:nvSpPr>
          <p:cNvPr id="76" name="Shape 76"/>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8" name="Shape 78"/>
          <p:cNvSpPr/>
          <p:nvPr>
            <p:ph type="title"/>
          </p:nvPr>
        </p:nvSpPr>
        <p:spPr>
          <a:xfrm>
            <a:off x="698499" y="-1056"/>
            <a:ext cx="11595101" cy="2349501"/>
          </a:xfrm>
          <a:prstGeom prst="rect">
            <a:avLst/>
          </a:prstGeom>
        </p:spPr>
        <p:txBody>
          <a:bodyPr/>
          <a:lstStyle/>
          <a:p>
            <a:pPr lvl="0">
              <a:defRPr spc="0" sz="1800">
                <a:solidFill>
                  <a:srgbClr val="000000"/>
                </a:solidFill>
              </a:defRPr>
            </a:pPr>
            <a:r>
              <a:rPr spc="59" sz="6000">
                <a:solidFill>
                  <a:srgbClr val="6E0500"/>
                </a:solidFill>
              </a:rPr>
              <a:t>Death of John the Baptist</a:t>
            </a:r>
            <a:br>
              <a:rPr spc="59" sz="6000">
                <a:solidFill>
                  <a:srgbClr val="6E0500"/>
                </a:solidFill>
              </a:rPr>
            </a:br>
            <a:r>
              <a:rPr spc="39" sz="4000">
                <a:solidFill>
                  <a:srgbClr val="6E0500"/>
                </a:solidFill>
              </a:rPr>
              <a:t>Matthew 14:1-12</a:t>
            </a:r>
          </a:p>
        </p:txBody>
      </p:sp>
      <p:sp>
        <p:nvSpPr>
          <p:cNvPr id="79" name="Shape 79"/>
          <p:cNvSpPr/>
          <p:nvPr>
            <p:ph type="body" idx="1"/>
          </p:nvPr>
        </p:nvSpPr>
        <p:spPr>
          <a:xfrm>
            <a:off x="714174" y="2352473"/>
            <a:ext cx="11576452" cy="6565901"/>
          </a:xfrm>
          <a:prstGeom prst="rect">
            <a:avLst/>
          </a:prstGeom>
        </p:spPr>
        <p:txBody>
          <a:bodyPr anchor="t"/>
          <a:lstStyle/>
          <a:p>
            <a:pPr lvl="0" marL="0" indent="0">
              <a:lnSpc>
                <a:spcPct val="75000"/>
              </a:lnSpc>
              <a:buSzTx/>
              <a:buFontTx/>
              <a:buNone/>
              <a:defRPr sz="1800">
                <a:solidFill>
                  <a:srgbClr val="000000"/>
                </a:solidFill>
              </a:defRPr>
            </a:pPr>
            <a:r>
              <a:rPr b="1" sz="4400"/>
              <a:t>5. He divorced his wife to marry his brother's wife. Solome, who danced before him, was his brother's daughter.</a:t>
            </a:r>
            <a:endParaRPr b="1" sz="4400"/>
          </a:p>
          <a:p>
            <a:pPr lvl="0" marL="0" indent="0">
              <a:lnSpc>
                <a:spcPct val="75000"/>
              </a:lnSpc>
              <a:buSzTx/>
              <a:buFontTx/>
              <a:buNone/>
              <a:defRPr sz="1800">
                <a:solidFill>
                  <a:srgbClr val="000000"/>
                </a:solidFill>
              </a:defRPr>
            </a:pPr>
            <a:r>
              <a:rPr b="1" sz="4400"/>
              <a:t>6. Since he ruled at Caesar's pleasure Herod Antipas knew that any unrest in his region would bring the wrath of Rome. </a:t>
            </a:r>
            <a:br>
              <a:rPr b="1" sz="4400"/>
            </a:br>
            <a:br>
              <a:rPr b="1" sz="4400"/>
            </a:br>
            <a:r>
              <a:rPr b="1" sz="3300"/>
              <a:t>(FUN FACT: long after the resurrection of Jesus, Antipas and Herodius finally fell afoul of Caesar and died in exile.)</a:t>
            </a:r>
          </a:p>
        </p:txBody>
      </p:sp>
      <p:sp>
        <p:nvSpPr>
          <p:cNvPr id="80" name="Shape 80"/>
          <p:cNvSpPr/>
          <p:nvPr/>
        </p:nvSpPr>
        <p:spPr>
          <a:xfrm>
            <a:off x="702822" y="9182099"/>
            <a:ext cx="12306301" cy="43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2000">
                <a:solidFill>
                  <a:srgbClr val="6E603B"/>
                </a:solidFill>
              </a:rPr>
              <a:t>Sunday Bible College at </a:t>
            </a:r>
            <a:r>
              <a:rPr sz="2000">
                <a:solidFill>
                  <a:srgbClr val="6E603B"/>
                </a:solidFill>
                <a:latin typeface="Optima"/>
                <a:ea typeface="Optima"/>
                <a:cs typeface="Optima"/>
                <a:sym typeface="Optima"/>
              </a:rPr>
              <a:t>Holy Trinity Anglican Church</a:t>
            </a:r>
            <a:r>
              <a:rPr sz="2000">
                <a:solidFill>
                  <a:srgbClr val="6E603B"/>
                </a:solidFill>
              </a:rPr>
              <a:t>: ICSB The Gospel of Matthew</a:t>
            </a:r>
          </a:p>
        </p:txBody>
      </p:sp>
    </p:spTree>
  </p:cSld>
  <p:clrMapOvr>
    <a:masterClrMapping/>
  </p:clrMapOvr>
  <p:transition spd="slow" advClick="1">
    <p:dissolve/>
  </p:transition>
</p:sld>
</file>

<file path=ppt/theme/theme1.xml><?xml version="1.0" encoding="utf-8"?>
<a:theme xmlns:a="http://schemas.openxmlformats.org/drawingml/2006/main" xmlns:r="http://schemas.openxmlformats.org/officeDocument/2006/relationships" name="HardCover">
  <a:themeElements>
    <a:clrScheme name="HardCover">
      <a:dk1>
        <a:srgbClr val="6E603B"/>
      </a:dk1>
      <a:lt1>
        <a:srgbClr val="33446E"/>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8AB6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82844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ardCover">
  <a:themeElements>
    <a:clrScheme name="HardCover">
      <a:dk1>
        <a:srgbClr val="000000"/>
      </a:dk1>
      <a:lt1>
        <a:srgbClr val="FFFFFF"/>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8AB6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82844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