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E603B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E603B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E603B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E603B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E603B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E603B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E603B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E603B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6E603B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93741C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93741C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254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C9833">
              <a:alpha val="8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5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9B854B">
                  <a:alpha val="1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49"/>
              <a:satOff val="1153"/>
              <a:lumOff val="1344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blipFill rotWithShape="1">
            <a:blip r:embed="rId1"/>
            <a:srcRect l="0" t="0" r="0" b="0"/>
            <a:tile tx="0" ty="0" sx="100000" sy="100000" flip="none" algn="tl"/>
          </a:blip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DE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1C6B8">
              <a:alpha val="31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53B32">
                  <a:alpha val="51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wholeTbl>
    <a:band2H>
      <a:tcTxStyle b="def" i="def"/>
      <a:tcStyle>
        <a:tcBdr/>
        <a:fill>
          <a:solidFill>
            <a:srgbClr val="C6BAA9">
              <a:alpha val="31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25400" cap="flat">
              <a:noFill/>
              <a:miter lim="400000"/>
            </a:ln>
          </a:left>
          <a:right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797C80">
                  <a:alpha val="80000"/>
                </a:srgbClr>
              </a:solidFill>
              <a:prstDash val="solid"/>
              <a:miter lim="400000"/>
            </a:ln>
          </a:insideV>
        </a:tcBdr>
        <a:fill>
          <a:solidFill>
            <a:srgbClr val="C6BAA9">
              <a:alpha val="31000"/>
            </a:srgbClr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DE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7B80">
                  <a:alpha val="8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A52"/>
              </a:solidFill>
              <a:prstDash val="solid"/>
              <a:miter lim="400000"/>
            </a:ln>
          </a:right>
          <a:top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A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5D5449">
          <a:alpha val="91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A52"/>
              </a:solidFill>
              <a:prstDash val="solid"/>
              <a:miter lim="400000"/>
            </a:ln>
          </a:bottom>
          <a:insideH>
            <a:ln w="12700" cap="flat">
              <a:solidFill>
                <a:srgbClr val="5C5A5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_rels/tableStyles.xml.rels><?xml version="1.0" encoding="UTF-8" standalone="yes"?><Relationships xmlns="http://schemas.openxmlformats.org/package/2006/relationships"><Relationship Id="rId1" Type="http://schemas.openxmlformats.org/officeDocument/2006/relationships/image" Target="media/image2.png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2540000"/>
            <a:ext cx="10464800" cy="26035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80000"/>
              </a:lnSpc>
              <a:defRPr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130800"/>
            <a:ext cx="10464800" cy="1270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  <a:lvl2pPr marL="0" indent="2286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2pPr>
            <a:lvl3pPr marL="0" indent="4572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3pPr>
            <a:lvl4pPr marL="0" indent="6858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4pPr>
            <a:lvl5pPr marL="0" indent="9144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xfrm>
            <a:off x="6297853" y="9017000"/>
            <a:ext cx="389885" cy="368300"/>
          </a:xfrm>
          <a:prstGeom prst="rect">
            <a:avLst/>
          </a:prstGeom>
        </p:spPr>
        <p:txBody>
          <a:bodyPr/>
          <a:lstStyle>
            <a:lvl1pPr>
              <a:defRPr spc="21">
                <a:solidFill>
                  <a:srgbClr val="3E382B"/>
                </a:solidFill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sz="half" idx="13"/>
          </p:nvPr>
        </p:nvSpPr>
        <p:spPr>
          <a:xfrm rot="21600000">
            <a:off x="3225799" y="1416050"/>
            <a:ext cx="6555156" cy="4889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270000" y="6845300"/>
            <a:ext cx="10464800" cy="124460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270000" y="8077200"/>
            <a:ext cx="10464800" cy="1244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  <a:lvl2pPr marL="0" indent="2286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2pPr>
            <a:lvl3pPr marL="0" indent="4572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3pPr>
            <a:lvl4pPr marL="0" indent="6858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4pPr>
            <a:lvl5pPr marL="0" indent="9144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xfrm>
            <a:off x="6297853" y="9017000"/>
            <a:ext cx="389885" cy="368300"/>
          </a:xfrm>
          <a:prstGeom prst="rect">
            <a:avLst/>
          </a:prstGeom>
        </p:spPr>
        <p:txBody>
          <a:bodyPr/>
          <a:lstStyle>
            <a:lvl1pPr>
              <a:defRPr spc="21">
                <a:solidFill>
                  <a:srgbClr val="3E382B"/>
                </a:solidFill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587500" y="3568700"/>
            <a:ext cx="10464800" cy="26035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quarter" idx="13"/>
          </p:nvPr>
        </p:nvSpPr>
        <p:spPr>
          <a:xfrm rot="0">
            <a:off x="7835900" y="2101849"/>
            <a:ext cx="4051301" cy="5524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1155700" y="1828800"/>
            <a:ext cx="60706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1155700" y="5168900"/>
            <a:ext cx="60706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  <a:lvl2pPr marL="0" indent="2286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2pPr>
            <a:lvl3pPr marL="0" indent="4572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3pPr>
            <a:lvl4pPr marL="0" indent="6858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4pPr>
            <a:lvl5pPr marL="0" indent="914400" algn="ctr">
              <a:spcBef>
                <a:spcPts val="600"/>
              </a:spcBef>
              <a:buSzTx/>
              <a:buFontTx/>
              <a:buNone/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xfrm>
            <a:off x="6334045" y="8997950"/>
            <a:ext cx="342901" cy="4064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quarter" idx="13"/>
          </p:nvPr>
        </p:nvSpPr>
        <p:spPr>
          <a:xfrm rot="0">
            <a:off x="7607300" y="2863849"/>
            <a:ext cx="4267201" cy="57658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1587500" y="2743200"/>
            <a:ext cx="5041900" cy="6032500"/>
          </a:xfrm>
          <a:prstGeom prst="rect">
            <a:avLst/>
          </a:prstGeom>
        </p:spPr>
        <p:txBody>
          <a:bodyPr/>
          <a:lstStyle>
            <a:lvl1pPr marL="406400" indent="-406400">
              <a:spcBef>
                <a:spcPts val="3200"/>
              </a:spcBef>
              <a:buBlip>
                <a:blip r:embed="rId2"/>
              </a:buBlip>
              <a:defRPr sz="3200"/>
            </a:lvl1pPr>
            <a:lvl2pPr marL="812800" indent="-406400">
              <a:spcBef>
                <a:spcPts val="3200"/>
              </a:spcBef>
              <a:buBlip>
                <a:blip r:embed="rId2"/>
              </a:buBlip>
              <a:defRPr sz="3200"/>
            </a:lvl2pPr>
            <a:lvl3pPr marL="1219200" indent="-406400">
              <a:spcBef>
                <a:spcPts val="3200"/>
              </a:spcBef>
              <a:buBlip>
                <a:blip r:embed="rId2"/>
              </a:buBlip>
              <a:defRPr sz="3200"/>
            </a:lvl3pPr>
            <a:lvl4pPr marL="1625600" indent="-406400">
              <a:spcBef>
                <a:spcPts val="3200"/>
              </a:spcBef>
              <a:buBlip>
                <a:blip r:embed="rId2"/>
              </a:buBlip>
              <a:defRPr sz="3200"/>
            </a:lvl4pPr>
            <a:lvl5pPr marL="2032000" indent="-406400">
              <a:spcBef>
                <a:spcPts val="3200"/>
              </a:spcBef>
              <a:buBlip>
                <a:blip r:embed="rId2"/>
              </a:buBlip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1587500" y="1270000"/>
            <a:ext cx="10464800" cy="72136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7569200" y="965200"/>
            <a:ext cx="4495800" cy="324348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7569200" y="4869167"/>
            <a:ext cx="4495800" cy="39116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 rot="0">
            <a:off x="939799" y="967619"/>
            <a:ext cx="5969001" cy="7805616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xfrm>
            <a:off x="6297853" y="9017000"/>
            <a:ext cx="389885" cy="368300"/>
          </a:xfrm>
          <a:prstGeom prst="rect">
            <a:avLst/>
          </a:prstGeom>
        </p:spPr>
        <p:txBody>
          <a:bodyPr/>
          <a:lstStyle>
            <a:lvl1pPr>
              <a:defRPr spc="21">
                <a:solidFill>
                  <a:srgbClr val="3E382B"/>
                </a:solidFill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1587500" y="6362700"/>
            <a:ext cx="10464800" cy="6350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FontTx/>
              <a:buNone/>
              <a:defRPr i="1" sz="3200"/>
            </a:lvl1pPr>
          </a:lstStyle>
          <a:p>
            <a:pPr/>
            <a:r>
              <a:t>-Johnny Appleseed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1587500" y="4241800"/>
            <a:ext cx="10464800" cy="774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FontTx/>
              <a:buNone/>
              <a:defRPr sz="4000">
                <a:solidFill>
                  <a:srgbClr val="6E603B"/>
                </a:solidFill>
              </a:defRPr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 rot="21600000">
            <a:off x="-1" y="0"/>
            <a:ext cx="13004801" cy="9753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587500" y="254000"/>
            <a:ext cx="10464800" cy="2349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587500" y="2730500"/>
            <a:ext cx="10464800" cy="603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24599" y="9017000"/>
            <a:ext cx="342901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93741C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70" strike="noStrike" sz="7000" u="none">
          <a:ln>
            <a:noFill/>
          </a:ln>
          <a:solidFill>
            <a:srgbClr val="6E603B"/>
          </a:solidFill>
          <a:uFillTx/>
          <a:latin typeface="+mn-lt"/>
          <a:ea typeface="+mn-ea"/>
          <a:cs typeface="+mn-cs"/>
          <a:sym typeface="American Typewriter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70" strike="noStrike" sz="7000" u="none">
          <a:ln>
            <a:noFill/>
          </a:ln>
          <a:solidFill>
            <a:srgbClr val="6E603B"/>
          </a:solidFill>
          <a:uFillTx/>
          <a:latin typeface="+mn-lt"/>
          <a:ea typeface="+mn-ea"/>
          <a:cs typeface="+mn-cs"/>
          <a:sym typeface="American Typewriter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70" strike="noStrike" sz="7000" u="none">
          <a:ln>
            <a:noFill/>
          </a:ln>
          <a:solidFill>
            <a:srgbClr val="6E603B"/>
          </a:solidFill>
          <a:uFillTx/>
          <a:latin typeface="+mn-lt"/>
          <a:ea typeface="+mn-ea"/>
          <a:cs typeface="+mn-cs"/>
          <a:sym typeface="American Typewriter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70" strike="noStrike" sz="7000" u="none">
          <a:ln>
            <a:noFill/>
          </a:ln>
          <a:solidFill>
            <a:srgbClr val="6E603B"/>
          </a:solidFill>
          <a:uFillTx/>
          <a:latin typeface="+mn-lt"/>
          <a:ea typeface="+mn-ea"/>
          <a:cs typeface="+mn-cs"/>
          <a:sym typeface="American Typewriter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70" strike="noStrike" sz="7000" u="none">
          <a:ln>
            <a:noFill/>
          </a:ln>
          <a:solidFill>
            <a:srgbClr val="6E603B"/>
          </a:solidFill>
          <a:uFillTx/>
          <a:latin typeface="+mn-lt"/>
          <a:ea typeface="+mn-ea"/>
          <a:cs typeface="+mn-cs"/>
          <a:sym typeface="American Typewriter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70" strike="noStrike" sz="7000" u="none">
          <a:ln>
            <a:noFill/>
          </a:ln>
          <a:solidFill>
            <a:srgbClr val="6E603B"/>
          </a:solidFill>
          <a:uFillTx/>
          <a:latin typeface="+mn-lt"/>
          <a:ea typeface="+mn-ea"/>
          <a:cs typeface="+mn-cs"/>
          <a:sym typeface="American Typewriter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70" strike="noStrike" sz="7000" u="none">
          <a:ln>
            <a:noFill/>
          </a:ln>
          <a:solidFill>
            <a:srgbClr val="6E603B"/>
          </a:solidFill>
          <a:uFillTx/>
          <a:latin typeface="+mn-lt"/>
          <a:ea typeface="+mn-ea"/>
          <a:cs typeface="+mn-cs"/>
          <a:sym typeface="American Typewriter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70" strike="noStrike" sz="7000" u="none">
          <a:ln>
            <a:noFill/>
          </a:ln>
          <a:solidFill>
            <a:srgbClr val="6E603B"/>
          </a:solidFill>
          <a:uFillTx/>
          <a:latin typeface="+mn-lt"/>
          <a:ea typeface="+mn-ea"/>
          <a:cs typeface="+mn-cs"/>
          <a:sym typeface="American Typewriter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70" strike="noStrike" sz="7000" u="none">
          <a:ln>
            <a:noFill/>
          </a:ln>
          <a:solidFill>
            <a:srgbClr val="6E603B"/>
          </a:solidFill>
          <a:uFillTx/>
          <a:latin typeface="+mn-lt"/>
          <a:ea typeface="+mn-ea"/>
          <a:cs typeface="+mn-cs"/>
          <a:sym typeface="American Typewriter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5000"/>
        <a:buFont typeface="American Typewriter"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93741C"/>
          </a:solidFill>
          <a:uFillTx/>
          <a:latin typeface="Palatino"/>
          <a:ea typeface="Palatino"/>
          <a:cs typeface="Palatino"/>
          <a:sym typeface="Palatino"/>
        </a:defRPr>
      </a:lvl1pPr>
      <a:lvl2pPr marL="8890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5000"/>
        <a:buFont typeface="American Typewriter"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93741C"/>
          </a:solidFill>
          <a:uFillTx/>
          <a:latin typeface="Palatino"/>
          <a:ea typeface="Palatino"/>
          <a:cs typeface="Palatino"/>
          <a:sym typeface="Palatino"/>
        </a:defRPr>
      </a:lvl2pPr>
      <a:lvl3pPr marL="13335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5000"/>
        <a:buFont typeface="American Typewriter"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93741C"/>
          </a:solidFill>
          <a:uFillTx/>
          <a:latin typeface="Palatino"/>
          <a:ea typeface="Palatino"/>
          <a:cs typeface="Palatino"/>
          <a:sym typeface="Palatino"/>
        </a:defRPr>
      </a:lvl3pPr>
      <a:lvl4pPr marL="17780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5000"/>
        <a:buFont typeface="American Typewriter"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93741C"/>
          </a:solidFill>
          <a:uFillTx/>
          <a:latin typeface="Palatino"/>
          <a:ea typeface="Palatino"/>
          <a:cs typeface="Palatino"/>
          <a:sym typeface="Palatino"/>
        </a:defRPr>
      </a:lvl4pPr>
      <a:lvl5pPr marL="22225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5000"/>
        <a:buFont typeface="American Typewriter"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93741C"/>
          </a:solidFill>
          <a:uFillTx/>
          <a:latin typeface="Palatino"/>
          <a:ea typeface="Palatino"/>
          <a:cs typeface="Palatino"/>
          <a:sym typeface="Palatino"/>
        </a:defRPr>
      </a:lvl5pPr>
      <a:lvl6pPr marL="26670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5000"/>
        <a:buFont typeface="American Typewriter"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93741C"/>
          </a:solidFill>
          <a:uFillTx/>
          <a:latin typeface="Palatino"/>
          <a:ea typeface="Palatino"/>
          <a:cs typeface="Palatino"/>
          <a:sym typeface="Palatino"/>
        </a:defRPr>
      </a:lvl6pPr>
      <a:lvl7pPr marL="31115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5000"/>
        <a:buFont typeface="American Typewriter"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93741C"/>
          </a:solidFill>
          <a:uFillTx/>
          <a:latin typeface="Palatino"/>
          <a:ea typeface="Palatino"/>
          <a:cs typeface="Palatino"/>
          <a:sym typeface="Palatino"/>
        </a:defRPr>
      </a:lvl7pPr>
      <a:lvl8pPr marL="35560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5000"/>
        <a:buFont typeface="American Typewriter"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93741C"/>
          </a:solidFill>
          <a:uFillTx/>
          <a:latin typeface="Palatino"/>
          <a:ea typeface="Palatino"/>
          <a:cs typeface="Palatino"/>
          <a:sym typeface="Palatino"/>
        </a:defRPr>
      </a:lvl8pPr>
      <a:lvl9pPr marL="40005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45000"/>
        <a:buFont typeface="American Typewriter"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93741C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/>
        </p:nvSpPr>
        <p:spPr>
          <a:xfrm>
            <a:off x="7715436" y="1337470"/>
            <a:ext cx="4632663" cy="210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6000">
                <a:solidFill>
                  <a:schemeClr val="accent5">
                    <a:lumOff val="-8059"/>
                  </a:schemeClr>
                </a:solidFill>
              </a:defRPr>
            </a:lvl1pPr>
          </a:lstStyle>
          <a:p>
            <a:pPr/>
            <a:r>
              <a:t>Sunday Bible College</a:t>
            </a:r>
          </a:p>
        </p:txBody>
      </p:sp>
      <p:sp>
        <p:nvSpPr>
          <p:cNvPr id="120" name="Shape 120"/>
          <p:cNvSpPr/>
          <p:nvPr/>
        </p:nvSpPr>
        <p:spPr>
          <a:xfrm>
            <a:off x="8190549" y="3861594"/>
            <a:ext cx="3682437" cy="302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000">
                <a:solidFill>
                  <a:schemeClr val="accent5">
                    <a:lumOff val="-12830"/>
                  </a:schemeClr>
                </a:solidFill>
              </a:defRPr>
            </a:pPr>
            <a:r>
              <a:t>Chapter 15</a:t>
            </a:r>
          </a:p>
          <a:p>
            <a:pPr>
              <a:defRPr sz="1800">
                <a:solidFill>
                  <a:schemeClr val="accent5">
                    <a:lumOff val="-12830"/>
                  </a:schemeClr>
                </a:solidFill>
              </a:defRPr>
            </a:pPr>
          </a:p>
          <a:p>
            <a:pPr>
              <a:defRPr sz="2700">
                <a:solidFill>
                  <a:schemeClr val="accent5">
                    <a:lumOff val="-12830"/>
                  </a:schemeClr>
                </a:solidFill>
              </a:defRPr>
            </a:pPr>
            <a:r>
              <a:t>Death of John Baptist</a:t>
            </a:r>
          </a:p>
          <a:p>
            <a:pPr>
              <a:defRPr sz="2700">
                <a:solidFill>
                  <a:schemeClr val="accent5">
                    <a:lumOff val="-12830"/>
                  </a:schemeClr>
                </a:solidFill>
              </a:defRPr>
            </a:pPr>
            <a:r>
              <a:t>Feeding Five Thousand</a:t>
            </a:r>
            <a:br/>
            <a:r>
              <a:t>Walk on the Sea</a:t>
            </a:r>
            <a:br/>
            <a:r>
              <a:t>Healings at Gennesaret</a:t>
            </a:r>
          </a:p>
        </p:txBody>
      </p:sp>
      <p:sp>
        <p:nvSpPr>
          <p:cNvPr id="121" name="Shape 121"/>
          <p:cNvSpPr/>
          <p:nvPr/>
        </p:nvSpPr>
        <p:spPr>
          <a:xfrm>
            <a:off x="8014442" y="7287418"/>
            <a:ext cx="4034651" cy="17573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100">
                <a:solidFill>
                  <a:schemeClr val="accent1">
                    <a:hueOff val="147318"/>
                    <a:satOff val="13526"/>
                    <a:lumOff val="-23026"/>
                  </a:schemeClr>
                </a:solidFill>
                <a:latin typeface="Optima"/>
                <a:ea typeface="Optima"/>
                <a:cs typeface="Optima"/>
                <a:sym typeface="Optima"/>
              </a:defRPr>
            </a:pPr>
            <a:r>
              <a:t>Holy Trinity</a:t>
            </a:r>
          </a:p>
          <a:p>
            <a:pPr>
              <a:defRPr sz="4100">
                <a:solidFill>
                  <a:schemeClr val="accent1">
                    <a:hueOff val="147318"/>
                    <a:satOff val="13526"/>
                    <a:lumOff val="-23026"/>
                  </a:schemeClr>
                </a:solidFill>
                <a:latin typeface="Optima"/>
                <a:ea typeface="Optima"/>
                <a:cs typeface="Optima"/>
                <a:sym typeface="Optima"/>
              </a:defRPr>
            </a:pPr>
            <a:r>
              <a:t>Anglican Church</a:t>
            </a:r>
          </a:p>
          <a:p>
            <a:pPr>
              <a:defRPr sz="2500">
                <a:solidFill>
                  <a:schemeClr val="accent1">
                    <a:hueOff val="147318"/>
                    <a:satOff val="13526"/>
                    <a:lumOff val="-23026"/>
                  </a:schemeClr>
                </a:solidFill>
                <a:latin typeface="Optima"/>
                <a:ea typeface="Optima"/>
                <a:cs typeface="Optima"/>
                <a:sym typeface="Optima"/>
              </a:defRPr>
            </a:pPr>
            <a:r>
              <a:t>Fernandina Beach, Florida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type="ctrTitle"/>
          </p:nvPr>
        </p:nvSpPr>
        <p:spPr>
          <a:xfrm>
            <a:off x="1270000" y="342900"/>
            <a:ext cx="10464800" cy="1130300"/>
          </a:xfrm>
          <a:prstGeom prst="rect">
            <a:avLst/>
          </a:prstGeom>
        </p:spPr>
        <p:txBody>
          <a:bodyPr/>
          <a:lstStyle>
            <a:lvl1pPr>
              <a:defRPr spc="65" sz="6500"/>
            </a:lvl1pPr>
          </a:lstStyle>
          <a:p>
            <a:pPr/>
            <a:r>
              <a:t>The Things that Defile Us</a:t>
            </a:r>
          </a:p>
        </p:txBody>
      </p:sp>
      <p:sp>
        <p:nvSpPr>
          <p:cNvPr id="124" name="Shape 124"/>
          <p:cNvSpPr/>
          <p:nvPr>
            <p:ph type="subTitle" sz="quarter" idx="1"/>
          </p:nvPr>
        </p:nvSpPr>
        <p:spPr>
          <a:xfrm>
            <a:off x="1270000" y="1473200"/>
            <a:ext cx="10464800" cy="762000"/>
          </a:xfrm>
          <a:prstGeom prst="rect">
            <a:avLst/>
          </a:prstGeom>
        </p:spPr>
        <p:txBody>
          <a:bodyPr/>
          <a:lstStyle/>
          <a:p>
            <a:pPr/>
            <a:r>
              <a:t>Matthew 15:1-20</a:t>
            </a:r>
          </a:p>
        </p:txBody>
      </p:sp>
      <p:sp>
        <p:nvSpPr>
          <p:cNvPr id="125" name="Shape 125"/>
          <p:cNvSpPr/>
          <p:nvPr/>
        </p:nvSpPr>
        <p:spPr>
          <a:xfrm>
            <a:off x="1435100" y="2971800"/>
            <a:ext cx="1905000" cy="19050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000000"/>
                </a:solidFill>
                <a:effectLst>
                  <a:outerShdw sx="100000" sy="100000" kx="0" ky="0" algn="b" rotWithShape="0" blurRad="25400" dist="12700" dir="16200000">
                    <a:srgbClr val="000000">
                      <a:alpha val="40000"/>
                    </a:srgbClr>
                  </a:outerShdw>
                </a:effectLst>
              </a:defRPr>
            </a:pPr>
          </a:p>
        </p:txBody>
      </p:sp>
      <p:sp>
        <p:nvSpPr>
          <p:cNvPr id="126" name="Shape 126"/>
          <p:cNvSpPr/>
          <p:nvPr/>
        </p:nvSpPr>
        <p:spPr>
          <a:xfrm>
            <a:off x="1028700" y="2870199"/>
            <a:ext cx="11099800" cy="401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75000"/>
              </a:lnSpc>
              <a:defRPr sz="4200">
                <a:solidFill>
                  <a:srgbClr val="000000"/>
                </a:solidFill>
              </a:defRPr>
            </a:pPr>
            <a:r>
              <a:t>To defile: </a:t>
            </a:r>
          </a:p>
          <a:p>
            <a:pPr algn="l">
              <a:lnSpc>
                <a:spcPct val="75000"/>
              </a:lnSpc>
              <a:defRPr sz="4200">
                <a:solidFill>
                  <a:srgbClr val="000000"/>
                </a:solidFill>
              </a:defRPr>
            </a:pPr>
          </a:p>
          <a:p>
            <a:pPr algn="l">
              <a:lnSpc>
                <a:spcPct val="75000"/>
              </a:lnSpc>
              <a:defRPr sz="4200">
                <a:solidFill>
                  <a:srgbClr val="000000"/>
                </a:solidFill>
              </a:defRPr>
            </a:pPr>
            <a:r>
              <a:t>1. sully, mar, or spoil.</a:t>
            </a:r>
          </a:p>
          <a:p>
            <a:pPr algn="l">
              <a:lnSpc>
                <a:spcPct val="75000"/>
              </a:lnSpc>
              <a:defRPr sz="4200">
                <a:solidFill>
                  <a:srgbClr val="000000"/>
                </a:solidFill>
              </a:defRPr>
            </a:pPr>
            <a:r>
              <a:t>"the land was defiled by a previous owner"</a:t>
            </a:r>
          </a:p>
          <a:p>
            <a:pPr algn="l">
              <a:lnSpc>
                <a:spcPct val="75000"/>
              </a:lnSpc>
              <a:defRPr sz="4200">
                <a:solidFill>
                  <a:srgbClr val="000000"/>
                </a:solidFill>
              </a:defRPr>
            </a:pPr>
          </a:p>
          <a:p>
            <a:pPr algn="l">
              <a:lnSpc>
                <a:spcPct val="75000"/>
              </a:lnSpc>
              <a:defRPr sz="4200">
                <a:solidFill>
                  <a:srgbClr val="000000"/>
                </a:solidFill>
              </a:defRPr>
            </a:pPr>
            <a:r>
              <a:t>2. desecrate or profane (something sacred).</a:t>
            </a:r>
          </a:p>
          <a:p>
            <a:pPr algn="l">
              <a:lnSpc>
                <a:spcPct val="75000"/>
              </a:lnSpc>
              <a:defRPr sz="4200">
                <a:solidFill>
                  <a:srgbClr val="000000"/>
                </a:solidFill>
              </a:defRPr>
            </a:pPr>
            <a:r>
              <a:t>"the tomb had been defiled and looted"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body" idx="1"/>
          </p:nvPr>
        </p:nvSpPr>
        <p:spPr>
          <a:xfrm>
            <a:off x="1270000" y="2679700"/>
            <a:ext cx="10464800" cy="6032500"/>
          </a:xfrm>
          <a:prstGeom prst="rect">
            <a:avLst/>
          </a:prstGeom>
        </p:spPr>
        <p:txBody>
          <a:bodyPr anchor="t"/>
          <a:lstStyle/>
          <a:p>
            <a:pPr marL="0" indent="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000000"/>
                </a:solidFill>
              </a:defRPr>
            </a:pPr>
            <a:r>
              <a:t>Famous sayings from this passage:</a:t>
            </a:r>
          </a:p>
          <a:p>
            <a:pPr marL="0" indent="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000000"/>
                </a:solidFill>
              </a:defRPr>
            </a:pPr>
          </a:p>
          <a:p>
            <a:pPr marL="0" indent="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000000"/>
                </a:solidFill>
              </a:defRPr>
            </a:pPr>
            <a:r>
              <a:t>"For the sake of your tradition you have made void the word of God" 15:6</a:t>
            </a:r>
          </a:p>
          <a:p>
            <a:pPr marL="0" indent="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000000"/>
                </a:solidFill>
              </a:defRPr>
            </a:pPr>
          </a:p>
          <a:p>
            <a:pPr marL="0" indent="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000000"/>
                </a:solidFill>
              </a:defRPr>
            </a:pPr>
            <a:r>
              <a:t>"The people honor me with their lips but their hearts are far from me." 15:8 (Isaiah 29:13)</a:t>
            </a:r>
          </a:p>
          <a:p>
            <a:pPr marL="0" indent="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000000"/>
                </a:solidFill>
              </a:defRPr>
            </a:pPr>
          </a:p>
          <a:p>
            <a:pPr marL="0" indent="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000000"/>
                </a:solidFill>
              </a:defRPr>
            </a:pPr>
            <a:r>
              <a:t>"In vain do they worship me, teaching as doctrines the precepts of men" 15:9 (Isaiah 29:13)</a:t>
            </a:r>
          </a:p>
        </p:txBody>
      </p:sp>
      <p:sp>
        <p:nvSpPr>
          <p:cNvPr id="129" name="Shape 129"/>
          <p:cNvSpPr/>
          <p:nvPr/>
        </p:nvSpPr>
        <p:spPr>
          <a:xfrm>
            <a:off x="1270000" y="342900"/>
            <a:ext cx="104648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defRPr spc="65" sz="65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/>
            <a:r>
              <a:t>The Things that Defile Us</a:t>
            </a:r>
          </a:p>
        </p:txBody>
      </p:sp>
      <p:sp>
        <p:nvSpPr>
          <p:cNvPr id="130" name="Shape 130"/>
          <p:cNvSpPr/>
          <p:nvPr/>
        </p:nvSpPr>
        <p:spPr>
          <a:xfrm>
            <a:off x="1270000" y="1473200"/>
            <a:ext cx="10464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spcBef>
                <a:spcPts val="600"/>
              </a:spcBef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/>
            <a:r>
              <a:t>Matthew 15:1-20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>
            <p:ph type="body" idx="1"/>
          </p:nvPr>
        </p:nvSpPr>
        <p:spPr>
          <a:xfrm>
            <a:off x="1270000" y="2679700"/>
            <a:ext cx="10464800" cy="6032500"/>
          </a:xfrm>
          <a:prstGeom prst="rect">
            <a:avLst/>
          </a:prstGeom>
        </p:spPr>
        <p:txBody>
          <a:bodyPr anchor="t"/>
          <a:lstStyle/>
          <a:p>
            <a:pPr marL="0" indent="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000000"/>
                </a:solidFill>
              </a:defRPr>
            </a:pPr>
            <a:r>
              <a:t>Famous sayings from this passage:</a:t>
            </a:r>
          </a:p>
          <a:p>
            <a:pPr marL="0" indent="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000000"/>
                </a:solidFill>
              </a:defRPr>
            </a:pPr>
          </a:p>
          <a:p>
            <a:pPr marL="0" indent="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000000"/>
                </a:solidFill>
              </a:defRPr>
            </a:pPr>
            <a:r>
              <a:t>"They are blind guides. If a blind man leads a blind man, both will fall into the pit." 15:14</a:t>
            </a:r>
          </a:p>
          <a:p>
            <a:pPr marL="0" indent="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000000"/>
                </a:solidFill>
              </a:defRPr>
            </a:pPr>
          </a:p>
          <a:p>
            <a:pPr marL="0" indent="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000000"/>
                </a:solidFill>
              </a:defRPr>
            </a:pPr>
            <a:r>
              <a:t>"What comes out of the mouth proceeds from the heart, and this defiles a man. For out of the heart come evil thoughts, murder, adultery, fornication, theft, false witness, slander. These are what defile a man" 15:19-20</a:t>
            </a:r>
          </a:p>
        </p:txBody>
      </p:sp>
      <p:sp>
        <p:nvSpPr>
          <p:cNvPr id="133" name="Shape 133"/>
          <p:cNvSpPr/>
          <p:nvPr/>
        </p:nvSpPr>
        <p:spPr>
          <a:xfrm>
            <a:off x="1270000" y="342900"/>
            <a:ext cx="104648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defRPr spc="65" sz="65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/>
            <a:r>
              <a:t>The Things that Defile Us</a:t>
            </a:r>
          </a:p>
        </p:txBody>
      </p:sp>
      <p:sp>
        <p:nvSpPr>
          <p:cNvPr id="134" name="Shape 134"/>
          <p:cNvSpPr/>
          <p:nvPr/>
        </p:nvSpPr>
        <p:spPr>
          <a:xfrm>
            <a:off x="1270000" y="1473200"/>
            <a:ext cx="10464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spcBef>
                <a:spcPts val="600"/>
              </a:spcBef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/>
            <a:r>
              <a:t>Matthew 15:1-20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type="body" idx="1"/>
          </p:nvPr>
        </p:nvSpPr>
        <p:spPr>
          <a:xfrm>
            <a:off x="1270000" y="2679700"/>
            <a:ext cx="10464800" cy="6032500"/>
          </a:xfrm>
          <a:prstGeom prst="rect">
            <a:avLst/>
          </a:prstGeom>
        </p:spPr>
        <p:txBody>
          <a:bodyPr anchor="t"/>
          <a:lstStyle/>
          <a:p>
            <a:pPr marL="0" indent="0" defTabSz="560831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455">
                <a:solidFill>
                  <a:srgbClr val="000000"/>
                </a:solidFill>
              </a:defRPr>
            </a:pPr>
            <a:r>
              <a:t>Is Jesus teaching that all tradition is ungodly?</a:t>
            </a:r>
          </a:p>
          <a:p>
            <a:pPr marL="0" indent="0" defTabSz="560831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455">
                <a:solidFill>
                  <a:srgbClr val="000000"/>
                </a:solidFill>
              </a:defRPr>
            </a:pPr>
          </a:p>
          <a:p>
            <a:pPr marL="0" indent="0" defTabSz="560831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455">
                <a:solidFill>
                  <a:srgbClr val="000000"/>
                </a:solidFill>
              </a:defRPr>
            </a:pPr>
            <a:r>
              <a:t>No. He is teaching us that some traditions arise from sinful hearts in opposition to God's word, </a:t>
            </a:r>
          </a:p>
          <a:p>
            <a:pPr marL="0" indent="0" defTabSz="560831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455">
                <a:solidFill>
                  <a:srgbClr val="000000"/>
                </a:solidFill>
              </a:defRPr>
            </a:pPr>
          </a:p>
          <a:p>
            <a:pPr marL="0" indent="0" defTabSz="560831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455">
                <a:solidFill>
                  <a:srgbClr val="000000"/>
                </a:solidFill>
              </a:defRPr>
            </a:pPr>
            <a:r>
              <a:t>If a tradition is contrary to God's word it ought not be kept.</a:t>
            </a:r>
          </a:p>
          <a:p>
            <a:pPr marL="0" indent="0" defTabSz="560831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455">
                <a:solidFill>
                  <a:srgbClr val="000000"/>
                </a:solidFill>
              </a:defRPr>
            </a:pPr>
          </a:p>
          <a:p>
            <a:pPr marL="0" indent="0" defTabSz="560831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455">
                <a:solidFill>
                  <a:srgbClr val="000000"/>
                </a:solidFill>
              </a:defRPr>
            </a:pPr>
            <a:r>
              <a:t>If a tradition accords with God's word, it may be kept.</a:t>
            </a:r>
          </a:p>
          <a:p>
            <a:pPr marL="0" indent="0" defTabSz="560831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455">
                <a:solidFill>
                  <a:srgbClr val="000000"/>
                </a:solidFill>
              </a:defRPr>
            </a:pPr>
          </a:p>
          <a:p>
            <a:pPr marL="0" indent="0" defTabSz="560831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455">
                <a:solidFill>
                  <a:srgbClr val="000000"/>
                </a:solidFill>
              </a:defRPr>
            </a:pPr>
            <a:r>
              <a:t>If a tradition is established by God's authority, it must be kept.</a:t>
            </a:r>
          </a:p>
        </p:txBody>
      </p:sp>
      <p:sp>
        <p:nvSpPr>
          <p:cNvPr id="137" name="Shape 137"/>
          <p:cNvSpPr/>
          <p:nvPr/>
        </p:nvSpPr>
        <p:spPr>
          <a:xfrm>
            <a:off x="1270000" y="342900"/>
            <a:ext cx="104648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defRPr spc="65" sz="65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/>
            <a:r>
              <a:t>The Things that Defile Us</a:t>
            </a:r>
          </a:p>
        </p:txBody>
      </p:sp>
      <p:sp>
        <p:nvSpPr>
          <p:cNvPr id="138" name="Shape 138"/>
          <p:cNvSpPr/>
          <p:nvPr/>
        </p:nvSpPr>
        <p:spPr>
          <a:xfrm>
            <a:off x="1270000" y="1473200"/>
            <a:ext cx="10464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spcBef>
                <a:spcPts val="600"/>
              </a:spcBef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/>
            <a:r>
              <a:t>Matthew 15:1-20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type="body" idx="1"/>
          </p:nvPr>
        </p:nvSpPr>
        <p:spPr>
          <a:xfrm>
            <a:off x="1072034" y="2736850"/>
            <a:ext cx="10464801" cy="6032500"/>
          </a:xfrm>
          <a:prstGeom prst="rect">
            <a:avLst/>
          </a:prstGeom>
        </p:spPr>
        <p:txBody>
          <a:bodyPr anchor="t"/>
          <a:lstStyle/>
          <a:p>
            <a:pPr marL="0" indent="0" algn="ctr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b="1" sz="4400">
                <a:solidFill>
                  <a:srgbClr val="000000"/>
                </a:solidFill>
              </a:defRPr>
            </a:pPr>
            <a:r>
              <a:t>The Faith of the Cananite Woman</a:t>
            </a:r>
          </a:p>
          <a:p>
            <a:pPr marL="0" indent="0" algn="ctr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000000"/>
                </a:solidFill>
              </a:defRPr>
            </a:pPr>
          </a:p>
          <a:p>
            <a:pPr marL="0" indent="0" algn="ctr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000000"/>
                </a:solidFill>
              </a:defRPr>
            </a:pPr>
            <a:r>
              <a:t>Jesus honors the faith of a gentile showing he is messiah of all, and not the Jews only.</a:t>
            </a:r>
          </a:p>
        </p:txBody>
      </p:sp>
      <p:sp>
        <p:nvSpPr>
          <p:cNvPr id="141" name="Shape 141"/>
          <p:cNvSpPr/>
          <p:nvPr/>
        </p:nvSpPr>
        <p:spPr>
          <a:xfrm>
            <a:off x="1270000" y="342900"/>
            <a:ext cx="104648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defRPr spc="65" sz="65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/>
            <a:r>
              <a:t>The Things that Defile Us</a:t>
            </a:r>
          </a:p>
        </p:txBody>
      </p:sp>
      <p:sp>
        <p:nvSpPr>
          <p:cNvPr id="142" name="Shape 142"/>
          <p:cNvSpPr/>
          <p:nvPr/>
        </p:nvSpPr>
        <p:spPr>
          <a:xfrm>
            <a:off x="1270000" y="1473200"/>
            <a:ext cx="10464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spcBef>
                <a:spcPts val="600"/>
              </a:spcBef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/>
            <a:r>
              <a:t>Matthew 15:21-28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body" idx="1"/>
          </p:nvPr>
        </p:nvSpPr>
        <p:spPr>
          <a:xfrm>
            <a:off x="1072034" y="2736850"/>
            <a:ext cx="10464801" cy="6032500"/>
          </a:xfrm>
          <a:prstGeom prst="rect">
            <a:avLst/>
          </a:prstGeom>
        </p:spPr>
        <p:txBody>
          <a:bodyPr anchor="t"/>
          <a:lstStyle/>
          <a:p>
            <a:pPr marL="0" indent="0" algn="ctr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b="1" sz="4400">
                <a:solidFill>
                  <a:srgbClr val="000000"/>
                </a:solidFill>
              </a:defRPr>
            </a:pPr>
            <a:r>
              <a:t>Jesus heals many</a:t>
            </a:r>
          </a:p>
          <a:p>
            <a:pPr marL="0" indent="0" algn="ctr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000000"/>
                </a:solidFill>
              </a:defRPr>
            </a:pPr>
          </a:p>
          <a:p>
            <a:pPr marL="0" indent="0" algn="ctr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>
                <a:solidFill>
                  <a:srgbClr val="000000"/>
                </a:solidFill>
              </a:defRPr>
            </a:pPr>
            <a:r>
              <a:t>Jesus ministry expands from individual Jews to a multitude of Jews and Gentiles.</a:t>
            </a:r>
          </a:p>
        </p:txBody>
      </p:sp>
      <p:sp>
        <p:nvSpPr>
          <p:cNvPr id="145" name="Shape 145"/>
          <p:cNvSpPr/>
          <p:nvPr/>
        </p:nvSpPr>
        <p:spPr>
          <a:xfrm>
            <a:off x="1270000" y="342900"/>
            <a:ext cx="104648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defRPr spc="65" sz="65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/>
            <a:r>
              <a:t>The Things that Defile Us</a:t>
            </a:r>
          </a:p>
        </p:txBody>
      </p:sp>
      <p:sp>
        <p:nvSpPr>
          <p:cNvPr id="146" name="Shape 146"/>
          <p:cNvSpPr/>
          <p:nvPr/>
        </p:nvSpPr>
        <p:spPr>
          <a:xfrm>
            <a:off x="1270000" y="1473200"/>
            <a:ext cx="10464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spcBef>
                <a:spcPts val="600"/>
              </a:spcBef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/>
            <a:r>
              <a:t>Matthew 15:29-31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body" idx="1"/>
          </p:nvPr>
        </p:nvSpPr>
        <p:spPr>
          <a:xfrm>
            <a:off x="1072034" y="2736850"/>
            <a:ext cx="10464801" cy="6032500"/>
          </a:xfrm>
          <a:prstGeom prst="rect">
            <a:avLst/>
          </a:prstGeom>
        </p:spPr>
        <p:txBody>
          <a:bodyPr anchor="t"/>
          <a:lstStyle/>
          <a:p>
            <a:pPr marL="0" indent="0" algn="ctr" defTabSz="55499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b="1" sz="4180">
                <a:solidFill>
                  <a:srgbClr val="000000"/>
                </a:solidFill>
              </a:defRPr>
            </a:pPr>
            <a:r>
              <a:t>Jesus feeds Four Thousand</a:t>
            </a:r>
          </a:p>
          <a:p>
            <a:pPr marL="0" indent="0" algn="ctr" defTabSz="55499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420">
                <a:solidFill>
                  <a:srgbClr val="000000"/>
                </a:solidFill>
              </a:defRPr>
            </a:pPr>
          </a:p>
          <a:p>
            <a:pPr marL="0" indent="0" algn="ctr" defTabSz="55499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420">
                <a:solidFill>
                  <a:srgbClr val="000000"/>
                </a:solidFill>
              </a:defRPr>
            </a:pPr>
            <a:r>
              <a:t>The feeding of the five thousand and the feeding of the four thousand are both, among other things, a preparation for the institution of the Eucharist </a:t>
            </a:r>
          </a:p>
          <a:p>
            <a:pPr marL="0" indent="0" algn="ctr" defTabSz="55499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420">
                <a:solidFill>
                  <a:srgbClr val="000000"/>
                </a:solidFill>
              </a:defRPr>
            </a:pPr>
          </a:p>
          <a:p>
            <a:pPr marL="0" indent="0" algn="ctr" defTabSz="55499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420">
                <a:solidFill>
                  <a:srgbClr val="000000"/>
                </a:solidFill>
              </a:defRPr>
            </a:pPr>
            <a:r>
              <a:t>The repetition shows that Jesus' ministry was focused on message and always catechetical, preparing his people for the ultimate revelation.</a:t>
            </a:r>
          </a:p>
          <a:p>
            <a:pPr marL="0" indent="0" algn="ctr" defTabSz="55499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420">
                <a:solidFill>
                  <a:srgbClr val="000000"/>
                </a:solidFill>
              </a:defRPr>
            </a:pPr>
          </a:p>
          <a:p>
            <a:pPr marL="0" indent="0" algn="ctr" defTabSz="554990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420">
                <a:solidFill>
                  <a:srgbClr val="000000"/>
                </a:solidFill>
              </a:defRPr>
            </a:pPr>
            <a:r>
              <a:t>(In seminary we are taught to follow this example of repetition by making every sermon in some way prepare hearers to receive holy communion.</a:t>
            </a:r>
          </a:p>
        </p:txBody>
      </p:sp>
      <p:sp>
        <p:nvSpPr>
          <p:cNvPr id="149" name="Shape 149"/>
          <p:cNvSpPr/>
          <p:nvPr/>
        </p:nvSpPr>
        <p:spPr>
          <a:xfrm>
            <a:off x="1270000" y="342900"/>
            <a:ext cx="104648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defRPr spc="65" sz="65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/>
            <a:r>
              <a:t>The Things that Defile Us</a:t>
            </a:r>
          </a:p>
        </p:txBody>
      </p:sp>
      <p:sp>
        <p:nvSpPr>
          <p:cNvPr id="150" name="Shape 150"/>
          <p:cNvSpPr/>
          <p:nvPr/>
        </p:nvSpPr>
        <p:spPr>
          <a:xfrm>
            <a:off x="1270000" y="1473200"/>
            <a:ext cx="10464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spcBef>
                <a:spcPts val="600"/>
              </a:spcBef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/>
            <a:r>
              <a:t>Matthew 15:32-39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type="body" idx="1"/>
          </p:nvPr>
        </p:nvSpPr>
        <p:spPr>
          <a:xfrm>
            <a:off x="1072034" y="2736850"/>
            <a:ext cx="10464801" cy="6032500"/>
          </a:xfrm>
          <a:prstGeom prst="rect">
            <a:avLst/>
          </a:prstGeom>
        </p:spPr>
        <p:txBody>
          <a:bodyPr anchor="t"/>
          <a:lstStyle/>
          <a:p>
            <a:pPr marL="0" indent="0" algn="ctr" defTabSz="549148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b="1" sz="3384">
                <a:solidFill>
                  <a:srgbClr val="000000"/>
                </a:solidFill>
              </a:defRPr>
            </a:pPr>
            <a:r>
              <a:t>The Gospel Jesus proclaims is </a:t>
            </a:r>
          </a:p>
          <a:p>
            <a:pPr marL="0" indent="0" algn="ctr" defTabSz="549148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384">
                <a:solidFill>
                  <a:srgbClr val="000000"/>
                </a:solidFill>
              </a:defRPr>
            </a:pPr>
          </a:p>
          <a:p>
            <a:pPr marL="0" indent="0" algn="ctr" defTabSz="549148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384">
                <a:solidFill>
                  <a:srgbClr val="000000"/>
                </a:solidFill>
              </a:defRPr>
            </a:pPr>
            <a:r>
              <a:rPr u="sng"/>
              <a:t>Comprehensive</a:t>
            </a:r>
            <a:r>
              <a:t> </a:t>
            </a:r>
          </a:p>
          <a:p>
            <a:pPr marL="0" indent="0" algn="ctr" defTabSz="549148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384">
                <a:solidFill>
                  <a:srgbClr val="000000"/>
                </a:solidFill>
              </a:defRPr>
            </a:pPr>
            <a:r>
              <a:t>(for everyone)</a:t>
            </a:r>
          </a:p>
          <a:p>
            <a:pPr marL="0" indent="0" algn="ctr" defTabSz="549148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384" u="sng">
                <a:solidFill>
                  <a:srgbClr val="000000"/>
                </a:solidFill>
              </a:defRPr>
            </a:pPr>
          </a:p>
          <a:p>
            <a:pPr marL="0" indent="0" algn="ctr" defTabSz="549148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384">
                <a:solidFill>
                  <a:srgbClr val="000000"/>
                </a:solidFill>
              </a:defRPr>
            </a:pPr>
            <a:r>
              <a:rPr u="sng"/>
              <a:t>Culturally Transformative</a:t>
            </a:r>
            <a:r>
              <a:t> </a:t>
            </a:r>
          </a:p>
          <a:p>
            <a:pPr marL="0" indent="0" algn="ctr" defTabSz="549148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384">
                <a:solidFill>
                  <a:srgbClr val="000000"/>
                </a:solidFill>
              </a:defRPr>
            </a:pPr>
            <a:r>
              <a:t>(cultures change to meet the gospel.)</a:t>
            </a:r>
          </a:p>
          <a:p>
            <a:pPr marL="0" indent="0" algn="ctr" defTabSz="549148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384">
                <a:solidFill>
                  <a:srgbClr val="000000"/>
                </a:solidFill>
              </a:defRPr>
            </a:pPr>
          </a:p>
          <a:p>
            <a:pPr marL="0" indent="0" algn="ctr" defTabSz="549148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384">
                <a:solidFill>
                  <a:srgbClr val="000000"/>
                </a:solidFill>
              </a:defRPr>
            </a:pPr>
            <a:r>
              <a:rPr u="sng"/>
              <a:t>Repetitive</a:t>
            </a:r>
            <a:r>
              <a:t> </a:t>
            </a:r>
          </a:p>
          <a:p>
            <a:pPr marL="0" indent="0" algn="ctr" defTabSz="549148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384">
                <a:solidFill>
                  <a:srgbClr val="000000"/>
                </a:solidFill>
              </a:defRPr>
            </a:pPr>
            <a:r>
              <a:t>(nothing new, always the same) </a:t>
            </a:r>
          </a:p>
          <a:p>
            <a:pPr marL="0" indent="0" algn="ctr" defTabSz="549148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384">
                <a:solidFill>
                  <a:srgbClr val="000000"/>
                </a:solidFill>
              </a:defRPr>
            </a:pPr>
          </a:p>
          <a:p>
            <a:pPr marL="0" indent="0" algn="ctr" defTabSz="549148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384">
                <a:solidFill>
                  <a:srgbClr val="000000"/>
                </a:solidFill>
              </a:defRPr>
            </a:pPr>
            <a:r>
              <a:rPr u="sng"/>
              <a:t>Serendipitous</a:t>
            </a:r>
            <a:r>
              <a:t> </a:t>
            </a:r>
          </a:p>
          <a:p>
            <a:pPr marL="0" indent="0" algn="ctr" defTabSz="549148">
              <a:lnSpc>
                <a:spcPct val="75000"/>
              </a:lnSpc>
              <a:spcBef>
                <a:spcPts val="0"/>
              </a:spcBef>
              <a:buSzTx/>
              <a:buFontTx/>
              <a:buNone/>
              <a:defRPr sz="3384">
                <a:solidFill>
                  <a:srgbClr val="000000"/>
                </a:solidFill>
              </a:defRPr>
            </a:pPr>
            <a:r>
              <a:t>(revealing surprising joys hidden in mundane places.)</a:t>
            </a:r>
          </a:p>
        </p:txBody>
      </p:sp>
      <p:sp>
        <p:nvSpPr>
          <p:cNvPr id="153" name="Shape 153"/>
          <p:cNvSpPr/>
          <p:nvPr/>
        </p:nvSpPr>
        <p:spPr>
          <a:xfrm>
            <a:off x="1270000" y="342900"/>
            <a:ext cx="104648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defRPr spc="65" sz="6500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/>
            <a:r>
              <a:t>The Things that Defile Us</a:t>
            </a:r>
          </a:p>
        </p:txBody>
      </p:sp>
      <p:sp>
        <p:nvSpPr>
          <p:cNvPr id="154" name="Shape 154"/>
          <p:cNvSpPr/>
          <p:nvPr/>
        </p:nvSpPr>
        <p:spPr>
          <a:xfrm>
            <a:off x="1270000" y="1473200"/>
            <a:ext cx="10464800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spcBef>
                <a:spcPts val="600"/>
              </a:spcBef>
              <a:defRPr spc="36">
                <a:solidFill>
                  <a:srgbClr val="3E382B"/>
                </a:solidFill>
                <a:effectLst>
                  <a:outerShdw sx="100000" sy="100000" kx="0" ky="0" algn="b" rotWithShape="0" blurRad="38100" dist="12700" dir="5400000">
                    <a:srgbClr val="E0DEC7">
                      <a:alpha val="80000"/>
                    </a:srgbClr>
                  </a:outerShdw>
                </a:effectLst>
                <a:latin typeface="+mn-lt"/>
                <a:ea typeface="+mn-ea"/>
                <a:cs typeface="+mn-cs"/>
                <a:sym typeface="American Typewriter"/>
              </a:defRPr>
            </a:lvl1pPr>
          </a:lstStyle>
          <a:p>
            <a:pPr/>
            <a:r>
              <a:t>Matthew 15 Overview</a:t>
            </a:r>
          </a:p>
        </p:txBody>
      </p:sp>
    </p:spTree>
  </p:cSld>
  <p:clrMapOvr>
    <a:masterClrMapping/>
  </p:clrMapOvr>
  <p:transition xmlns:p14="http://schemas.microsoft.com/office/powerpoint/2010/main" spd="med" advClick="1" p14:dur="1000"/>
</p:sld>
</file>

<file path=ppt/theme/theme1.xml><?xml version="1.0" encoding="utf-8"?>
<a:theme xmlns:a="http://schemas.openxmlformats.org/drawingml/2006/main" xmlns:r="http://schemas.openxmlformats.org/officeDocument/2006/relationships" name="HardCover">
  <a:themeElements>
    <a:clrScheme name="HardCover">
      <a:dk1>
        <a:srgbClr val="6E603B"/>
      </a:dk1>
      <a:lt1>
        <a:srgbClr val="33446E"/>
      </a:lt1>
      <a:dk2>
        <a:srgbClr val="5C5A52"/>
      </a:dk2>
      <a:lt2>
        <a:srgbClr val="DCDEE0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HardCover">
      <a:majorFont>
        <a:latin typeface="American Typewriter"/>
        <a:ea typeface="American Typewriter"/>
        <a:cs typeface="American Typewriter"/>
      </a:majorFont>
      <a:minorFont>
        <a:latin typeface="American Typewriter"/>
        <a:ea typeface="American Typewriter"/>
        <a:cs typeface="American Typewriter"/>
      </a:minorFont>
    </a:fontScheme>
    <a:fmtScheme name="HardCov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DEF"/>
            </a:solidFill>
            <a:effectLst>
              <a:outerShdw sx="100000" sy="100000" kx="0" ky="0" algn="b" rotWithShape="0" blurRad="25400" dist="12700" dir="16200000">
                <a:srgbClr val="000000">
                  <a:alpha val="40000"/>
                </a:srgbClr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2">
              <a:satOff val="-3676"/>
              <a:lumOff val="-121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E603B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HardCover">
  <a:themeElements>
    <a:clrScheme name="HardCover">
      <a:dk1>
        <a:srgbClr val="000000"/>
      </a:dk1>
      <a:lt1>
        <a:srgbClr val="FFFFFF"/>
      </a:lt1>
      <a:dk2>
        <a:srgbClr val="5C5A52"/>
      </a:dk2>
      <a:lt2>
        <a:srgbClr val="DCDEE0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HardCover">
      <a:majorFont>
        <a:latin typeface="American Typewriter"/>
        <a:ea typeface="American Typewriter"/>
        <a:cs typeface="American Typewriter"/>
      </a:majorFont>
      <a:minorFont>
        <a:latin typeface="American Typewriter"/>
        <a:ea typeface="American Typewriter"/>
        <a:cs typeface="American Typewriter"/>
      </a:minorFont>
    </a:fontScheme>
    <a:fmtScheme name="HardCov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DEF"/>
            </a:solidFill>
            <a:effectLst>
              <a:outerShdw sx="100000" sy="100000" kx="0" ky="0" algn="b" rotWithShape="0" blurRad="25400" dist="12700" dir="16200000">
                <a:srgbClr val="000000">
                  <a:alpha val="40000"/>
                </a:srgbClr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2">
              <a:satOff val="-3676"/>
              <a:lumOff val="-12171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E603B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