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chemeClr val="accent1">
              <a:hueOff val="-522449"/>
              <a:satOff val="1153"/>
              <a:lumOff val="13444"/>
            </a:schemeClr>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2540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2540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2540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1270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1270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_rels/tableStyles.xml.rels><?xml version="1.0" encoding="UTF-8" standalone="yes"?><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Shape 11"/>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12" name="Shape 12"/>
          <p:cNvSpPr/>
          <p:nvPr>
            <p:ph type="body" sz="quarter" idx="1"/>
          </p:nvPr>
        </p:nvSpPr>
        <p:spPr>
          <a:xfrm>
            <a:off x="1270000" y="5130800"/>
            <a:ext cx="10464800" cy="1270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Shape 20"/>
          <p:cNvSpPr/>
          <p:nvPr>
            <p:ph type="pic" sz="half" idx="13"/>
          </p:nvPr>
        </p:nvSpPr>
        <p:spPr>
          <a:xfrm rot="21600000">
            <a:off x="3225799" y="1416050"/>
            <a:ext cx="6555156" cy="4889501"/>
          </a:xfrm>
          <a:prstGeom prst="rect">
            <a:avLst/>
          </a:prstGeom>
          <a:ln w="9525">
            <a:round/>
          </a:ln>
        </p:spPr>
        <p:txBody>
          <a:bodyPr lIns="91439" tIns="45719" rIns="91439" bIns="45719" anchor="t">
            <a:noAutofit/>
          </a:bodyPr>
          <a:lstStyle/>
          <a:p>
            <a:pPr/>
          </a:p>
        </p:txBody>
      </p:sp>
      <p:sp>
        <p:nvSpPr>
          <p:cNvPr id="21" name="Shape 21"/>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22" name="Shape 22"/>
          <p:cNvSpPr/>
          <p:nvPr>
            <p:ph type="body" sz="quarter" idx="1"/>
          </p:nvPr>
        </p:nvSpPr>
        <p:spPr>
          <a:xfrm>
            <a:off x="1270000" y="8077200"/>
            <a:ext cx="10464800" cy="12446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Shape 30"/>
          <p:cNvSpPr/>
          <p:nvPr>
            <p:ph type="title"/>
          </p:nvPr>
        </p:nvSpPr>
        <p:spPr>
          <a:xfrm>
            <a:off x="1587500" y="3568700"/>
            <a:ext cx="10464800" cy="2603500"/>
          </a:xfrm>
          <a:prstGeom prst="rect">
            <a:avLst/>
          </a:prstGeom>
        </p:spPr>
        <p:txBody>
          <a:bodyPr/>
          <a:lstStyle/>
          <a:p>
            <a:pPr/>
            <a:r>
              <a:t>Title Text</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Shape 38"/>
          <p:cNvSpPr/>
          <p:nvPr>
            <p:ph type="pic" sz="quarter" idx="13"/>
          </p:nvPr>
        </p:nvSpPr>
        <p:spPr>
          <a:xfrm rot="0">
            <a:off x="7835900" y="2101849"/>
            <a:ext cx="4051301" cy="5524501"/>
          </a:xfrm>
          <a:prstGeom prst="rect">
            <a:avLst/>
          </a:prstGeom>
          <a:ln w="9525">
            <a:round/>
          </a:ln>
        </p:spPr>
        <p:txBody>
          <a:bodyPr lIns="91439" tIns="45719" rIns="91439" bIns="45719" anchor="t">
            <a:noAutofit/>
          </a:bodyPr>
          <a:lstStyle/>
          <a:p>
            <a:pPr/>
          </a:p>
        </p:txBody>
      </p:sp>
      <p:sp>
        <p:nvSpPr>
          <p:cNvPr id="39" name="Shape 39"/>
          <p:cNvSpPr/>
          <p:nvPr>
            <p:ph type="title"/>
          </p:nvPr>
        </p:nvSpPr>
        <p:spPr>
          <a:xfrm>
            <a:off x="1155700" y="1828800"/>
            <a:ext cx="6070600" cy="3302000"/>
          </a:xfrm>
          <a:prstGeom prst="rect">
            <a:avLst/>
          </a:prstGeom>
        </p:spPr>
        <p:txBody>
          <a:bodyPr anchor="b"/>
          <a:lstStyle/>
          <a:p>
            <a:pPr/>
            <a:r>
              <a:t>Title Text</a:t>
            </a:r>
          </a:p>
        </p:txBody>
      </p:sp>
      <p:sp>
        <p:nvSpPr>
          <p:cNvPr id="40" name="Shape 40"/>
          <p:cNvSpPr/>
          <p:nvPr>
            <p:ph type="body" sz="quarter" idx="1"/>
          </p:nvPr>
        </p:nvSpPr>
        <p:spPr>
          <a:xfrm>
            <a:off x="1155700" y="5168900"/>
            <a:ext cx="6070600" cy="3302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xfrm>
            <a:off x="6334045" y="89979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a:r>
              <a:t>Title Text</a:t>
            </a:r>
          </a:p>
        </p:txBody>
      </p:sp>
      <p:sp>
        <p:nvSpPr>
          <p:cNvPr id="49" name="Shape 4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a:r>
              <a:t>Title Text</a:t>
            </a:r>
          </a:p>
        </p:txBody>
      </p:sp>
      <p:sp>
        <p:nvSpPr>
          <p:cNvPr id="57" name="Shape 57"/>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Shape 65"/>
          <p:cNvSpPr/>
          <p:nvPr>
            <p:ph type="pic" sz="quarter" idx="13"/>
          </p:nvPr>
        </p:nvSpPr>
        <p:spPr>
          <a:xfrm rot="0">
            <a:off x="7607300" y="2863849"/>
            <a:ext cx="4267201" cy="5765801"/>
          </a:xfrm>
          <a:prstGeom prst="rect">
            <a:avLst/>
          </a:prstGeom>
          <a:ln w="9525">
            <a:round/>
          </a:ln>
        </p:spPr>
        <p:txBody>
          <a:bodyPr lIns="91439" tIns="45719" rIns="91439" bIns="45719" anchor="t">
            <a:noAutofit/>
          </a:bodyPr>
          <a:lstStyle/>
          <a:p>
            <a:pPr/>
          </a:p>
        </p:txBody>
      </p:sp>
      <p:sp>
        <p:nvSpPr>
          <p:cNvPr id="66" name="Shape 66"/>
          <p:cNvSpPr/>
          <p:nvPr>
            <p:ph type="title"/>
          </p:nvPr>
        </p:nvSpPr>
        <p:spPr>
          <a:prstGeom prst="rect">
            <a:avLst/>
          </a:prstGeom>
        </p:spPr>
        <p:txBody>
          <a:bodyPr/>
          <a:lstStyle/>
          <a:p>
            <a:pPr/>
            <a:r>
              <a:t>Title Text</a:t>
            </a:r>
          </a:p>
        </p:txBody>
      </p:sp>
      <p:sp>
        <p:nvSpPr>
          <p:cNvPr id="67" name="Shape 67"/>
          <p:cNvSpPr/>
          <p:nvPr>
            <p:ph type="body" sz="half"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a:r>
              <a:t>Body Level One</a:t>
            </a:r>
          </a:p>
          <a:p>
            <a:pPr lvl="1"/>
            <a:r>
              <a:t>Body Level Two</a:t>
            </a:r>
          </a:p>
          <a:p>
            <a:pPr lvl="2"/>
            <a:r>
              <a:t>Body Level Three</a:t>
            </a:r>
          </a:p>
          <a:p>
            <a:pPr lvl="3"/>
            <a:r>
              <a:t>Body Level Four</a:t>
            </a:r>
          </a:p>
          <a:p>
            <a:pPr lvl="4"/>
            <a:r>
              <a:t>Body Level Five</a:t>
            </a:r>
          </a:p>
        </p:txBody>
      </p:sp>
      <p:sp>
        <p:nvSpPr>
          <p:cNvPr id="68" name="Shape 6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Shape 75"/>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3" name="Shape 83"/>
          <p:cNvSpPr/>
          <p:nvPr>
            <p:ph type="pic" sz="quarter" idx="13"/>
          </p:nvPr>
        </p:nvSpPr>
        <p:spPr>
          <a:xfrm>
            <a:off x="7569200" y="965200"/>
            <a:ext cx="4495800" cy="3243487"/>
          </a:xfrm>
          <a:prstGeom prst="rect">
            <a:avLst/>
          </a:prstGeom>
          <a:ln w="9525">
            <a:round/>
          </a:ln>
        </p:spPr>
        <p:txBody>
          <a:bodyPr lIns="91439" tIns="45719" rIns="91439" bIns="45719" anchor="t">
            <a:noAutofit/>
          </a:bodyPr>
          <a:lstStyle/>
          <a:p>
            <a:pPr/>
          </a:p>
        </p:txBody>
      </p:sp>
      <p:sp>
        <p:nvSpPr>
          <p:cNvPr id="84" name="Shape 84"/>
          <p:cNvSpPr/>
          <p:nvPr>
            <p:ph type="pic" sz="quarter" idx="14"/>
          </p:nvPr>
        </p:nvSpPr>
        <p:spPr>
          <a:xfrm>
            <a:off x="7569200" y="4869167"/>
            <a:ext cx="4495800" cy="3911601"/>
          </a:xfrm>
          <a:prstGeom prst="rect">
            <a:avLst/>
          </a:prstGeom>
          <a:ln w="9525">
            <a:round/>
          </a:ln>
        </p:spPr>
        <p:txBody>
          <a:bodyPr lIns="91439" tIns="45719" rIns="91439" bIns="45719" anchor="t">
            <a:noAutofit/>
          </a:bodyPr>
          <a:lstStyle/>
          <a:p>
            <a:pPr/>
          </a:p>
        </p:txBody>
      </p:sp>
      <p:sp>
        <p:nvSpPr>
          <p:cNvPr id="85" name="Shape 85"/>
          <p:cNvSpPr/>
          <p:nvPr>
            <p:ph type="pic" sz="half" idx="15"/>
          </p:nvPr>
        </p:nvSpPr>
        <p:spPr>
          <a:xfrm rot="0">
            <a:off x="939799" y="967619"/>
            <a:ext cx="5969001" cy="7805616"/>
          </a:xfrm>
          <a:prstGeom prst="rect">
            <a:avLst/>
          </a:prstGeom>
          <a:ln w="9525">
            <a:round/>
          </a:ln>
        </p:spPr>
        <p:txBody>
          <a:bodyPr lIns="91439" tIns="45719" rIns="91439" bIns="45719" anchor="t">
            <a:noAutofit/>
          </a:bodyPr>
          <a:lstStyle/>
          <a:p>
            <a:pPr/>
          </a:p>
        </p:txBody>
      </p:sp>
      <p:sp>
        <p:nvSpPr>
          <p:cNvPr id="86" name="Shape 86"/>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Shape 93"/>
          <p:cNvSpPr/>
          <p:nvPr>
            <p:ph type="body" sz="quarter" idx="13"/>
          </p:nvPr>
        </p:nvSpPr>
        <p:spPr>
          <a:xfrm>
            <a:off x="1587500" y="6362700"/>
            <a:ext cx="10464800" cy="635000"/>
          </a:xfrm>
          <a:prstGeom prst="rect">
            <a:avLst/>
          </a:prstGeom>
        </p:spPr>
        <p:txBody>
          <a:bodyPr anchor="t">
            <a:spAutoFit/>
          </a:bodyPr>
          <a:lstStyle>
            <a:lvl1pPr marL="0" indent="0" algn="ctr">
              <a:spcBef>
                <a:spcPts val="0"/>
              </a:spcBef>
              <a:buSzTx/>
              <a:buFontTx/>
              <a:buNone/>
              <a:defRPr i="1" sz="3200"/>
            </a:lvl1pPr>
          </a:lstStyle>
          <a:p>
            <a:pPr/>
            <a:r>
              <a:t>-Johnny Appleseed</a:t>
            </a:r>
          </a:p>
        </p:txBody>
      </p:sp>
      <p:sp>
        <p:nvSpPr>
          <p:cNvPr id="94" name="Shape 94"/>
          <p:cNvSpPr/>
          <p:nvPr>
            <p:ph type="body" sz="quarter" idx="14"/>
          </p:nvPr>
        </p:nvSpPr>
        <p:spPr>
          <a:xfrm>
            <a:off x="1587500" y="4241800"/>
            <a:ext cx="10464800" cy="774700"/>
          </a:xfrm>
          <a:prstGeom prst="rect">
            <a:avLst/>
          </a:prstGeom>
        </p:spPr>
        <p:txBody>
          <a:bodyPr>
            <a:spAutoFit/>
          </a:bodyPr>
          <a:lstStyle>
            <a:lvl1pPr marL="0" indent="0" algn="ctr">
              <a:spcBef>
                <a:spcPts val="2400"/>
              </a:spcBef>
              <a:buSzTx/>
              <a:buFontTx/>
              <a:buNone/>
              <a:defRPr sz="4000">
                <a:solidFill>
                  <a:srgbClr val="6E603B"/>
                </a:solidFill>
              </a:defRPr>
            </a:lvl1pPr>
          </a:lstStyle>
          <a:p>
            <a:pPr/>
            <a:r>
              <a:t>“Type a quote here.”</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Shape 102"/>
          <p:cNvSpPr/>
          <p:nvPr>
            <p:ph type="pic" idx="13"/>
          </p:nvPr>
        </p:nvSpPr>
        <p:spPr>
          <a:xfrm rot="21600000">
            <a:off x="-1" y="0"/>
            <a:ext cx="13004801" cy="9753601"/>
          </a:xfrm>
          <a:prstGeom prst="rect">
            <a:avLst/>
          </a:prstGeom>
        </p:spPr>
        <p:txBody>
          <a:bodyPr lIns="91439" tIns="45719" rIns="91439" bIns="45719" anchor="t">
            <a:noAutofit/>
          </a:bodyPr>
          <a:lstStyle/>
          <a:p>
            <a:pP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6324599" y="9017000"/>
            <a:ext cx="342901" cy="406400"/>
          </a:xfrm>
          <a:prstGeom prst="rect">
            <a:avLst/>
          </a:prstGeom>
          <a:ln w="12700">
            <a:miter lim="400000"/>
          </a:ln>
        </p:spPr>
        <p:txBody>
          <a:bodyPr wrap="none" lIns="50800" tIns="50800" rIns="50800" bIns="50800">
            <a:spAutoFit/>
          </a:bodyPr>
          <a:lstStyle>
            <a:lvl1pPr>
              <a:defRPr sz="1800">
                <a:solidFill>
                  <a:srgbClr val="93741C"/>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1pPr>
      <a:lvl2pPr marL="0" marR="0" indent="228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2pPr>
      <a:lvl3pPr marL="0" marR="0" indent="457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3pPr>
      <a:lvl4pPr marL="0" marR="0" indent="685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4pPr>
      <a:lvl5pPr marL="0" marR="0" indent="9144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5pPr>
      <a:lvl6pPr marL="0" marR="0" indent="11430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6pPr>
      <a:lvl7pPr marL="0" marR="0" indent="1371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7pPr>
      <a:lvl8pPr marL="0" marR="0" indent="1600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8pPr>
      <a:lvl9pPr marL="0" marR="0" indent="1828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9pPr>
    </p:titleStyle>
    <p:bodyStyle>
      <a:lvl1pPr marL="4445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1pPr>
      <a:lvl2pPr marL="8890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2pPr>
      <a:lvl3pPr marL="13335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3pPr>
      <a:lvl4pPr marL="17780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4pPr>
      <a:lvl5pPr marL="22225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5pPr>
      <a:lvl6pPr marL="26670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6pPr>
      <a:lvl7pPr marL="31115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7pPr>
      <a:lvl8pPr marL="35560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8pPr>
      <a:lvl9pPr marL="4000500" marR="0" indent="-444500" algn="l" defTabSz="584200" rtl="0" latinLnBrk="0">
        <a:lnSpc>
          <a:spcPct val="100000"/>
        </a:lnSpc>
        <a:spcBef>
          <a:spcPts val="3600"/>
        </a:spcBef>
        <a:spcAft>
          <a:spcPts val="0"/>
        </a:spcAft>
        <a:buClrTx/>
        <a:buSzPct val="45000"/>
        <a:buFont typeface="American Typewriter"/>
        <a:buBlip>
          <a:blip r:embed="rId3"/>
        </a:buBlip>
        <a:tabLst/>
        <a:defRPr b="0" baseline="0" cap="none" i="0" spc="0" strike="noStrike" sz="3600" u="none">
          <a:ln>
            <a:noFill/>
          </a:ln>
          <a:solidFill>
            <a:srgbClr val="93741C"/>
          </a:solidFill>
          <a:uFillTx/>
          <a:latin typeface="Palatino"/>
          <a:ea typeface="Palatino"/>
          <a:cs typeface="Palatino"/>
          <a:sym typeface="Palatino"/>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jpe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 Id="rId3" Type="http://schemas.openxmlformats.org/officeDocument/2006/relationships/image" Target="../media/image3.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9" name=""/>
          <p:cNvPicPr>
            <a:picLocks noChangeAspect="0"/>
          </p:cNvPicPr>
          <p:nvPr/>
        </p:nvPicPr>
        <p:blipFill>
          <a:blip r:embed="rId2">
            <a:extLst/>
          </a:blip>
          <a:stretch>
            <a:fillRect/>
          </a:stretch>
        </p:blipFill>
        <p:spPr>
          <a:xfrm>
            <a:off x="911733" y="541757"/>
            <a:ext cx="6521527" cy="8670086"/>
          </a:xfrm>
          <a:prstGeom prst="rect">
            <a:avLst/>
          </a:prstGeom>
        </p:spPr>
      </p:pic>
      <p:sp>
        <p:nvSpPr>
          <p:cNvPr id="120" name="Shape 120"/>
          <p:cNvSpPr/>
          <p:nvPr/>
        </p:nvSpPr>
        <p:spPr>
          <a:xfrm>
            <a:off x="7715436" y="530381"/>
            <a:ext cx="4632663"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chemeClr val="accent1">
                    <a:hueOff val="147318"/>
                    <a:satOff val="13526"/>
                    <a:lumOff val="-23026"/>
                  </a:schemeClr>
                </a:solidFill>
              </a:defRPr>
            </a:lvl1pPr>
          </a:lstStyle>
          <a:p>
            <a:pPr/>
            <a:r>
              <a:t>Sunday Bible College</a:t>
            </a:r>
          </a:p>
        </p:txBody>
      </p:sp>
      <p:sp>
        <p:nvSpPr>
          <p:cNvPr id="121" name="Shape 121"/>
          <p:cNvSpPr/>
          <p:nvPr/>
        </p:nvSpPr>
        <p:spPr>
          <a:xfrm>
            <a:off x="7733796" y="2921000"/>
            <a:ext cx="4595943" cy="391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000">
                <a:solidFill>
                  <a:schemeClr val="accent5">
                    <a:lumOff val="-12830"/>
                  </a:schemeClr>
                </a:solidFill>
              </a:defRPr>
            </a:pPr>
            <a:r>
              <a:t>Chapter 16</a:t>
            </a:r>
          </a:p>
          <a:p>
            <a:pPr>
              <a:defRPr sz="1800">
                <a:solidFill>
                  <a:schemeClr val="accent5">
                    <a:lumOff val="-12830"/>
                  </a:schemeClr>
                </a:solidFill>
              </a:defRPr>
            </a:pPr>
          </a:p>
          <a:p>
            <a:pPr>
              <a:defRPr sz="2700">
                <a:solidFill>
                  <a:schemeClr val="accent5">
                    <a:lumOff val="-12830"/>
                  </a:schemeClr>
                </a:solidFill>
              </a:defRPr>
            </a:pPr>
            <a:r>
              <a:t>Demand for a Sign</a:t>
            </a:r>
          </a:p>
          <a:p>
            <a:pPr>
              <a:defRPr sz="2700">
                <a:solidFill>
                  <a:schemeClr val="accent5">
                    <a:lumOff val="-12830"/>
                  </a:schemeClr>
                </a:solidFill>
              </a:defRPr>
            </a:pPr>
            <a:r>
              <a:t>The Leaven of the </a:t>
            </a:r>
          </a:p>
          <a:p>
            <a:pPr>
              <a:defRPr sz="2700">
                <a:solidFill>
                  <a:schemeClr val="accent5">
                    <a:lumOff val="-12830"/>
                  </a:schemeClr>
                </a:solidFill>
              </a:defRPr>
            </a:pPr>
            <a:r>
              <a:t>Pharisees and Sadducees</a:t>
            </a:r>
          </a:p>
          <a:p>
            <a:pPr>
              <a:defRPr sz="2700">
                <a:solidFill>
                  <a:schemeClr val="accent5">
                    <a:lumOff val="-12830"/>
                  </a:schemeClr>
                </a:solidFill>
              </a:defRPr>
            </a:pPr>
            <a:r>
              <a:t>Peter's Confession</a:t>
            </a:r>
          </a:p>
          <a:p>
            <a:pPr>
              <a:defRPr sz="2700">
                <a:solidFill>
                  <a:schemeClr val="accent5">
                    <a:lumOff val="-12830"/>
                  </a:schemeClr>
                </a:solidFill>
              </a:defRPr>
            </a:pPr>
            <a:r>
              <a:t>Prophecy of the Resurrection</a:t>
            </a:r>
          </a:p>
          <a:p>
            <a:pPr>
              <a:defRPr sz="2700">
                <a:solidFill>
                  <a:schemeClr val="accent5">
                    <a:lumOff val="-12830"/>
                  </a:schemeClr>
                </a:solidFill>
              </a:defRPr>
            </a:pPr>
            <a:r>
              <a:t>The Cross and Self-denial</a:t>
            </a:r>
          </a:p>
        </p:txBody>
      </p:sp>
      <p:sp>
        <p:nvSpPr>
          <p:cNvPr id="122" name="Shape 122"/>
          <p:cNvSpPr/>
          <p:nvPr/>
        </p:nvSpPr>
        <p:spPr>
          <a:xfrm>
            <a:off x="8014442" y="7287418"/>
            <a:ext cx="4034651" cy="175736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100">
                <a:solidFill>
                  <a:schemeClr val="accent1">
                    <a:hueOff val="147318"/>
                    <a:satOff val="13526"/>
                    <a:lumOff val="-23026"/>
                  </a:schemeClr>
                </a:solidFill>
                <a:latin typeface="Optima"/>
                <a:ea typeface="Optima"/>
                <a:cs typeface="Optima"/>
                <a:sym typeface="Optima"/>
              </a:defRPr>
            </a:pPr>
            <a:r>
              <a:t>Holy Trinity</a:t>
            </a:r>
          </a:p>
          <a:p>
            <a:pPr>
              <a:defRPr sz="4100">
                <a:solidFill>
                  <a:schemeClr val="accent1">
                    <a:hueOff val="147318"/>
                    <a:satOff val="13526"/>
                    <a:lumOff val="-23026"/>
                  </a:schemeClr>
                </a:solidFill>
                <a:latin typeface="Optima"/>
                <a:ea typeface="Optima"/>
                <a:cs typeface="Optima"/>
                <a:sym typeface="Optima"/>
              </a:defRPr>
            </a:pPr>
            <a:r>
              <a:t>Anglican Church</a:t>
            </a:r>
          </a:p>
          <a:p>
            <a:pPr>
              <a:defRPr sz="2500">
                <a:solidFill>
                  <a:schemeClr val="accent1">
                    <a:hueOff val="147318"/>
                    <a:satOff val="13526"/>
                    <a:lumOff val="-23026"/>
                  </a:schemeClr>
                </a:solidFill>
                <a:latin typeface="Optima"/>
                <a:ea typeface="Optima"/>
                <a:cs typeface="Optima"/>
                <a:sym typeface="Optima"/>
              </a:defRPr>
            </a:pPr>
            <a:r>
              <a:t>Fernandina Beach, Florida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4" name="Shape 124"/>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Context for Chapter 16</a:t>
            </a:r>
          </a:p>
        </p:txBody>
      </p:sp>
      <p:sp>
        <p:nvSpPr>
          <p:cNvPr id="125" name="Shape 125"/>
          <p:cNvSpPr/>
          <p:nvPr/>
        </p:nvSpPr>
        <p:spPr>
          <a:xfrm>
            <a:off x="706559" y="1945273"/>
            <a:ext cx="11591682" cy="70968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490727">
              <a:spcBef>
                <a:spcPts val="500"/>
              </a:spcBef>
              <a:defRPr spc="30" sz="3024">
                <a:solidFill>
                  <a:srgbClr val="3E382B"/>
                </a:solidFill>
                <a:effectLst>
                  <a:outerShdw sx="100000" sy="100000" kx="0" ky="0" algn="b" rotWithShape="0" blurRad="32004" dist="10668" dir="5400000">
                    <a:srgbClr val="E0DEC7">
                      <a:alpha val="80000"/>
                    </a:srgbClr>
                  </a:outerShdw>
                </a:effectLst>
                <a:latin typeface="+mn-lt"/>
                <a:ea typeface="+mn-ea"/>
                <a:cs typeface="+mn-cs"/>
                <a:sym typeface="American Typewriter"/>
              </a:defRPr>
            </a:pPr>
            <a:r>
              <a:t>In Chapter 14, of the Jews</a:t>
            </a:r>
          </a:p>
          <a:p>
            <a:pPr algn="just" defTabSz="490727">
              <a:spcBef>
                <a:spcPts val="500"/>
              </a:spcBef>
              <a:defRPr spc="30" sz="3024">
                <a:solidFill>
                  <a:srgbClr val="3E382B"/>
                </a:solidFill>
                <a:effectLst>
                  <a:outerShdw sx="100000" sy="100000" kx="0" ky="0" algn="b" rotWithShape="0" blurRad="32004" dist="10668" dir="5400000">
                    <a:srgbClr val="E0DEC7">
                      <a:alpha val="80000"/>
                    </a:srgbClr>
                  </a:outerShdw>
                </a:effectLst>
                <a:latin typeface="+mn-lt"/>
                <a:ea typeface="+mn-ea"/>
                <a:cs typeface="+mn-cs"/>
                <a:sym typeface="American Typewriter"/>
              </a:defRPr>
            </a:pPr>
            <a:r>
              <a:t>Jesus hears the news of the death of John the Baptist, retreats to a private place but is followed by Jewish crowds of over 5,000. He feeds them miraculously and sends them walking home. Walking on water, Peter confesses Christ before the other Apostles. </a:t>
            </a:r>
          </a:p>
          <a:p>
            <a:pPr defTabSz="490727">
              <a:spcBef>
                <a:spcPts val="500"/>
              </a:spcBef>
              <a:defRPr spc="30" sz="3024">
                <a:solidFill>
                  <a:srgbClr val="3E382B"/>
                </a:solidFill>
                <a:effectLst>
                  <a:outerShdw sx="100000" sy="100000" kx="0" ky="0" algn="b" rotWithShape="0" blurRad="32004" dist="10668" dir="5400000">
                    <a:srgbClr val="E0DEC7">
                      <a:alpha val="80000"/>
                    </a:srgbClr>
                  </a:outerShdw>
                </a:effectLst>
                <a:latin typeface="+mn-lt"/>
                <a:ea typeface="+mn-ea"/>
                <a:cs typeface="+mn-cs"/>
                <a:sym typeface="American Typewriter"/>
              </a:defRPr>
            </a:pPr>
          </a:p>
          <a:p>
            <a:pPr defTabSz="490727">
              <a:spcBef>
                <a:spcPts val="500"/>
              </a:spcBef>
              <a:defRPr spc="30" sz="3024">
                <a:solidFill>
                  <a:srgbClr val="3E382B"/>
                </a:solidFill>
                <a:effectLst>
                  <a:outerShdw sx="100000" sy="100000" kx="0" ky="0" algn="b" rotWithShape="0" blurRad="32004" dist="10668" dir="5400000">
                    <a:srgbClr val="E0DEC7">
                      <a:alpha val="80000"/>
                    </a:srgbClr>
                  </a:outerShdw>
                </a:effectLst>
                <a:latin typeface="+mn-lt"/>
                <a:ea typeface="+mn-ea"/>
                <a:cs typeface="+mn-cs"/>
                <a:sym typeface="American Typewriter"/>
              </a:defRPr>
            </a:pPr>
            <a:r>
              <a:t>In Chapter 15, of the Gentiles</a:t>
            </a:r>
          </a:p>
          <a:p>
            <a:pPr algn="just" defTabSz="490727">
              <a:spcBef>
                <a:spcPts val="500"/>
              </a:spcBef>
              <a:defRPr spc="30" sz="3024">
                <a:solidFill>
                  <a:srgbClr val="3E382B"/>
                </a:solidFill>
                <a:effectLst>
                  <a:outerShdw sx="100000" sy="100000" kx="0" ky="0" algn="b" rotWithShape="0" blurRad="32004" dist="10668" dir="5400000">
                    <a:srgbClr val="E0DEC7">
                      <a:alpha val="80000"/>
                    </a:srgbClr>
                  </a:outerShdw>
                </a:effectLst>
                <a:latin typeface="+mn-lt"/>
                <a:ea typeface="+mn-ea"/>
                <a:cs typeface="+mn-cs"/>
                <a:sym typeface="American Typewriter"/>
              </a:defRPr>
            </a:pPr>
            <a:r>
              <a:t>As Jesus walks toward Judea, he heals many of his fellow Jews only to be confronted by their unbelief and legalistic stubbornness. So, Jesus retreats to a foreign place away from the Jews. There he declares faith to them, heals them of many diseases, and as he walks toward Jerusalem he feeds these gentile thousands in like manner to the way he fed the Jews thousands.</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7" name="Shape 127"/>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Context for Chapter 16</a:t>
            </a:r>
          </a:p>
        </p:txBody>
      </p:sp>
      <p:sp>
        <p:nvSpPr>
          <p:cNvPr id="128" name="Shape 128"/>
          <p:cNvSpPr/>
          <p:nvPr/>
        </p:nvSpPr>
        <p:spPr>
          <a:xfrm>
            <a:off x="706559" y="1945273"/>
            <a:ext cx="11591682" cy="70968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pPr>
            <a:r>
              <a:t>In Chapter 16, return to </a:t>
            </a:r>
          </a:p>
          <a:p>
            <a: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pPr>
            <a:r>
              <a:t>the Lost Sheep of Israel</a:t>
            </a:r>
          </a:p>
          <a:p>
            <a: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pPr>
          </a:p>
          <a:p>
            <a:pPr algn="just">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pPr>
            <a:r>
              <a:t>At the close of Chapter 15, Jesus sends the crowd away, gets in aa boat and sails for Magdala, sometimes translated as Magadan as in most modern translations. Magdala was the home town of Mary Magdalene. Magdala also marked a return to Jewish territory. Jesus has returned from the Gentiles to his own people. After the amazing miracles of the feeding of 5000 jews and 4000 gentiles, how will his own people receive him?</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0" name="Shape 130"/>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Demand for a Sign</a:t>
            </a:r>
          </a:p>
        </p:txBody>
      </p:sp>
      <p:sp>
        <p:nvSpPr>
          <p:cNvPr id="131" name="Shape 13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16:1-4</a:t>
            </a:r>
          </a:p>
        </p:txBody>
      </p:sp>
      <p:pic>
        <p:nvPicPr>
          <p:cNvPr id="132" name="D8FED8F6-C77F-4334-80DA-0EEBA5D75CAD-L0-001.jpeg"/>
          <p:cNvPicPr>
            <a:picLocks noChangeAspect="1"/>
          </p:cNvPicPr>
          <p:nvPr/>
        </p:nvPicPr>
        <p:blipFill>
          <a:blip r:embed="rId2">
            <a:extLst/>
          </a:blip>
          <a:stretch>
            <a:fillRect/>
          </a:stretch>
        </p:blipFill>
        <p:spPr>
          <a:xfrm>
            <a:off x="1981959" y="2001134"/>
            <a:ext cx="9040881" cy="7503931"/>
          </a:xfrm>
          <a:prstGeom prst="rect">
            <a:avLst/>
          </a:prstGeom>
          <a:ln w="12700">
            <a:miter lim="400000"/>
          </a:ln>
        </p:spPr>
      </p:pic>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 name="Shape 134"/>
          <p:cNvSpPr/>
          <p:nvPr>
            <p:ph type="body" idx="1"/>
          </p:nvPr>
        </p:nvSpPr>
        <p:spPr>
          <a:xfrm>
            <a:off x="1270000" y="2679700"/>
            <a:ext cx="10464800" cy="6032500"/>
          </a:xfrm>
          <a:prstGeom prst="rect">
            <a:avLst/>
          </a:prstGeom>
        </p:spPr>
        <p:txBody>
          <a:bodyPr anchor="t"/>
          <a:lstStyle/>
          <a:p>
            <a:pPr marL="0" indent="0">
              <a:lnSpc>
                <a:spcPct val="75000"/>
              </a:lnSpc>
              <a:spcBef>
                <a:spcPts val="0"/>
              </a:spcBef>
              <a:buSzTx/>
              <a:buFontTx/>
              <a:buNone/>
              <a:defRPr>
                <a:solidFill>
                  <a:srgbClr val="000000"/>
                </a:solidFill>
              </a:defRPr>
            </a:pPr>
            <a:r>
              <a:t>Jesus' response shows that there is no lack of signs for them to interpret. There is no lack of evidence for his deity.</a:t>
            </a:r>
          </a:p>
          <a:p>
            <a:pPr marL="0" indent="0">
              <a:lnSpc>
                <a:spcPct val="75000"/>
              </a:lnSpc>
              <a:spcBef>
                <a:spcPts val="0"/>
              </a:spcBef>
              <a:buSzTx/>
              <a:buFontTx/>
              <a:buNone/>
              <a:defRPr>
                <a:solidFill>
                  <a:srgbClr val="000000"/>
                </a:solidFill>
              </a:defRPr>
            </a:pPr>
          </a:p>
          <a:p>
            <a:pPr marL="0" indent="0">
              <a:lnSpc>
                <a:spcPct val="75000"/>
              </a:lnSpc>
              <a:spcBef>
                <a:spcPts val="0"/>
              </a:spcBef>
              <a:buSzTx/>
              <a:buFontTx/>
              <a:buNone/>
              <a:defRPr>
                <a:solidFill>
                  <a:srgbClr val="000000"/>
                </a:solidFill>
              </a:defRPr>
            </a:pPr>
            <a:r>
              <a:t>However, there remains one more sign which will be given. The sign of Jonah.</a:t>
            </a:r>
          </a:p>
          <a:p>
            <a:pPr marL="0" indent="0">
              <a:lnSpc>
                <a:spcPct val="75000"/>
              </a:lnSpc>
              <a:spcBef>
                <a:spcPts val="0"/>
              </a:spcBef>
              <a:buSzTx/>
              <a:buFontTx/>
              <a:buNone/>
              <a:defRPr>
                <a:solidFill>
                  <a:srgbClr val="000000"/>
                </a:solidFill>
              </a:defRPr>
            </a:pPr>
          </a:p>
          <a:p>
            <a:pPr marL="0" indent="0">
              <a:lnSpc>
                <a:spcPct val="75000"/>
              </a:lnSpc>
              <a:spcBef>
                <a:spcPts val="0"/>
              </a:spcBef>
              <a:buSzTx/>
              <a:buFontTx/>
              <a:buNone/>
              <a:defRPr>
                <a:solidFill>
                  <a:srgbClr val="000000"/>
                </a:solidFill>
              </a:defRPr>
            </a:pPr>
            <a:r>
              <a:t>As Jonah was three days dead in the belly of the whale, but his grave spit him out and he saved Nineveh by God's grace and mercy, so Jesus will rise after three days dead in his tomb annd save mankind.</a:t>
            </a:r>
          </a:p>
        </p:txBody>
      </p:sp>
      <p:sp>
        <p:nvSpPr>
          <p:cNvPr id="135" name="Shape 135"/>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Demand for a Sign</a:t>
            </a:r>
          </a:p>
        </p:txBody>
      </p:sp>
      <p:sp>
        <p:nvSpPr>
          <p:cNvPr id="136" name="Shape 13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16:1-4</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 name="Shape 138"/>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344677">
              <a:lnSpc>
                <a:spcPct val="80000"/>
              </a:lnSpc>
              <a:defRPr spc="38" sz="3834">
                <a:solidFill>
                  <a:srgbClr val="3E382B"/>
                </a:solidFill>
                <a:effectLst>
                  <a:outerShdw sx="100000" sy="100000" kx="0" ky="0" algn="b" rotWithShape="0" blurRad="22479" dist="7492" dir="5400000">
                    <a:srgbClr val="E0DEC7">
                      <a:alpha val="80000"/>
                    </a:srgbClr>
                  </a:outerShdw>
                </a:effectLst>
                <a:latin typeface="+mn-lt"/>
                <a:ea typeface="+mn-ea"/>
                <a:cs typeface="+mn-cs"/>
                <a:sym typeface="American Typewriter"/>
              </a:defRPr>
            </a:lvl1pPr>
          </a:lstStyle>
          <a:p>
            <a:pPr/>
            <a:r>
              <a:t>The Leaven of the Pharisees and Sadducees</a:t>
            </a:r>
          </a:p>
        </p:txBody>
      </p:sp>
      <p:sp>
        <p:nvSpPr>
          <p:cNvPr id="139" name="Shape 13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16:5-12</a:t>
            </a:r>
          </a:p>
        </p:txBody>
      </p:sp>
      <p:pic>
        <p:nvPicPr>
          <p:cNvPr id="140" name="1488C980-5DE6-4DFB-8132-9BD6D444A680-L0-001.jpeg"/>
          <p:cNvPicPr>
            <a:picLocks noChangeAspect="1"/>
          </p:cNvPicPr>
          <p:nvPr/>
        </p:nvPicPr>
        <p:blipFill>
          <a:blip r:embed="rId2">
            <a:extLst/>
          </a:blip>
          <a:stretch>
            <a:fillRect/>
          </a:stretch>
        </p:blipFill>
        <p:spPr>
          <a:xfrm>
            <a:off x="2482761" y="2543037"/>
            <a:ext cx="8039278" cy="6420126"/>
          </a:xfrm>
          <a:prstGeom prst="rect">
            <a:avLst/>
          </a:prstGeom>
          <a:ln w="12700">
            <a:miter lim="400000"/>
          </a:ln>
        </p:spPr>
      </p:pic>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2" name="Shape 142"/>
          <p:cNvSpPr/>
          <p:nvPr>
            <p:ph type="body" idx="1"/>
          </p:nvPr>
        </p:nvSpPr>
        <p:spPr>
          <a:xfrm>
            <a:off x="1270000" y="2679700"/>
            <a:ext cx="10464800" cy="6032500"/>
          </a:xfrm>
          <a:prstGeom prst="rect">
            <a:avLst/>
          </a:prstGeom>
        </p:spPr>
        <p:txBody>
          <a:bodyPr anchor="t"/>
          <a:lstStyle/>
          <a:p>
            <a:pPr marL="0" indent="0" defTabSz="537463">
              <a:lnSpc>
                <a:spcPct val="75000"/>
              </a:lnSpc>
              <a:spcBef>
                <a:spcPts val="0"/>
              </a:spcBef>
              <a:buSzTx/>
              <a:buFontTx/>
              <a:buNone/>
              <a:defRPr sz="3312">
                <a:solidFill>
                  <a:srgbClr val="000000"/>
                </a:solidFill>
              </a:defRPr>
            </a:pPr>
            <a:r>
              <a:t>The key to understanding what God is teaching us with this passage is found in verse 12, "Then they understood that Jesus did not tell them to beware of the leaven of bread, but of the teaching of the Pharisees and Sadducees."</a:t>
            </a:r>
          </a:p>
          <a:p>
            <a:pPr marL="0" indent="0" defTabSz="537463">
              <a:lnSpc>
                <a:spcPct val="75000"/>
              </a:lnSpc>
              <a:spcBef>
                <a:spcPts val="0"/>
              </a:spcBef>
              <a:buSzTx/>
              <a:buFontTx/>
              <a:buNone/>
              <a:defRPr sz="3312">
                <a:solidFill>
                  <a:srgbClr val="000000"/>
                </a:solidFill>
              </a:defRPr>
            </a:pPr>
          </a:p>
          <a:p>
            <a:pPr marL="0" indent="0" defTabSz="537463">
              <a:lnSpc>
                <a:spcPct val="75000"/>
              </a:lnSpc>
              <a:spcBef>
                <a:spcPts val="0"/>
              </a:spcBef>
              <a:buSzTx/>
              <a:buFontTx/>
              <a:buNone/>
              <a:defRPr sz="3312">
                <a:solidFill>
                  <a:srgbClr val="000000"/>
                </a:solidFill>
              </a:defRPr>
            </a:pPr>
            <a:r>
              <a:t>1. All believers are to be careful of who they hear and study. You are accountable for the teaching you pay heed. </a:t>
            </a:r>
          </a:p>
          <a:p>
            <a:pPr marL="0" indent="0" defTabSz="537463">
              <a:lnSpc>
                <a:spcPct val="75000"/>
              </a:lnSpc>
              <a:spcBef>
                <a:spcPts val="0"/>
              </a:spcBef>
              <a:buSzTx/>
              <a:buFontTx/>
              <a:buNone/>
              <a:defRPr sz="3312">
                <a:solidFill>
                  <a:srgbClr val="000000"/>
                </a:solidFill>
              </a:defRPr>
            </a:pPr>
          </a:p>
          <a:p>
            <a:pPr marL="0" indent="0" defTabSz="537463">
              <a:lnSpc>
                <a:spcPct val="75000"/>
              </a:lnSpc>
              <a:spcBef>
                <a:spcPts val="0"/>
              </a:spcBef>
              <a:buSzTx/>
              <a:buFontTx/>
              <a:buNone/>
              <a:defRPr sz="3312">
                <a:solidFill>
                  <a:srgbClr val="000000"/>
                </a:solidFill>
              </a:defRPr>
            </a:pPr>
            <a:r>
              <a:t>2. The Apostolic ministry is primarily that of teaching truth and preaching the Gospel. (Care for the dying, the poor and the aged are the primary responsibilities of ______________.)</a:t>
            </a:r>
          </a:p>
        </p:txBody>
      </p:sp>
      <p:sp>
        <p:nvSpPr>
          <p:cNvPr id="143" name="Shape 143"/>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344677">
              <a:lnSpc>
                <a:spcPct val="80000"/>
              </a:lnSpc>
              <a:defRPr spc="38" sz="3834">
                <a:solidFill>
                  <a:srgbClr val="3E382B"/>
                </a:solidFill>
                <a:effectLst>
                  <a:outerShdw sx="100000" sy="100000" kx="0" ky="0" algn="b" rotWithShape="0" blurRad="22479" dist="7492" dir="5400000">
                    <a:srgbClr val="E0DEC7">
                      <a:alpha val="80000"/>
                    </a:srgbClr>
                  </a:outerShdw>
                </a:effectLst>
                <a:latin typeface="+mn-lt"/>
                <a:ea typeface="+mn-ea"/>
                <a:cs typeface="+mn-cs"/>
                <a:sym typeface="American Typewriter"/>
              </a:defRPr>
            </a:lvl1pPr>
          </a:lstStyle>
          <a:p>
            <a:pPr/>
            <a:r>
              <a:t>The Leaven of the Pharisees and Sadducees</a:t>
            </a:r>
          </a:p>
        </p:txBody>
      </p:sp>
      <p:sp>
        <p:nvSpPr>
          <p:cNvPr id="144" name="Shape 144"/>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16:5-12</a:t>
            </a: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Shape 146"/>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Confession of Peter</a:t>
            </a:r>
          </a:p>
        </p:txBody>
      </p:sp>
      <p:sp>
        <p:nvSpPr>
          <p:cNvPr id="147" name="Shape 14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16:13-20</a:t>
            </a:r>
          </a:p>
        </p:txBody>
      </p:sp>
      <p:pic>
        <p:nvPicPr>
          <p:cNvPr id="148" name="F558D51C-ED9B-4004-BE88-5931FB39BFBA-L0-001.jpeg"/>
          <p:cNvPicPr>
            <a:picLocks noChangeAspect="1"/>
          </p:cNvPicPr>
          <p:nvPr/>
        </p:nvPicPr>
        <p:blipFill>
          <a:blip r:embed="rId2">
            <a:extLst/>
          </a:blip>
          <a:srcRect l="16300" t="35891" r="21495" b="1903"/>
          <a:stretch>
            <a:fillRect/>
          </a:stretch>
        </p:blipFill>
        <p:spPr>
          <a:xfrm>
            <a:off x="1172368" y="2380257"/>
            <a:ext cx="10659901" cy="6745719"/>
          </a:xfrm>
          <a:prstGeom prst="rect">
            <a:avLst/>
          </a:prstGeom>
          <a:ln w="12700">
            <a:miter lim="400000"/>
          </a:ln>
        </p:spPr>
      </p:pic>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0" name="Shape 150"/>
          <p:cNvSpPr/>
          <p:nvPr>
            <p:ph type="body" idx="1"/>
          </p:nvPr>
        </p:nvSpPr>
        <p:spPr>
          <a:xfrm>
            <a:off x="1270000" y="2679700"/>
            <a:ext cx="10464800" cy="6032500"/>
          </a:xfrm>
          <a:prstGeom prst="rect">
            <a:avLst/>
          </a:prstGeom>
        </p:spPr>
        <p:txBody>
          <a:bodyPr lIns="63500" tIns="63500" rIns="63500" bIns="63500" anchor="t"/>
          <a:lstStyle/>
          <a:p>
            <a:pPr marL="0" indent="0">
              <a:lnSpc>
                <a:spcPct val="75000"/>
              </a:lnSpc>
              <a:spcBef>
                <a:spcPts val="0"/>
              </a:spcBef>
              <a:buSzTx/>
              <a:buFontTx/>
              <a:buNone/>
              <a:defRPr>
                <a:solidFill>
                  <a:srgbClr val="000000"/>
                </a:solidFill>
              </a:defRPr>
            </a:pPr>
            <a:r>
              <a:t>1. "You are the Christ, the Son of the living God."</a:t>
            </a:r>
          </a:p>
          <a:p>
            <a:pPr marL="0" indent="0">
              <a:lnSpc>
                <a:spcPct val="75000"/>
              </a:lnSpc>
              <a:spcBef>
                <a:spcPts val="0"/>
              </a:spcBef>
              <a:buSzTx/>
              <a:buFontTx/>
              <a:buNone/>
              <a:defRPr>
                <a:solidFill>
                  <a:srgbClr val="000000"/>
                </a:solidFill>
              </a:defRPr>
            </a:pPr>
          </a:p>
          <a:p>
            <a:pPr marL="0" indent="0">
              <a:lnSpc>
                <a:spcPct val="75000"/>
              </a:lnSpc>
              <a:spcBef>
                <a:spcPts val="0"/>
              </a:spcBef>
              <a:buSzTx/>
              <a:buFontTx/>
              <a:buNone/>
              <a:defRPr>
                <a:solidFill>
                  <a:srgbClr val="000000"/>
                </a:solidFill>
              </a:defRPr>
            </a:pPr>
            <a:r>
              <a:t>2. "I tell you, you are Peter..." </a:t>
            </a:r>
            <a:r>
              <a:rPr sz="2800"/>
              <a:t>(see Word Study p. 47)</a:t>
            </a:r>
            <a:endParaRPr sz="2800"/>
          </a:p>
          <a:p>
            <a:pPr marL="0" indent="0">
              <a:lnSpc>
                <a:spcPct val="75000"/>
              </a:lnSpc>
              <a:spcBef>
                <a:spcPts val="0"/>
              </a:spcBef>
              <a:buSzTx/>
              <a:buFontTx/>
              <a:buNone/>
              <a:defRPr>
                <a:solidFill>
                  <a:srgbClr val="000000"/>
                </a:solidFill>
              </a:defRPr>
            </a:pPr>
          </a:p>
          <a:p>
            <a:pPr marL="0" indent="0">
              <a:lnSpc>
                <a:spcPct val="75000"/>
              </a:lnSpc>
              <a:spcBef>
                <a:spcPts val="0"/>
              </a:spcBef>
              <a:buSzTx/>
              <a:buFontTx/>
              <a:buNone/>
              <a:defRPr>
                <a:solidFill>
                  <a:srgbClr val="000000"/>
                </a:solidFill>
              </a:defRPr>
            </a:pPr>
            <a:r>
              <a:t>3. "On this rock I will build my Church."</a:t>
            </a:r>
          </a:p>
          <a:p>
            <a:pPr marL="0" indent="0">
              <a:lnSpc>
                <a:spcPct val="75000"/>
              </a:lnSpc>
              <a:spcBef>
                <a:spcPts val="0"/>
              </a:spcBef>
              <a:buSzTx/>
              <a:buFontTx/>
              <a:buNone/>
              <a:defRPr>
                <a:solidFill>
                  <a:srgbClr val="000000"/>
                </a:solidFill>
              </a:defRPr>
            </a:pPr>
          </a:p>
          <a:p>
            <a:pPr marL="0" indent="0">
              <a:lnSpc>
                <a:spcPct val="75000"/>
              </a:lnSpc>
              <a:spcBef>
                <a:spcPts val="0"/>
              </a:spcBef>
              <a:buSzTx/>
              <a:buFontTx/>
              <a:buNone/>
              <a:defRPr>
                <a:solidFill>
                  <a:srgbClr val="000000"/>
                </a:solidFill>
              </a:defRPr>
            </a:pPr>
            <a:r>
              <a:t>4. "I give you the keys of the Kingdom</a:t>
            </a:r>
          </a:p>
          <a:p>
            <a:pPr marL="0" indent="0">
              <a:lnSpc>
                <a:spcPct val="75000"/>
              </a:lnSpc>
              <a:spcBef>
                <a:spcPts val="0"/>
              </a:spcBef>
              <a:buSzTx/>
              <a:buFontTx/>
              <a:buNone/>
              <a:defRPr>
                <a:solidFill>
                  <a:srgbClr val="000000"/>
                </a:solidFill>
              </a:defRPr>
            </a:pPr>
            <a:r>
              <a:t>	Whatever you bind on earth </a:t>
            </a:r>
          </a:p>
          <a:p>
            <a:pPr marL="0" indent="0">
              <a:lnSpc>
                <a:spcPct val="75000"/>
              </a:lnSpc>
              <a:spcBef>
                <a:spcPts val="0"/>
              </a:spcBef>
              <a:buSzTx/>
              <a:buFontTx/>
              <a:buNone/>
              <a:defRPr>
                <a:solidFill>
                  <a:srgbClr val="000000"/>
                </a:solidFill>
              </a:defRPr>
            </a:pPr>
            <a:r>
              <a:t>		shall be bound in heaven</a:t>
            </a:r>
          </a:p>
          <a:p>
            <a:pPr marL="0" indent="0">
              <a:lnSpc>
                <a:spcPct val="75000"/>
              </a:lnSpc>
              <a:spcBef>
                <a:spcPts val="0"/>
              </a:spcBef>
              <a:buSzTx/>
              <a:buFontTx/>
              <a:buNone/>
              <a:defRPr>
                <a:solidFill>
                  <a:srgbClr val="000000"/>
                </a:solidFill>
              </a:defRPr>
            </a:pPr>
            <a:r>
              <a:t>	Whatever you loose on earth </a:t>
            </a:r>
          </a:p>
          <a:p>
            <a:pPr marL="0" indent="0">
              <a:lnSpc>
                <a:spcPct val="75000"/>
              </a:lnSpc>
              <a:spcBef>
                <a:spcPts val="0"/>
              </a:spcBef>
              <a:buSzTx/>
              <a:buFontTx/>
              <a:buNone/>
              <a:defRPr>
                <a:solidFill>
                  <a:srgbClr val="000000"/>
                </a:solidFill>
              </a:defRPr>
            </a:pPr>
            <a:r>
              <a:t>		shall be loosed in heaven</a:t>
            </a:r>
          </a:p>
        </p:txBody>
      </p:sp>
      <p:sp>
        <p:nvSpPr>
          <p:cNvPr id="151" name="Shape 151"/>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Confession of Peter</a:t>
            </a:r>
          </a:p>
        </p:txBody>
      </p:sp>
      <p:sp>
        <p:nvSpPr>
          <p:cNvPr id="152" name="Shape 152"/>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16:13-20</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Shape 154"/>
          <p:cNvSpPr/>
          <p:nvPr>
            <p:ph type="title"/>
          </p:nvPr>
        </p:nvSpPr>
        <p:spPr>
          <a:prstGeom prst="rect">
            <a:avLst/>
          </a:prstGeom>
        </p:spPr>
        <p:txBody>
          <a:bodyPr/>
          <a:lstStyle/>
          <a:p>
            <a:pPr/>
            <a:r>
              <a:t>What is at stake?</a:t>
            </a:r>
          </a:p>
        </p:txBody>
      </p:sp>
      <p:sp>
        <p:nvSpPr>
          <p:cNvPr id="155" name="Shape 155"/>
          <p:cNvSpPr/>
          <p:nvPr>
            <p:ph type="body" idx="1"/>
          </p:nvPr>
        </p:nvSpPr>
        <p:spPr>
          <a:prstGeom prst="rect">
            <a:avLst/>
          </a:prstGeom>
        </p:spPr>
        <p:txBody>
          <a:bodyPr/>
          <a:lstStyle>
            <a:lvl1pPr>
              <a:buBlip>
                <a:blip r:embed="rId2"/>
              </a:buBlip>
            </a:lvl1pPr>
          </a:lstStyle>
          <a:p>
            <a:pPr/>
            <a:r>
              <a:t>This passage, as a matter of history, has been one of the more important and more controversial for the life of the Church. Why? What is at stake?</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7" name="Shape 157"/>
          <p:cNvSpPr/>
          <p:nvPr>
            <p:ph type="title"/>
          </p:nvPr>
        </p:nvSpPr>
        <p:spPr>
          <a:prstGeom prst="rect">
            <a:avLst/>
          </a:prstGeom>
        </p:spPr>
        <p:txBody>
          <a:bodyPr/>
          <a:lstStyle/>
          <a:p>
            <a:pPr/>
            <a:r>
              <a:t>What is the Rock?</a:t>
            </a:r>
          </a:p>
        </p:txBody>
      </p:sp>
      <p:sp>
        <p:nvSpPr>
          <p:cNvPr id="158" name="Shape 158"/>
          <p:cNvSpPr/>
          <p:nvPr>
            <p:ph type="body" idx="1"/>
          </p:nvPr>
        </p:nvSpPr>
        <p:spPr>
          <a:prstGeom prst="rect">
            <a:avLst/>
          </a:prstGeom>
        </p:spPr>
        <p:txBody>
          <a:bodyPr/>
          <a:lstStyle/>
          <a:p>
            <a:pPr>
              <a:buBlip>
                <a:blip r:embed="rId2"/>
              </a:buBlip>
            </a:pPr>
            <a:r>
              <a:t>Is the Rock Peter?</a:t>
            </a:r>
          </a:p>
          <a:p>
            <a:pPr>
              <a:buBlip>
                <a:blip r:embed="rId2"/>
              </a:buBlip>
            </a:pPr>
            <a:r>
              <a:t>Is the Rock the Apostolic ministry which Jesus established?</a:t>
            </a:r>
          </a:p>
          <a:p>
            <a:pPr>
              <a:buBlip>
                <a:blip r:embed="rId2"/>
              </a:buBlip>
            </a:pPr>
            <a:r>
              <a:t>Is the Rock the confession of faith apart from Peter and the Apostles?</a:t>
            </a: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0" name="Shape 160"/>
          <p:cNvSpPr/>
          <p:nvPr>
            <p:ph type="title"/>
          </p:nvPr>
        </p:nvSpPr>
        <p:spPr>
          <a:prstGeom prst="rect">
            <a:avLst/>
          </a:prstGeom>
        </p:spPr>
        <p:txBody>
          <a:bodyPr/>
          <a:lstStyle/>
          <a:p>
            <a:pPr/>
            <a:r>
              <a:t>The Gospel Message</a:t>
            </a:r>
          </a:p>
        </p:txBody>
      </p:sp>
      <p:sp>
        <p:nvSpPr>
          <p:cNvPr id="161" name="Shape 161"/>
          <p:cNvSpPr/>
          <p:nvPr>
            <p:ph type="body" idx="1"/>
          </p:nvPr>
        </p:nvSpPr>
        <p:spPr>
          <a:prstGeom prst="rect">
            <a:avLst/>
          </a:prstGeom>
        </p:spPr>
        <p:txBody>
          <a:bodyPr/>
          <a:lstStyle/>
          <a:p>
            <a:pPr>
              <a:buBlip>
                <a:blip r:embed="rId2"/>
              </a:buBlip>
            </a:pPr>
            <a:r>
              <a:t>Is the Gospel Message about faith (right belief) or is it about about faithfulness (relationship)?</a:t>
            </a:r>
          </a:p>
          <a:p>
            <a:pPr>
              <a:buBlip>
                <a:blip r:embed="rId2"/>
              </a:buBlip>
            </a:pPr>
            <a:r>
              <a:t>Is the Gospel Message passed from age to age through fidelity to the content of the faith, through faithfulness to the ministry of Christ in the world (the Church), or is it passed to whomever the Apostles grant it?</a:t>
            </a: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 name="Shape 163"/>
          <p:cNvSpPr/>
          <p:nvPr>
            <p:ph type="title"/>
          </p:nvPr>
        </p:nvSpPr>
        <p:spPr>
          <a:prstGeom prst="rect">
            <a:avLst/>
          </a:prstGeom>
        </p:spPr>
        <p:txBody>
          <a:bodyPr/>
          <a:lstStyle/>
          <a:p>
            <a:pPr/>
            <a:r>
              <a:t>What is the Church Christ plans to build?</a:t>
            </a:r>
          </a:p>
        </p:txBody>
      </p:sp>
      <p:sp>
        <p:nvSpPr>
          <p:cNvPr id="164" name="Shape 164"/>
          <p:cNvSpPr/>
          <p:nvPr>
            <p:ph type="body" idx="1"/>
          </p:nvPr>
        </p:nvSpPr>
        <p:spPr>
          <a:prstGeom prst="rect">
            <a:avLst/>
          </a:prstGeom>
        </p:spPr>
        <p:txBody>
          <a:bodyPr/>
          <a:lstStyle/>
          <a:p>
            <a:pPr>
              <a:buBlip>
                <a:blip r:embed="rId2"/>
              </a:buBlip>
            </a:pPr>
            <a:r>
              <a:t>Is the Church the fellowship of the Apostles and everyone who joins their fellowship?</a:t>
            </a:r>
          </a:p>
          <a:p>
            <a:pPr>
              <a:buBlip>
                <a:blip r:embed="rId2"/>
              </a:buBlip>
            </a:pPr>
            <a:r>
              <a:t>Is it those people who hold the Faith in its correct formula as stated by Peter?</a:t>
            </a:r>
          </a:p>
          <a:p>
            <a:pPr>
              <a:buBlip>
                <a:blip r:embed="rId2"/>
              </a:buBlip>
            </a:pPr>
            <a:r>
              <a:t>Is The Church only those who submit to Peter's authority as leader?</a:t>
            </a:r>
          </a:p>
          <a:p>
            <a:pPr>
              <a:buBlip>
                <a:blip r:embed="rId2"/>
              </a:buBlip>
            </a:pPr>
            <a:r>
              <a:t>The the Church some combination of the above?</a:t>
            </a: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Shape 166"/>
          <p:cNvSpPr/>
          <p:nvPr>
            <p:ph type="title"/>
          </p:nvPr>
        </p:nvSpPr>
        <p:spPr>
          <a:xfrm>
            <a:off x="1587500" y="228600"/>
            <a:ext cx="10464800" cy="2349500"/>
          </a:xfrm>
          <a:prstGeom prst="rect">
            <a:avLst/>
          </a:prstGeom>
        </p:spPr>
        <p:txBody>
          <a:bodyPr/>
          <a:lstStyle>
            <a:lvl1pPr defTabSz="438150">
              <a:defRPr spc="52" sz="5250"/>
            </a:lvl1pPr>
          </a:lstStyle>
          <a:p>
            <a:pPr/>
            <a:r>
              <a:t>What are the powers which can not prevail against the Church?</a:t>
            </a:r>
          </a:p>
        </p:txBody>
      </p:sp>
      <p:sp>
        <p:nvSpPr>
          <p:cNvPr id="167" name="Shape 167"/>
          <p:cNvSpPr/>
          <p:nvPr>
            <p:ph type="body" idx="1"/>
          </p:nvPr>
        </p:nvSpPr>
        <p:spPr>
          <a:prstGeom prst="rect">
            <a:avLst/>
          </a:prstGeom>
        </p:spPr>
        <p:txBody>
          <a:bodyPr/>
          <a:lstStyle/>
          <a:p>
            <a:pPr marL="351155" indent="-351155" defTabSz="461518">
              <a:spcBef>
                <a:spcPts val="2800"/>
              </a:spcBef>
              <a:buBlip>
                <a:blip r:embed="rId2"/>
              </a:buBlip>
              <a:defRPr sz="2844">
                <a:solidFill>
                  <a:srgbClr val="000000"/>
                </a:solidFill>
              </a:defRPr>
            </a:pPr>
            <a:r>
              <a:t>The power of sin to kill?</a:t>
            </a:r>
          </a:p>
          <a:p>
            <a:pPr marL="351155" indent="-351155" defTabSz="461518">
              <a:spcBef>
                <a:spcPts val="2800"/>
              </a:spcBef>
              <a:buBlip>
                <a:blip r:embed="rId2"/>
              </a:buBlip>
              <a:defRPr sz="2844">
                <a:solidFill>
                  <a:srgbClr val="000000"/>
                </a:solidFill>
              </a:defRPr>
            </a:pPr>
            <a:r>
              <a:t>The power of the Devil to mislead and to tempt?</a:t>
            </a:r>
          </a:p>
          <a:p>
            <a:pPr marL="351155" indent="-351155" defTabSz="461518">
              <a:spcBef>
                <a:spcPts val="2800"/>
              </a:spcBef>
              <a:buBlip>
                <a:blip r:embed="rId2"/>
              </a:buBlip>
              <a:defRPr sz="2844">
                <a:solidFill>
                  <a:srgbClr val="000000"/>
                </a:solidFill>
              </a:defRPr>
            </a:pPr>
            <a:r>
              <a:t>The fear of death which holds in bondage?</a:t>
            </a:r>
          </a:p>
          <a:p>
            <a:pPr marL="351155" indent="-351155" defTabSz="461518">
              <a:spcBef>
                <a:spcPts val="2800"/>
              </a:spcBef>
              <a:buBlip>
                <a:blip r:embed="rId2"/>
              </a:buBlip>
              <a:defRPr sz="2844">
                <a:solidFill>
                  <a:srgbClr val="000000"/>
                </a:solidFill>
              </a:defRPr>
            </a:pPr>
            <a:r>
              <a:t>Concupiscence?</a:t>
            </a:r>
          </a:p>
          <a:p>
            <a:pPr marL="351155" indent="-351155" defTabSz="461518">
              <a:spcBef>
                <a:spcPts val="2800"/>
              </a:spcBef>
              <a:buBlip>
                <a:blip r:embed="rId2"/>
              </a:buBlip>
              <a:defRPr sz="2844">
                <a:solidFill>
                  <a:srgbClr val="000000"/>
                </a:solidFill>
              </a:defRPr>
            </a:pPr>
            <a:r>
              <a:t>Demons?</a:t>
            </a:r>
          </a:p>
          <a:p>
            <a:pPr marL="351155" indent="-351155" defTabSz="461518">
              <a:spcBef>
                <a:spcPts val="2800"/>
              </a:spcBef>
              <a:buBlip>
                <a:blip r:embed="rId2"/>
              </a:buBlip>
              <a:defRPr sz="2844">
                <a:solidFill>
                  <a:srgbClr val="000000"/>
                </a:solidFill>
              </a:defRPr>
            </a:pPr>
            <a:r>
              <a:t>The Judgement and wrath of God?</a:t>
            </a:r>
          </a:p>
          <a:p>
            <a:pPr marL="351155" indent="-351155" defTabSz="461518">
              <a:spcBef>
                <a:spcPts val="2800"/>
              </a:spcBef>
              <a:buBlip>
                <a:blip r:embed="rId2"/>
              </a:buBlip>
              <a:defRPr sz="2844">
                <a:solidFill>
                  <a:srgbClr val="000000"/>
                </a:solidFill>
              </a:defRPr>
            </a:pPr>
            <a:r>
              <a:t>Disease, poverty, hunger, injustice and all other depravities of this world?</a:t>
            </a: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Shape 169"/>
          <p:cNvSpPr/>
          <p:nvPr>
            <p:ph type="title"/>
          </p:nvPr>
        </p:nvSpPr>
        <p:spPr>
          <a:prstGeom prst="rect">
            <a:avLst/>
          </a:prstGeom>
        </p:spPr>
        <p:txBody>
          <a:bodyPr/>
          <a:lstStyle/>
          <a:p>
            <a:pPr/>
            <a:r>
              <a:t>What are the Keys? </a:t>
            </a:r>
          </a:p>
        </p:txBody>
      </p:sp>
      <p:sp>
        <p:nvSpPr>
          <p:cNvPr id="170" name="Shape 170"/>
          <p:cNvSpPr/>
          <p:nvPr>
            <p:ph type="body" idx="1"/>
          </p:nvPr>
        </p:nvSpPr>
        <p:spPr>
          <a:prstGeom prst="rect">
            <a:avLst/>
          </a:prstGeom>
        </p:spPr>
        <p:txBody>
          <a:bodyPr/>
          <a:lstStyle/>
          <a:p>
            <a:pPr marL="351155" indent="-351155" defTabSz="461518">
              <a:spcBef>
                <a:spcPts val="2800"/>
              </a:spcBef>
              <a:buBlip>
                <a:blip r:embed="rId2"/>
              </a:buBlip>
              <a:defRPr sz="2844"/>
            </a:pPr>
            <a:r>
              <a:t>Are the Key of the Kingdom a power granted to men by which men (or certain men) may forgive sins and heaven must also forgive?</a:t>
            </a:r>
          </a:p>
          <a:p>
            <a:pPr marL="351155" indent="-351155" defTabSz="461518">
              <a:spcBef>
                <a:spcPts val="2800"/>
              </a:spcBef>
              <a:buBlip>
                <a:blip r:embed="rId2"/>
              </a:buBlip>
              <a:defRPr sz="2844"/>
            </a:pPr>
            <a:r>
              <a:t>Or, are the keys an insight granted to men by which men (or certain men) are able to discern which men have been forgiven in Heaven and therefore may pronounce that forgiveness on earth? </a:t>
            </a:r>
          </a:p>
          <a:p>
            <a:pPr marL="351155" indent="-351155" defTabSz="461518">
              <a:spcBef>
                <a:spcPts val="2800"/>
              </a:spcBef>
              <a:buBlip>
                <a:blip r:embed="rId2"/>
              </a:buBlip>
              <a:defRPr sz="2844"/>
            </a:pPr>
            <a:r>
              <a:t>To whom did Jesus give the keys? Peter? All the Apostles? All Christians present at that moment? And do the keys continue today or was that gift a temporary aid to the founders of the Church? </a:t>
            </a:r>
          </a:p>
        </p:txBody>
      </p:sp>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2" name="Shape 172"/>
          <p:cNvSpPr/>
          <p:nvPr>
            <p:ph type="title"/>
          </p:nvPr>
        </p:nvSpPr>
        <p:spPr>
          <a:prstGeom prst="rect">
            <a:avLst/>
          </a:prstGeom>
        </p:spPr>
        <p:txBody>
          <a:bodyPr/>
          <a:lstStyle/>
          <a:p>
            <a:pPr/>
            <a:r>
              <a:t>Anglican Catholic Answers</a:t>
            </a:r>
          </a:p>
        </p:txBody>
      </p:sp>
      <p:sp>
        <p:nvSpPr>
          <p:cNvPr id="173" name="Shape 173"/>
          <p:cNvSpPr/>
          <p:nvPr>
            <p:ph type="body" idx="1"/>
          </p:nvPr>
        </p:nvSpPr>
        <p:spPr>
          <a:prstGeom prst="rect">
            <a:avLst/>
          </a:prstGeom>
        </p:spPr>
        <p:txBody>
          <a:bodyPr/>
          <a:lstStyle/>
          <a:p>
            <a:pPr>
              <a:buBlip>
                <a:blip r:embed="rId2"/>
              </a:buBlip>
            </a:pPr>
            <a:r>
              <a:t>The Rock is the Faith that Jesus is the Christ, which always comes to us and matures in us as we are in relationship to Christ and to his Apostles.</a:t>
            </a:r>
          </a:p>
          <a:p>
            <a:pPr>
              <a:buBlip>
                <a:blip r:embed="rId2"/>
              </a:buBlip>
            </a:pPr>
            <a:r>
              <a:t>The Gospel Message is Jesus Christ himself  (Who do you say that I am.) </a:t>
            </a:r>
          </a:p>
          <a:p>
            <a:pPr>
              <a:buBlip>
                <a:blip r:embed="rId2"/>
              </a:buBlip>
            </a:pPr>
            <a:r>
              <a:t>The Gospel message passes to each generation through the preaching of the Church's ministers.</a:t>
            </a:r>
          </a:p>
        </p:txBody>
      </p:sp>
    </p:spTree>
  </p:cSld>
  <p:clrMapOvr>
    <a:masterClrMapping/>
  </p:clrMapOvr>
  <p:transition xmlns:p14="http://schemas.microsoft.com/office/powerpoint/2010/main" spd="med" advClick="1" p14:dur="1000"/>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Shape 175"/>
          <p:cNvSpPr/>
          <p:nvPr>
            <p:ph type="title"/>
          </p:nvPr>
        </p:nvSpPr>
        <p:spPr>
          <a:prstGeom prst="rect">
            <a:avLst/>
          </a:prstGeom>
        </p:spPr>
        <p:txBody>
          <a:bodyPr/>
          <a:lstStyle/>
          <a:p>
            <a:pPr/>
            <a:r>
              <a:t>Anglican Catholic Answers</a:t>
            </a:r>
          </a:p>
        </p:txBody>
      </p:sp>
      <p:sp>
        <p:nvSpPr>
          <p:cNvPr id="176" name="Shape 176"/>
          <p:cNvSpPr/>
          <p:nvPr>
            <p:ph type="body" idx="1"/>
          </p:nvPr>
        </p:nvSpPr>
        <p:spPr>
          <a:prstGeom prst="rect">
            <a:avLst/>
          </a:prstGeom>
        </p:spPr>
        <p:txBody>
          <a:bodyPr/>
          <a:lstStyle/>
          <a:p>
            <a:pPr marL="440055" indent="-440055" defTabSz="578358">
              <a:spcBef>
                <a:spcPts val="3500"/>
              </a:spcBef>
              <a:buBlip>
                <a:blip r:embed="rId2"/>
              </a:buBlip>
              <a:defRPr sz="3564"/>
            </a:pPr>
            <a:r>
              <a:t>The Church is the fellowship of all those who through faith in Christ enter and remain faithful to the fellowship of the Apostles, of whom Peter was the leader and all the others held equal share.</a:t>
            </a:r>
          </a:p>
          <a:p>
            <a:pPr marL="440055" indent="-440055" defTabSz="578358">
              <a:spcBef>
                <a:spcPts val="3500"/>
              </a:spcBef>
              <a:buBlip>
                <a:blip r:embed="rId2"/>
              </a:buBlip>
              <a:defRPr sz="3564"/>
            </a:pPr>
            <a:r>
              <a:t>The powers which can not prevail against the Church are all of the above except one - God's judgment and wrath. ("There is therefore now no condemnation for those who are in Christ Jesus.")</a:t>
            </a:r>
          </a:p>
        </p:txBody>
      </p:sp>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Shape 178"/>
          <p:cNvSpPr/>
          <p:nvPr>
            <p:ph type="title"/>
          </p:nvPr>
        </p:nvSpPr>
        <p:spPr>
          <a:prstGeom prst="rect">
            <a:avLst/>
          </a:prstGeom>
        </p:spPr>
        <p:txBody>
          <a:bodyPr/>
          <a:lstStyle/>
          <a:p>
            <a:pPr/>
            <a:r>
              <a:t>Anglican Catholic Answers</a:t>
            </a:r>
          </a:p>
        </p:txBody>
      </p:sp>
      <p:sp>
        <p:nvSpPr>
          <p:cNvPr id="179" name="Shape 179"/>
          <p:cNvSpPr/>
          <p:nvPr>
            <p:ph type="body" idx="1"/>
          </p:nvPr>
        </p:nvSpPr>
        <p:spPr>
          <a:prstGeom prst="rect">
            <a:avLst/>
          </a:prstGeom>
        </p:spPr>
        <p:txBody>
          <a:bodyPr/>
          <a:lstStyle/>
          <a:p>
            <a:pPr>
              <a:buBlip>
                <a:blip r:embed="rId2"/>
              </a:buBlip>
            </a:pPr>
            <a:r>
              <a:t>The Keys of the Kingdom are the gift of God to the ministers of his Church whereby they are empowered to declare forgiveness of sins to penitent people, according with the principles of Heaven. Read absolution from Morning Prayer</a:t>
            </a:r>
          </a:p>
          <a:p>
            <a:pPr>
              <a:buBlip>
                <a:blip r:embed="rId2"/>
              </a:buBlip>
            </a:pPr>
            <a:r>
              <a:t>The Keys are given to all Bishops, who share or delegate those keys with some Presbyters (priests).</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1" name="Shape 181"/>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344677">
              <a:lnSpc>
                <a:spcPct val="80000"/>
              </a:lnSpc>
              <a:defRPr spc="38" sz="3834">
                <a:solidFill>
                  <a:srgbClr val="3E382B"/>
                </a:solidFill>
                <a:effectLst>
                  <a:outerShdw sx="100000" sy="100000" kx="0" ky="0" algn="b" rotWithShape="0" blurRad="22479" dist="7492" dir="5400000">
                    <a:srgbClr val="E0DEC7">
                      <a:alpha val="80000"/>
                    </a:srgbClr>
                  </a:outerShdw>
                </a:effectLst>
                <a:latin typeface="+mn-lt"/>
                <a:ea typeface="+mn-ea"/>
                <a:cs typeface="+mn-cs"/>
                <a:sym typeface="American Typewriter"/>
              </a:defRPr>
            </a:lvl1pPr>
          </a:lstStyle>
          <a:p>
            <a:pPr/>
            <a:r>
              <a:t>Jesus Foretells his Death and Resurrection</a:t>
            </a:r>
          </a:p>
        </p:txBody>
      </p:sp>
      <p:sp>
        <p:nvSpPr>
          <p:cNvPr id="182" name="Shape 182"/>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16:21-23</a:t>
            </a:r>
          </a:p>
        </p:txBody>
      </p:sp>
      <p:pic>
        <p:nvPicPr>
          <p:cNvPr id="183" name="9BAC85C4-966E-4605-B328-4C7A171CC8A0-L0-001.jpeg"/>
          <p:cNvPicPr>
            <a:picLocks noChangeAspect="1"/>
          </p:cNvPicPr>
          <p:nvPr/>
        </p:nvPicPr>
        <p:blipFill>
          <a:blip r:embed="rId2">
            <a:extLst/>
          </a:blip>
          <a:stretch>
            <a:fillRect/>
          </a:stretch>
        </p:blipFill>
        <p:spPr>
          <a:xfrm>
            <a:off x="1728605" y="2605090"/>
            <a:ext cx="10182590" cy="5966997"/>
          </a:xfrm>
          <a:prstGeom prst="rect">
            <a:avLst/>
          </a:prstGeom>
          <a:ln w="12700">
            <a:miter lim="400000"/>
          </a:ln>
        </p:spPr>
      </p:pic>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5" name="Shape 185"/>
          <p:cNvSpPr/>
          <p:nvPr>
            <p:ph type="body" idx="1"/>
          </p:nvPr>
        </p:nvSpPr>
        <p:spPr>
          <a:xfrm>
            <a:off x="1270000" y="2736849"/>
            <a:ext cx="10464801" cy="6032501"/>
          </a:xfrm>
          <a:prstGeom prst="rect">
            <a:avLst/>
          </a:prstGeom>
        </p:spPr>
        <p:txBody>
          <a:bodyPr anchor="t"/>
          <a:lstStyle/>
          <a:p>
            <a:pPr marL="0" indent="0" defTabSz="578358">
              <a:lnSpc>
                <a:spcPct val="75000"/>
              </a:lnSpc>
              <a:spcBef>
                <a:spcPts val="0"/>
              </a:spcBef>
              <a:buSzTx/>
              <a:buFontTx/>
              <a:buNone/>
              <a:defRPr sz="3564">
                <a:solidFill>
                  <a:srgbClr val="000000"/>
                </a:solidFill>
              </a:defRPr>
            </a:pPr>
            <a:r>
              <a:t>1. Note how Jesus is preparing them to see him as a Temple Sacrifice: at Jerusalem, by thee hands of the priests, etc.</a:t>
            </a:r>
          </a:p>
          <a:p>
            <a:pPr marL="0" indent="0" defTabSz="578358">
              <a:lnSpc>
                <a:spcPct val="75000"/>
              </a:lnSpc>
              <a:spcBef>
                <a:spcPts val="0"/>
              </a:spcBef>
              <a:buSzTx/>
              <a:buFontTx/>
              <a:buNone/>
              <a:defRPr sz="3564">
                <a:solidFill>
                  <a:srgbClr val="000000"/>
                </a:solidFill>
              </a:defRPr>
            </a:pPr>
          </a:p>
          <a:p>
            <a:pPr marL="0" indent="0" defTabSz="578358">
              <a:lnSpc>
                <a:spcPct val="75000"/>
              </a:lnSpc>
              <a:spcBef>
                <a:spcPts val="0"/>
              </a:spcBef>
              <a:buSzTx/>
              <a:buFontTx/>
              <a:buNone/>
              <a:defRPr sz="3564">
                <a:solidFill>
                  <a:srgbClr val="000000"/>
                </a:solidFill>
              </a:defRPr>
            </a:pPr>
            <a:r>
              <a:t>2. When Peter rebukes him, Jesus calls him Satan.</a:t>
            </a:r>
          </a:p>
          <a:p>
            <a:pPr marL="0" indent="0" defTabSz="578358">
              <a:lnSpc>
                <a:spcPct val="75000"/>
              </a:lnSpc>
              <a:spcBef>
                <a:spcPts val="0"/>
              </a:spcBef>
              <a:buSzTx/>
              <a:buFontTx/>
              <a:buNone/>
              <a:defRPr sz="3564">
                <a:solidFill>
                  <a:srgbClr val="000000"/>
                </a:solidFill>
              </a:defRPr>
            </a:pPr>
          </a:p>
          <a:p>
            <a:pPr marL="0" indent="0" defTabSz="578358">
              <a:lnSpc>
                <a:spcPct val="75000"/>
              </a:lnSpc>
              <a:spcBef>
                <a:spcPts val="0"/>
              </a:spcBef>
              <a:buSzTx/>
              <a:buFontTx/>
              <a:buNone/>
              <a:defRPr sz="3564">
                <a:solidFill>
                  <a:srgbClr val="000000"/>
                </a:solidFill>
              </a:defRPr>
            </a:pPr>
            <a:r>
              <a:t>Satan means "opposer". Peter was capable of making the greatest confessions of faith in one moment and the next moment he was capable of acting like Satan in perfect opposition to God's will. </a:t>
            </a:r>
          </a:p>
          <a:p>
            <a:pPr marL="0" indent="0" defTabSz="578358">
              <a:lnSpc>
                <a:spcPct val="75000"/>
              </a:lnSpc>
              <a:spcBef>
                <a:spcPts val="0"/>
              </a:spcBef>
              <a:buSzTx/>
              <a:buFontTx/>
              <a:buNone/>
              <a:defRPr sz="3564">
                <a:solidFill>
                  <a:srgbClr val="000000"/>
                </a:solidFill>
              </a:defRPr>
            </a:pPr>
          </a:p>
          <a:p>
            <a:pPr marL="0" indent="0" defTabSz="578358">
              <a:lnSpc>
                <a:spcPct val="75000"/>
              </a:lnSpc>
              <a:spcBef>
                <a:spcPts val="0"/>
              </a:spcBef>
              <a:buSzTx/>
              <a:buFontTx/>
              <a:buNone/>
              <a:defRPr sz="3564">
                <a:solidFill>
                  <a:srgbClr val="000000"/>
                </a:solidFill>
              </a:defRPr>
            </a:pPr>
            <a:r>
              <a:t>Are we capable of the same?</a:t>
            </a:r>
          </a:p>
        </p:txBody>
      </p:sp>
      <p:sp>
        <p:nvSpPr>
          <p:cNvPr id="186" name="Shape 186"/>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344677">
              <a:lnSpc>
                <a:spcPct val="80000"/>
              </a:lnSpc>
              <a:defRPr spc="38" sz="3834">
                <a:solidFill>
                  <a:srgbClr val="3E382B"/>
                </a:solidFill>
                <a:effectLst>
                  <a:outerShdw sx="100000" sy="100000" kx="0" ky="0" algn="b" rotWithShape="0" blurRad="22479" dist="7492" dir="5400000">
                    <a:srgbClr val="E0DEC7">
                      <a:alpha val="80000"/>
                    </a:srgbClr>
                  </a:outerShdw>
                </a:effectLst>
                <a:latin typeface="+mn-lt"/>
                <a:ea typeface="+mn-ea"/>
                <a:cs typeface="+mn-cs"/>
                <a:sym typeface="American Typewriter"/>
              </a:defRPr>
            </a:lvl1pPr>
          </a:lstStyle>
          <a:p>
            <a:pPr/>
            <a:r>
              <a:t>Jesus Foretells his Death and Resurrection</a:t>
            </a:r>
          </a:p>
        </p:txBody>
      </p:sp>
      <p:sp>
        <p:nvSpPr>
          <p:cNvPr id="187" name="Shape 18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16:21-23</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9" name="Shape 189"/>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Cross and Self-denial</a:t>
            </a:r>
          </a:p>
        </p:txBody>
      </p:sp>
      <p:sp>
        <p:nvSpPr>
          <p:cNvPr id="190" name="Shape 190"/>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16:24-28</a:t>
            </a:r>
          </a:p>
        </p:txBody>
      </p:sp>
      <p:grpSp>
        <p:nvGrpSpPr>
          <p:cNvPr id="193" name="Group 193"/>
          <p:cNvGrpSpPr/>
          <p:nvPr/>
        </p:nvGrpSpPr>
        <p:grpSpPr>
          <a:xfrm>
            <a:off x="1650474" y="2133137"/>
            <a:ext cx="10338852" cy="7239926"/>
            <a:chOff x="0" y="0"/>
            <a:chExt cx="10338851" cy="7239925"/>
          </a:xfrm>
        </p:grpSpPr>
        <p:pic>
          <p:nvPicPr>
            <p:cNvPr id="192" name="2C754E3D-6665-4CB1-B418-7FB8A0C8AAFF-L0-001.jpeg"/>
            <p:cNvPicPr>
              <a:picLocks noChangeAspect="1"/>
            </p:cNvPicPr>
            <p:nvPr/>
          </p:nvPicPr>
          <p:blipFill>
            <a:blip r:embed="rId2">
              <a:extLst/>
            </a:blip>
            <a:srcRect l="0" t="0" r="0" b="0"/>
            <a:stretch>
              <a:fillRect/>
            </a:stretch>
          </p:blipFill>
          <p:spPr>
            <a:xfrm>
              <a:off x="203200" y="203200"/>
              <a:ext cx="9932452" cy="6833526"/>
            </a:xfrm>
            <a:prstGeom prst="rect">
              <a:avLst/>
            </a:prstGeom>
            <a:ln>
              <a:noFill/>
            </a:ln>
            <a:effectLst/>
          </p:spPr>
        </p:pic>
        <p:pic>
          <p:nvPicPr>
            <p:cNvPr id="191" name=""/>
            <p:cNvPicPr>
              <a:picLocks noChangeAspect="0"/>
            </p:cNvPicPr>
            <p:nvPr/>
          </p:nvPicPr>
          <p:blipFill>
            <a:blip r:embed="rId3">
              <a:extLst/>
            </a:blip>
            <a:stretch>
              <a:fillRect/>
            </a:stretch>
          </p:blipFill>
          <p:spPr>
            <a:xfrm>
              <a:off x="0" y="0"/>
              <a:ext cx="10338852" cy="7239926"/>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5" name="Shape 195"/>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Cross and Self-denial</a:t>
            </a:r>
          </a:p>
        </p:txBody>
      </p:sp>
      <p:sp>
        <p:nvSpPr>
          <p:cNvPr id="196" name="Shape 19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16:24-28</a:t>
            </a:r>
          </a:p>
        </p:txBody>
      </p:sp>
      <p:sp>
        <p:nvSpPr>
          <p:cNvPr id="197" name="Shape 197"/>
          <p:cNvSpPr/>
          <p:nvPr/>
        </p:nvSpPr>
        <p:spPr>
          <a:xfrm>
            <a:off x="1270000" y="26797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lnSpc>
                <a:spcPct val="75000"/>
              </a:lnSpc>
              <a:defRPr>
                <a:solidFill>
                  <a:srgbClr val="000000"/>
                </a:solidFill>
              </a:defRPr>
            </a:pPr>
            <a:r>
              <a:t>The way of Christ Jesus is the way of self-denial, and self sacrifice. He  will give himself freely for all. </a:t>
            </a:r>
          </a:p>
          <a:p>
            <a:pPr algn="l">
              <a:lnSpc>
                <a:spcPct val="75000"/>
              </a:lnSpc>
              <a:defRPr>
                <a:solidFill>
                  <a:srgbClr val="000000"/>
                </a:solidFill>
              </a:defRPr>
            </a:pPr>
          </a:p>
          <a:p>
            <a:pPr algn="l">
              <a:lnSpc>
                <a:spcPct val="75000"/>
              </a:lnSpc>
              <a:defRPr>
                <a:solidFill>
                  <a:srgbClr val="000000"/>
                </a:solidFill>
              </a:defRPr>
            </a:pPr>
            <a:r>
              <a:t>He asks of his followers what he himself has modeled: self-giving self-denial</a:t>
            </a:r>
          </a:p>
          <a:p>
            <a:pPr algn="l">
              <a:lnSpc>
                <a:spcPct val="75000"/>
              </a:lnSpc>
              <a:defRPr>
                <a:solidFill>
                  <a:srgbClr val="000000"/>
                </a:solidFill>
              </a:defRPr>
            </a:pPr>
          </a:p>
          <a:p>
            <a:pPr algn="l">
              <a:lnSpc>
                <a:spcPct val="75000"/>
              </a:lnSpc>
              <a:defRPr>
                <a:solidFill>
                  <a:srgbClr val="000000"/>
                </a:solidFill>
              </a:defRPr>
            </a:pPr>
            <a:r>
              <a:t>As a note in this month of Angels and Saints, see how Jesus will return - with his </a:t>
            </a:r>
            <a:r>
              <a:rPr b="1" u="sng"/>
              <a:t>angels</a:t>
            </a:r>
            <a:r>
              <a:t> at his side to repay every man for what he has done.</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