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1pPr>
    <a:lvl2pPr marL="0" marR="0" indent="2286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2pPr>
    <a:lvl3pPr marL="0" marR="0" indent="4572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3pPr>
    <a:lvl4pPr marL="0" marR="0" indent="6858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4pPr>
    <a:lvl5pPr marL="0" marR="0" indent="9144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5pPr>
    <a:lvl6pPr marL="0" marR="0" indent="11430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6pPr>
    <a:lvl7pPr marL="0" marR="0" indent="13716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7pPr>
    <a:lvl8pPr marL="0" marR="0" indent="16002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8pPr>
    <a:lvl9pPr marL="0" marR="0" indent="18288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spTree>
      <p:nvGrpSpPr>
        <p:cNvPr id="1" name=""/>
        <p:cNvGrpSpPr/>
        <p:nvPr/>
      </p:nvGrpSpPr>
      <p:grpSpPr>
        <a:xfrm>
          <a:off x="0" y="0"/>
          <a:ext cx="0" cy="0"/>
          <a:chOff x="0" y="0"/>
          <a:chExt cx="0" cy="0"/>
        </a:xfrm>
      </p:grpSpPr>
      <p:sp>
        <p:nvSpPr>
          <p:cNvPr id="11" name="Shape 11"/>
          <p:cNvSpPr/>
          <p:nvPr>
            <p:ph type="title"/>
          </p:nvPr>
        </p:nvSpPr>
        <p:spPr>
          <a:xfrm>
            <a:off x="1270000" y="1638300"/>
            <a:ext cx="10464800" cy="3302000"/>
          </a:xfrm>
          <a:prstGeom prst="rect">
            <a:avLst/>
          </a:prstGeom>
        </p:spPr>
        <p:txBody>
          <a:bodyPr anchor="b"/>
          <a:lstStyle/>
          <a:p>
            <a:pPr/>
            <a:r>
              <a:t>Title Text</a:t>
            </a:r>
          </a:p>
        </p:txBody>
      </p:sp>
      <p:sp>
        <p:nvSpPr>
          <p:cNvPr id="12" name="Shape 12"/>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13" name="Shape 1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20" name="Shape 20"/>
          <p:cNvSpPr/>
          <p:nvPr>
            <p:ph type="pic" idx="13"/>
          </p:nvPr>
        </p:nvSpPr>
        <p:spPr>
          <a:xfrm>
            <a:off x="1606550" y="635000"/>
            <a:ext cx="9779000" cy="5918200"/>
          </a:xfrm>
          <a:prstGeom prst="rect">
            <a:avLst/>
          </a:prstGeom>
        </p:spPr>
        <p:txBody>
          <a:bodyPr lIns="91439" tIns="45719" rIns="91439" bIns="45719" anchor="t">
            <a:noAutofit/>
          </a:bodyPr>
          <a:lstStyle/>
          <a:p>
            <a:pPr/>
          </a:p>
        </p:txBody>
      </p:sp>
      <p:sp>
        <p:nvSpPr>
          <p:cNvPr id="21" name="Shape 21"/>
          <p:cNvSpPr/>
          <p:nvPr>
            <p:ph type="title"/>
          </p:nvPr>
        </p:nvSpPr>
        <p:spPr>
          <a:xfrm>
            <a:off x="1270000" y="6718300"/>
            <a:ext cx="10464800" cy="1422400"/>
          </a:xfrm>
          <a:prstGeom prst="rect">
            <a:avLst/>
          </a:prstGeom>
        </p:spPr>
        <p:txBody>
          <a:bodyPr anchor="b"/>
          <a:lstStyle/>
          <a:p>
            <a:pPr/>
            <a:r>
              <a:t>Title Text</a:t>
            </a:r>
          </a:p>
        </p:txBody>
      </p:sp>
      <p:sp>
        <p:nvSpPr>
          <p:cNvPr id="22" name="Shape 22"/>
          <p:cNvSpPr/>
          <p:nvPr>
            <p:ph type="body" sz="quarter" idx="1"/>
          </p:nvPr>
        </p:nvSpPr>
        <p:spPr>
          <a:xfrm>
            <a:off x="1270000" y="81915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23" name="Shape 23"/>
          <p:cNvSpPr/>
          <p:nvPr>
            <p:ph type="sldNum" sz="quarter" idx="2"/>
          </p:nvPr>
        </p:nvSpPr>
        <p:spPr>
          <a:xfrm>
            <a:off x="6311798" y="9245600"/>
            <a:ext cx="368504" cy="3810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0" name="Shape 30"/>
          <p:cNvSpPr/>
          <p:nvPr>
            <p:ph type="title"/>
          </p:nvPr>
        </p:nvSpPr>
        <p:spPr>
          <a:xfrm>
            <a:off x="1270000" y="3225800"/>
            <a:ext cx="10464800" cy="3302000"/>
          </a:xfrm>
          <a:prstGeom prst="rect">
            <a:avLst/>
          </a:prstGeom>
        </p:spPr>
        <p:txBody>
          <a:bodyPr/>
          <a:lstStyle/>
          <a:p>
            <a:pPr/>
            <a:r>
              <a:t>Title Text</a:t>
            </a:r>
          </a:p>
        </p:txBody>
      </p:sp>
      <p:sp>
        <p:nvSpPr>
          <p:cNvPr id="31" name="Shape 31"/>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38" name="Shape 38"/>
          <p:cNvSpPr/>
          <p:nvPr>
            <p:ph type="pic" sz="half" idx="13"/>
          </p:nvPr>
        </p:nvSpPr>
        <p:spPr>
          <a:xfrm>
            <a:off x="6718300" y="635000"/>
            <a:ext cx="5334000" cy="8229600"/>
          </a:xfrm>
          <a:prstGeom prst="rect">
            <a:avLst/>
          </a:prstGeom>
        </p:spPr>
        <p:txBody>
          <a:bodyPr lIns="91439" tIns="45719" rIns="91439" bIns="45719" anchor="t">
            <a:noAutofit/>
          </a:bodyPr>
          <a:lstStyle/>
          <a:p>
            <a:pPr/>
          </a:p>
        </p:txBody>
      </p:sp>
      <p:sp>
        <p:nvSpPr>
          <p:cNvPr id="39" name="Shape 39"/>
          <p:cNvSpPr/>
          <p:nvPr>
            <p:ph type="title"/>
          </p:nvPr>
        </p:nvSpPr>
        <p:spPr>
          <a:xfrm>
            <a:off x="952500" y="635000"/>
            <a:ext cx="5334000" cy="3987800"/>
          </a:xfrm>
          <a:prstGeom prst="rect">
            <a:avLst/>
          </a:prstGeom>
        </p:spPr>
        <p:txBody>
          <a:bodyPr anchor="b"/>
          <a:lstStyle>
            <a:lvl1pPr>
              <a:defRPr sz="6000"/>
            </a:lvl1pPr>
          </a:lstStyle>
          <a:p>
            <a:pPr/>
            <a:r>
              <a:t>Title Text</a:t>
            </a:r>
          </a:p>
        </p:txBody>
      </p:sp>
      <p:sp>
        <p:nvSpPr>
          <p:cNvPr id="40" name="Shape 40"/>
          <p:cNvSpPr/>
          <p:nvPr>
            <p:ph type="body" sz="quarter" idx="1"/>
          </p:nvPr>
        </p:nvSpPr>
        <p:spPr>
          <a:xfrm>
            <a:off x="952500" y="4762500"/>
            <a:ext cx="5334000" cy="41021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41" name="Shape 41"/>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a:r>
              <a:t>Title Text</a:t>
            </a:r>
          </a:p>
        </p:txBody>
      </p:sp>
      <p:sp>
        <p:nvSpPr>
          <p:cNvPr id="49" name="Shape 4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56" name="Shape 56"/>
          <p:cNvSpPr/>
          <p:nvPr>
            <p:ph type="title"/>
          </p:nvPr>
        </p:nvSpPr>
        <p:spPr>
          <a:prstGeom prst="rect">
            <a:avLst/>
          </a:prstGeom>
        </p:spPr>
        <p:txBody>
          <a:bodyPr/>
          <a:lstStyle/>
          <a:p>
            <a:pPr/>
            <a:r>
              <a:t>Title Text</a:t>
            </a:r>
          </a:p>
        </p:txBody>
      </p:sp>
      <p:sp>
        <p:nvSpPr>
          <p:cNvPr id="57" name="Shape 57"/>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hape 5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65" name="Shape 65"/>
          <p:cNvSpPr/>
          <p:nvPr>
            <p:ph type="pic" sz="half" idx="13"/>
          </p:nvPr>
        </p:nvSpPr>
        <p:spPr>
          <a:xfrm>
            <a:off x="6718300" y="2603500"/>
            <a:ext cx="5334000" cy="6286500"/>
          </a:xfrm>
          <a:prstGeom prst="rect">
            <a:avLst/>
          </a:prstGeom>
        </p:spPr>
        <p:txBody>
          <a:bodyPr lIns="91439" tIns="45719" rIns="91439" bIns="45719" anchor="t">
            <a:noAutofit/>
          </a:bodyPr>
          <a:lstStyle/>
          <a:p>
            <a:pPr/>
          </a:p>
        </p:txBody>
      </p:sp>
      <p:sp>
        <p:nvSpPr>
          <p:cNvPr id="66" name="Shape 66"/>
          <p:cNvSpPr/>
          <p:nvPr>
            <p:ph type="title"/>
          </p:nvPr>
        </p:nvSpPr>
        <p:spPr>
          <a:prstGeom prst="rect">
            <a:avLst/>
          </a:prstGeom>
        </p:spPr>
        <p:txBody>
          <a:bodyPr/>
          <a:lstStyle/>
          <a:p>
            <a:pPr/>
            <a:r>
              <a:t>Title Text</a:t>
            </a:r>
          </a:p>
        </p:txBody>
      </p:sp>
      <p:sp>
        <p:nvSpPr>
          <p:cNvPr id="67" name="Shape 67"/>
          <p:cNvSpPr/>
          <p:nvPr>
            <p:ph type="body" sz="half" idx="1"/>
          </p:nvPr>
        </p:nvSpPr>
        <p:spPr>
          <a:xfrm>
            <a:off x="952500" y="26035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68" name="Shape 6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75" name="Shape 75"/>
          <p:cNvSpPr/>
          <p:nvPr>
            <p:ph type="body" idx="1"/>
          </p:nvPr>
        </p:nvSpPr>
        <p:spPr>
          <a:xfrm>
            <a:off x="952500" y="1270000"/>
            <a:ext cx="11099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hape 7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
        <p:nvSpPr>
          <p:cNvPr id="83" name="Shape 83"/>
          <p:cNvSpPr/>
          <p:nvPr>
            <p:ph type="pic" sz="quarter" idx="13"/>
          </p:nvPr>
        </p:nvSpPr>
        <p:spPr>
          <a:xfrm>
            <a:off x="6718300" y="5092700"/>
            <a:ext cx="5334000" cy="3771900"/>
          </a:xfrm>
          <a:prstGeom prst="rect">
            <a:avLst/>
          </a:prstGeom>
        </p:spPr>
        <p:txBody>
          <a:bodyPr lIns="91439" tIns="45719" rIns="91439" bIns="45719" anchor="t">
            <a:noAutofit/>
          </a:bodyPr>
          <a:lstStyle/>
          <a:p>
            <a:pPr/>
          </a:p>
        </p:txBody>
      </p:sp>
      <p:sp>
        <p:nvSpPr>
          <p:cNvPr id="84" name="Shape 84"/>
          <p:cNvSpPr/>
          <p:nvPr>
            <p:ph type="pic" sz="quarter" idx="14"/>
          </p:nvPr>
        </p:nvSpPr>
        <p:spPr>
          <a:xfrm>
            <a:off x="6724518" y="889000"/>
            <a:ext cx="5334001" cy="3771900"/>
          </a:xfrm>
          <a:prstGeom prst="rect">
            <a:avLst/>
          </a:prstGeom>
        </p:spPr>
        <p:txBody>
          <a:bodyPr lIns="91439" tIns="45719" rIns="91439" bIns="45719" anchor="t">
            <a:noAutofit/>
          </a:bodyPr>
          <a:lstStyle/>
          <a:p>
            <a:pPr/>
          </a:p>
        </p:txBody>
      </p:sp>
      <p:sp>
        <p:nvSpPr>
          <p:cNvPr id="85" name="Shape 85"/>
          <p:cNvSpPr/>
          <p:nvPr>
            <p:ph type="pic" sz="half" idx="15"/>
          </p:nvPr>
        </p:nvSpPr>
        <p:spPr>
          <a:xfrm>
            <a:off x="952500" y="889000"/>
            <a:ext cx="5334000" cy="7975600"/>
          </a:xfrm>
          <a:prstGeom prst="rect">
            <a:avLst/>
          </a:prstGeom>
        </p:spPr>
        <p:txBody>
          <a:bodyPr lIns="91439" tIns="45719" rIns="91439" bIns="45719" anchor="t">
            <a:noAutofit/>
          </a:bodyPr>
          <a:lstStyle/>
          <a:p>
            <a:pPr/>
          </a:p>
        </p:txBody>
      </p:sp>
      <p:sp>
        <p:nvSpPr>
          <p:cNvPr id="86" name="Shape 8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93" name="Shape 93"/>
          <p:cNvSpPr/>
          <p:nvPr>
            <p:ph type="body" sz="quarter" idx="13"/>
          </p:nvPr>
        </p:nvSpPr>
        <p:spPr>
          <a:xfrm>
            <a:off x="1270000" y="6362700"/>
            <a:ext cx="10464800" cy="469900"/>
          </a:xfrm>
          <a:prstGeom prst="rect">
            <a:avLst/>
          </a:prstGeom>
        </p:spPr>
        <p:txBody>
          <a:bodyPr anchor="t">
            <a:spAutoFit/>
          </a:bodyPr>
          <a:lstStyle>
            <a:lvl1pPr marL="0" indent="0" algn="ctr">
              <a:spcBef>
                <a:spcPts val="0"/>
              </a:spcBef>
              <a:buSzTx/>
              <a:buNone/>
              <a:defRPr sz="2400"/>
            </a:lvl1pPr>
          </a:lstStyle>
          <a:p>
            <a:pPr/>
            <a:r>
              <a:t>–Johnny Appleseed</a:t>
            </a:r>
          </a:p>
        </p:txBody>
      </p:sp>
      <p:sp>
        <p:nvSpPr>
          <p:cNvPr id="94" name="Shape 94"/>
          <p:cNvSpPr/>
          <p:nvPr>
            <p:ph type="body" sz="quarter" idx="14"/>
          </p:nvPr>
        </p:nvSpPr>
        <p:spPr>
          <a:xfrm>
            <a:off x="1270000" y="4267200"/>
            <a:ext cx="10464800" cy="685800"/>
          </a:xfrm>
          <a:prstGeom prst="rect">
            <a:avLst/>
          </a:prstGeom>
        </p:spPr>
        <p:txBody>
          <a:bodyPr>
            <a:spAutoFit/>
          </a:bodyPr>
          <a:lstStyle>
            <a:lvl1pPr marL="0" indent="0" algn="ctr">
              <a:spcBef>
                <a:spcPts val="0"/>
              </a:spcBef>
              <a:buSzTx/>
              <a:buNone/>
              <a:defRPr sz="3800"/>
            </a:lvl1pPr>
          </a:lstStyle>
          <a:p>
            <a:pPr/>
            <a:r>
              <a:t>“Type a quote here.” </a:t>
            </a:r>
          </a:p>
        </p:txBody>
      </p:sp>
      <p:sp>
        <p:nvSpPr>
          <p:cNvPr id="95" name="Shape 9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02" name="Shape 102"/>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03" name="Shape 10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0" name="Shape 11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Shape 2"/>
          <p:cNvSpPr/>
          <p:nvPr>
            <p:ph type="title"/>
          </p:nvPr>
        </p:nvSpPr>
        <p:spPr>
          <a:xfrm>
            <a:off x="952500" y="444500"/>
            <a:ext cx="11099800"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Shape 3"/>
          <p:cNvSpPr/>
          <p:nvPr>
            <p:ph type="body" idx="1"/>
          </p:nvPr>
        </p:nvSpPr>
        <p:spPr>
          <a:xfrm>
            <a:off x="952500" y="26035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hape 4"/>
          <p:cNvSpPr/>
          <p:nvPr>
            <p:ph type="sldNum" sz="quarter" idx="2"/>
          </p:nvPr>
        </p:nvSpPr>
        <p:spPr>
          <a:xfrm>
            <a:off x="6311798" y="9251950"/>
            <a:ext cx="368504" cy="381000"/>
          </a:xfrm>
          <a:prstGeom prst="rect">
            <a:avLst/>
          </a:prstGeom>
          <a:ln w="12700">
            <a:miter lim="400000"/>
          </a:ln>
        </p:spPr>
        <p:txBody>
          <a:bodyPr wrap="none" lIns="50800" tIns="50800" rIns="50800" bIns="50800">
            <a:spAutoFit/>
          </a:bodyPr>
          <a:lstStyle>
            <a:lvl1pPr>
              <a:defRPr sz="18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Light"/>
        </a:defRPr>
      </a:lvl9pPr>
    </p:titleStyle>
    <p:bodyStyle>
      <a:lvl1pPr marL="4445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mn-lt"/>
          <a:ea typeface="+mn-ea"/>
          <a:cs typeface="+mn-cs"/>
          <a:sym typeface="Helvetica Light"/>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9" name="Shape 119"/>
          <p:cNvSpPr/>
          <p:nvPr/>
        </p:nvSpPr>
        <p:spPr>
          <a:xfrm>
            <a:off x="7715436" y="619281"/>
            <a:ext cx="4632663" cy="1930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000">
                <a:solidFill>
                  <a:srgbClr val="3E6169"/>
                </a:solidFill>
              </a:defRPr>
            </a:lvl1pPr>
          </a:lstStyle>
          <a:p>
            <a:pPr/>
            <a:r>
              <a:t>Sunday Bible College</a:t>
            </a:r>
          </a:p>
        </p:txBody>
      </p:sp>
      <p:sp>
        <p:nvSpPr>
          <p:cNvPr id="120" name="Shape 120"/>
          <p:cNvSpPr/>
          <p:nvPr/>
        </p:nvSpPr>
        <p:spPr>
          <a:xfrm>
            <a:off x="7751164" y="3689349"/>
            <a:ext cx="4561206" cy="2374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5000">
                <a:solidFill>
                  <a:srgbClr val="823726"/>
                </a:solidFill>
              </a:defRPr>
            </a:pPr>
            <a:r>
              <a:t>Chapter 17 pt2</a:t>
            </a:r>
          </a:p>
          <a:p>
            <a:pPr>
              <a:defRPr sz="1800">
                <a:solidFill>
                  <a:srgbClr val="823726"/>
                </a:solidFill>
              </a:defRPr>
            </a:pPr>
          </a:p>
          <a:p>
            <a:pPr>
              <a:defRPr sz="2700">
                <a:solidFill>
                  <a:srgbClr val="823726"/>
                </a:solidFill>
              </a:defRPr>
            </a:pPr>
            <a:r>
              <a:t>EXCURSUS: </a:t>
            </a:r>
            <a:br/>
            <a:r>
              <a:t>How to read the Bible </a:t>
            </a:r>
            <a:br/>
            <a:r>
              <a:t>and understand it</a:t>
            </a:r>
          </a:p>
        </p:txBody>
      </p:sp>
      <p:sp>
        <p:nvSpPr>
          <p:cNvPr id="121" name="Shape 121"/>
          <p:cNvSpPr/>
          <p:nvPr/>
        </p:nvSpPr>
        <p:spPr>
          <a:xfrm>
            <a:off x="8014442" y="7287418"/>
            <a:ext cx="4034651" cy="175736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100">
                <a:solidFill>
                  <a:srgbClr val="3E6169"/>
                </a:solidFill>
                <a:latin typeface="Optima"/>
                <a:ea typeface="Optima"/>
                <a:cs typeface="Optima"/>
                <a:sym typeface="Optima"/>
              </a:defRPr>
            </a:pPr>
            <a:r>
              <a:t>Holy Trinity</a:t>
            </a:r>
          </a:p>
          <a:p>
            <a:pPr>
              <a:defRPr sz="4100">
                <a:solidFill>
                  <a:srgbClr val="3E6169"/>
                </a:solidFill>
                <a:latin typeface="Optima"/>
                <a:ea typeface="Optima"/>
                <a:cs typeface="Optima"/>
                <a:sym typeface="Optima"/>
              </a:defRPr>
            </a:pPr>
            <a:r>
              <a:t>Anglican Church</a:t>
            </a:r>
          </a:p>
          <a:p>
            <a:pPr>
              <a:defRPr sz="2500">
                <a:solidFill>
                  <a:srgbClr val="3E6169"/>
                </a:solidFill>
                <a:latin typeface="Optima"/>
                <a:ea typeface="Optima"/>
                <a:cs typeface="Optima"/>
                <a:sym typeface="Optima"/>
              </a:defRPr>
            </a:pPr>
            <a:r>
              <a:t>Fernandina Beach, Florida</a:t>
            </a:r>
          </a:p>
        </p:txBody>
      </p:sp>
      <p:pic>
        <p:nvPicPr>
          <p:cNvPr id="122" name="ICSB MAtt.jpg"/>
          <p:cNvPicPr>
            <a:picLocks noChangeAspect="1"/>
          </p:cNvPicPr>
          <p:nvPr/>
        </p:nvPicPr>
        <p:blipFill>
          <a:blip r:embed="rId2">
            <a:extLst/>
          </a:blip>
          <a:stretch>
            <a:fillRect/>
          </a:stretch>
        </p:blipFill>
        <p:spPr>
          <a:xfrm>
            <a:off x="774700" y="952500"/>
            <a:ext cx="6071262" cy="7848600"/>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4" name="Shape 124"/>
          <p:cNvSpPr/>
          <p:nvPr>
            <p:ph type="title"/>
          </p:nvPr>
        </p:nvSpPr>
        <p:spPr>
          <a:prstGeom prst="rect">
            <a:avLst/>
          </a:prstGeom>
        </p:spPr>
        <p:txBody>
          <a:bodyPr/>
          <a:lstStyle/>
          <a:p>
            <a:pPr/>
            <a:r>
              <a:t>Excursus #5</a:t>
            </a:r>
          </a:p>
        </p:txBody>
      </p:sp>
      <p:sp>
        <p:nvSpPr>
          <p:cNvPr id="125" name="Shape 125"/>
          <p:cNvSpPr/>
          <p:nvPr>
            <p:ph type="body" sz="quarter" idx="1"/>
          </p:nvPr>
        </p:nvSpPr>
        <p:spPr>
          <a:xfrm>
            <a:off x="952500" y="2603500"/>
            <a:ext cx="11099800" cy="927100"/>
          </a:xfrm>
          <a:prstGeom prst="rect">
            <a:avLst/>
          </a:prstGeom>
        </p:spPr>
        <p:txBody>
          <a:bodyPr anchor="t"/>
          <a:lstStyle>
            <a:lvl1pPr marL="0" indent="0" algn="ctr" defTabSz="560831">
              <a:spcBef>
                <a:spcPts val="3300"/>
              </a:spcBef>
              <a:buSzTx/>
              <a:buNone/>
              <a:defRPr b="1" sz="4416">
                <a:latin typeface="Helvetica"/>
                <a:ea typeface="Helvetica"/>
                <a:cs typeface="Helvetica"/>
                <a:sym typeface="Helvetica"/>
              </a:defRPr>
            </a:lvl1pPr>
          </a:lstStyle>
          <a:p>
            <a:pPr/>
            <a:r>
              <a:t>How to Read the Bible and understand it.</a:t>
            </a:r>
          </a:p>
        </p:txBody>
      </p:sp>
      <p:sp>
        <p:nvSpPr>
          <p:cNvPr id="126" name="Shape 126"/>
          <p:cNvSpPr/>
          <p:nvPr/>
        </p:nvSpPr>
        <p:spPr>
          <a:xfrm>
            <a:off x="952500" y="3683000"/>
            <a:ext cx="11099800" cy="5041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a:spcBef>
                <a:spcPts val="3500"/>
              </a:spcBef>
              <a:defRPr sz="4600"/>
            </a:lvl1pPr>
          </a:lstStyle>
          <a:p>
            <a:pPr/>
            <a:r>
              <a:t>In the past three weeks I have had a number of parishioners ask for clarification on how to read the Bible. Therefore, today we will take a brief refresher course on how the Bible is to be read.</a:t>
            </a:r>
          </a:p>
        </p:txBody>
      </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8" name="Shape 128"/>
          <p:cNvSpPr/>
          <p:nvPr>
            <p:ph type="title"/>
          </p:nvPr>
        </p:nvSpPr>
        <p:spPr>
          <a:xfrm>
            <a:off x="952500" y="444500"/>
            <a:ext cx="5842000" cy="2159000"/>
          </a:xfrm>
          <a:prstGeom prst="rect">
            <a:avLst/>
          </a:prstGeom>
        </p:spPr>
        <p:txBody>
          <a:bodyPr/>
          <a:lstStyle/>
          <a:p>
            <a:pPr/>
            <a:r>
              <a:t>Excursus #5</a:t>
            </a:r>
          </a:p>
        </p:txBody>
      </p:sp>
      <p:sp>
        <p:nvSpPr>
          <p:cNvPr id="129" name="Shape 129"/>
          <p:cNvSpPr/>
          <p:nvPr>
            <p:ph type="body" sz="quarter" idx="1"/>
          </p:nvPr>
        </p:nvSpPr>
        <p:spPr>
          <a:xfrm>
            <a:off x="6972300" y="1155700"/>
            <a:ext cx="5080000" cy="927100"/>
          </a:xfrm>
          <a:prstGeom prst="rect">
            <a:avLst/>
          </a:prstGeom>
        </p:spPr>
        <p:txBody>
          <a:bodyPr anchor="t"/>
          <a:lstStyle/>
          <a:p>
            <a:pPr marL="0" indent="0" algn="ctr" defTabSz="350520">
              <a:spcBef>
                <a:spcPts val="2100"/>
              </a:spcBef>
              <a:buSzTx/>
              <a:buNone/>
              <a:defRPr b="1" sz="2760">
                <a:latin typeface="Helvetica"/>
                <a:ea typeface="Helvetica"/>
                <a:cs typeface="Helvetica"/>
                <a:sym typeface="Helvetica"/>
              </a:defRPr>
            </a:pPr>
            <a:r>
              <a:t>How to Read the Bible </a:t>
            </a:r>
            <a:br/>
            <a:r>
              <a:t>and understand it</a:t>
            </a:r>
          </a:p>
        </p:txBody>
      </p:sp>
      <p:sp>
        <p:nvSpPr>
          <p:cNvPr id="130" name="Shape 130"/>
          <p:cNvSpPr/>
          <p:nvPr/>
        </p:nvSpPr>
        <p:spPr>
          <a:xfrm>
            <a:off x="952500" y="2768600"/>
            <a:ext cx="11099800" cy="595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a:spcBef>
                <a:spcPts val="3500"/>
              </a:spcBef>
              <a:defRPr sz="4600"/>
            </a:lvl1pPr>
          </a:lstStyle>
          <a:p>
            <a:pPr/>
            <a:r>
              <a:t>#1. Read the Bible often and deliberately to become familiar with its content.</a:t>
            </a:r>
          </a:p>
        </p:txBody>
      </p:sp>
    </p:spTree>
  </p:cSld>
  <p:clrMapOvr>
    <a:masterClrMapping/>
  </p:clrMapOvr>
  <mc:AlternateContent xmlns:mc="http://schemas.openxmlformats.org/markup-compatibility/2006">
    <mc:Choice xmlns:p14="http://schemas.microsoft.com/office/powerpoint/2010/main" Requires="p14">
      <p:transition spd="med" advClick="1" p14:dur="1000">
        <p14:flip dir="l"/>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2" name="Shape 132"/>
          <p:cNvSpPr/>
          <p:nvPr>
            <p:ph type="title"/>
          </p:nvPr>
        </p:nvSpPr>
        <p:spPr>
          <a:xfrm>
            <a:off x="952500" y="444500"/>
            <a:ext cx="5842000" cy="2159000"/>
          </a:xfrm>
          <a:prstGeom prst="rect">
            <a:avLst/>
          </a:prstGeom>
        </p:spPr>
        <p:txBody>
          <a:bodyPr/>
          <a:lstStyle/>
          <a:p>
            <a:pPr/>
            <a:r>
              <a:t>Excursus #5</a:t>
            </a:r>
          </a:p>
        </p:txBody>
      </p:sp>
      <p:sp>
        <p:nvSpPr>
          <p:cNvPr id="133" name="Shape 133"/>
          <p:cNvSpPr/>
          <p:nvPr>
            <p:ph type="body" sz="quarter" idx="1"/>
          </p:nvPr>
        </p:nvSpPr>
        <p:spPr>
          <a:xfrm>
            <a:off x="6972300" y="1155700"/>
            <a:ext cx="5080000" cy="927100"/>
          </a:xfrm>
          <a:prstGeom prst="rect">
            <a:avLst/>
          </a:prstGeom>
        </p:spPr>
        <p:txBody>
          <a:bodyPr anchor="t"/>
          <a:lstStyle/>
          <a:p>
            <a:pPr marL="0" indent="0" algn="ctr" defTabSz="350520">
              <a:spcBef>
                <a:spcPts val="2100"/>
              </a:spcBef>
              <a:buSzTx/>
              <a:buNone/>
              <a:defRPr b="1" sz="2760">
                <a:latin typeface="Helvetica"/>
                <a:ea typeface="Helvetica"/>
                <a:cs typeface="Helvetica"/>
                <a:sym typeface="Helvetica"/>
              </a:defRPr>
            </a:pPr>
            <a:r>
              <a:t>How to Read the Bible </a:t>
            </a:r>
            <a:br/>
            <a:r>
              <a:t>and understand it</a:t>
            </a:r>
          </a:p>
        </p:txBody>
      </p:sp>
      <p:sp>
        <p:nvSpPr>
          <p:cNvPr id="134" name="Shape 134"/>
          <p:cNvSpPr/>
          <p:nvPr/>
        </p:nvSpPr>
        <p:spPr>
          <a:xfrm>
            <a:off x="952500" y="2768600"/>
            <a:ext cx="11099800" cy="595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a:spcBef>
                <a:spcPts val="1800"/>
              </a:spcBef>
              <a:defRPr sz="4600"/>
            </a:pPr>
            <a:r>
              <a:t>#1. Read the Bible often and deliberately to become familiar with its content.</a:t>
            </a:r>
          </a:p>
          <a:p>
            <a:pPr algn="l">
              <a:spcBef>
                <a:spcPts val="1800"/>
              </a:spcBef>
              <a:defRPr b="1" sz="4600">
                <a:latin typeface="Helvetica"/>
                <a:ea typeface="Helvetica"/>
                <a:cs typeface="Helvetica"/>
                <a:sym typeface="Helvetica"/>
              </a:defRPr>
            </a:pPr>
            <a:r>
              <a:t>a. Read it once from beginning to end, in chronological order. </a:t>
            </a:r>
          </a:p>
          <a:p>
            <a:pPr algn="l">
              <a:spcBef>
                <a:spcPts val="1800"/>
              </a:spcBef>
              <a:defRPr sz="4600"/>
            </a:pPr>
            <a:r>
              <a:rPr i="1" sz="3800"/>
              <a:t>(Chronological study Bibles can help. There are also lists of Bible books in order available on the internet.)</a:t>
            </a:r>
          </a:p>
        </p:txBody>
      </p:sp>
    </p:spTree>
  </p:cSld>
  <p:clrMapOvr>
    <a:masterClrMapping/>
  </p:clrMapOvr>
  <mc:AlternateContent xmlns:mc="http://schemas.openxmlformats.org/markup-compatibility/2006">
    <mc:Choice xmlns:p14="http://schemas.microsoft.com/office/powerpoint/2010/main" Requires="p14">
      <p:transition spd="fast" advClick="1" p14:dur="750">
        <p:dissolve/>
      </p:transition>
    </mc:Choice>
    <mc:Fallback>
      <p:transition spd="fast">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6" name="Shape 136"/>
          <p:cNvSpPr/>
          <p:nvPr>
            <p:ph type="title"/>
          </p:nvPr>
        </p:nvSpPr>
        <p:spPr>
          <a:xfrm>
            <a:off x="952500" y="444500"/>
            <a:ext cx="5842000" cy="2159000"/>
          </a:xfrm>
          <a:prstGeom prst="rect">
            <a:avLst/>
          </a:prstGeom>
        </p:spPr>
        <p:txBody>
          <a:bodyPr/>
          <a:lstStyle/>
          <a:p>
            <a:pPr/>
            <a:r>
              <a:t>Excursus #5</a:t>
            </a:r>
          </a:p>
        </p:txBody>
      </p:sp>
      <p:sp>
        <p:nvSpPr>
          <p:cNvPr id="137" name="Shape 137"/>
          <p:cNvSpPr/>
          <p:nvPr>
            <p:ph type="body" sz="quarter" idx="1"/>
          </p:nvPr>
        </p:nvSpPr>
        <p:spPr>
          <a:xfrm>
            <a:off x="6972300" y="1155700"/>
            <a:ext cx="5080000" cy="927100"/>
          </a:xfrm>
          <a:prstGeom prst="rect">
            <a:avLst/>
          </a:prstGeom>
        </p:spPr>
        <p:txBody>
          <a:bodyPr anchor="t"/>
          <a:lstStyle/>
          <a:p>
            <a:pPr marL="0" indent="0" algn="ctr" defTabSz="350520">
              <a:spcBef>
                <a:spcPts val="2100"/>
              </a:spcBef>
              <a:buSzTx/>
              <a:buNone/>
              <a:defRPr b="1" sz="2760">
                <a:latin typeface="Helvetica"/>
                <a:ea typeface="Helvetica"/>
                <a:cs typeface="Helvetica"/>
                <a:sym typeface="Helvetica"/>
              </a:defRPr>
            </a:pPr>
            <a:r>
              <a:t>How to Read the Bible </a:t>
            </a:r>
            <a:br/>
            <a:r>
              <a:t>and understand it</a:t>
            </a:r>
          </a:p>
        </p:txBody>
      </p:sp>
      <p:sp>
        <p:nvSpPr>
          <p:cNvPr id="138" name="Shape 138"/>
          <p:cNvSpPr/>
          <p:nvPr/>
        </p:nvSpPr>
        <p:spPr>
          <a:xfrm>
            <a:off x="952500" y="2768600"/>
            <a:ext cx="11099800" cy="595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a:spcBef>
                <a:spcPts val="1800"/>
              </a:spcBef>
              <a:defRPr sz="4600"/>
            </a:pPr>
            <a:r>
              <a:t>#1. Read the Bible often and deliberately to become familiar with its content.</a:t>
            </a:r>
          </a:p>
          <a:p>
            <a:pPr algn="l">
              <a:spcBef>
                <a:spcPts val="1800"/>
              </a:spcBef>
              <a:defRPr b="1" sz="4600">
                <a:latin typeface="Helvetica"/>
                <a:ea typeface="Helvetica"/>
                <a:cs typeface="Helvetica"/>
                <a:sym typeface="Helvetica"/>
              </a:defRPr>
            </a:pPr>
            <a:r>
              <a:t>b. Review the most important books of the Bible annually.</a:t>
            </a:r>
          </a:p>
          <a:p>
            <a:pPr algn="l">
              <a:spcBef>
                <a:spcPts val="1800"/>
              </a:spcBef>
              <a:defRPr sz="3300"/>
            </a:pPr>
            <a:r>
              <a:t>Genesis, Job, Exodus, Deuteronomy, Joshua, Judges, 1&amp;2 Samuel, 1&amp;2 Kings, Ezra, Nehemiah, Psalms*, Proverbs*, Jeremiah, Isaiah, Matthew, John, Acts, Romans, Ephesisans, Philippians, Hebrews, James, </a:t>
            </a:r>
            <a:br/>
            <a:r>
              <a:t>1&amp;2 Peter, 1John</a:t>
            </a:r>
          </a:p>
        </p:txBody>
      </p:sp>
    </p:spTree>
  </p:cSld>
  <p:clrMapOvr>
    <a:masterClrMapping/>
  </p:clrMapOvr>
  <mc:AlternateContent xmlns:mc="http://schemas.openxmlformats.org/markup-compatibility/2006">
    <mc:Choice xmlns:p14="http://schemas.microsoft.com/office/powerpoint/2010/main" Requires="p14">
      <p:transition spd="fast" advClick="1" p14:dur="750">
        <p:dissolve/>
      </p:transition>
    </mc:Choice>
    <mc:Fallback>
      <p:transition spd="fast">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0" name="Shape 140"/>
          <p:cNvSpPr/>
          <p:nvPr>
            <p:ph type="title"/>
          </p:nvPr>
        </p:nvSpPr>
        <p:spPr>
          <a:xfrm>
            <a:off x="952500" y="444500"/>
            <a:ext cx="5842000" cy="2159000"/>
          </a:xfrm>
          <a:prstGeom prst="rect">
            <a:avLst/>
          </a:prstGeom>
        </p:spPr>
        <p:txBody>
          <a:bodyPr/>
          <a:lstStyle/>
          <a:p>
            <a:pPr/>
            <a:r>
              <a:t>Excursus #5</a:t>
            </a:r>
          </a:p>
        </p:txBody>
      </p:sp>
      <p:sp>
        <p:nvSpPr>
          <p:cNvPr id="141" name="Shape 141"/>
          <p:cNvSpPr/>
          <p:nvPr>
            <p:ph type="body" sz="quarter" idx="1"/>
          </p:nvPr>
        </p:nvSpPr>
        <p:spPr>
          <a:xfrm>
            <a:off x="6972300" y="1155700"/>
            <a:ext cx="5080000" cy="927100"/>
          </a:xfrm>
          <a:prstGeom prst="rect">
            <a:avLst/>
          </a:prstGeom>
        </p:spPr>
        <p:txBody>
          <a:bodyPr anchor="t"/>
          <a:lstStyle/>
          <a:p>
            <a:pPr marL="0" indent="0" algn="ctr" defTabSz="350520">
              <a:spcBef>
                <a:spcPts val="2100"/>
              </a:spcBef>
              <a:buSzTx/>
              <a:buNone/>
              <a:defRPr b="1" sz="2760">
                <a:latin typeface="Helvetica"/>
                <a:ea typeface="Helvetica"/>
                <a:cs typeface="Helvetica"/>
                <a:sym typeface="Helvetica"/>
              </a:defRPr>
            </a:pPr>
            <a:r>
              <a:t>How to Read the Bible </a:t>
            </a:r>
            <a:br/>
            <a:r>
              <a:t>and understand it</a:t>
            </a:r>
          </a:p>
        </p:txBody>
      </p:sp>
      <p:sp>
        <p:nvSpPr>
          <p:cNvPr id="142" name="Shape 142"/>
          <p:cNvSpPr/>
          <p:nvPr/>
        </p:nvSpPr>
        <p:spPr>
          <a:xfrm>
            <a:off x="952500" y="2768600"/>
            <a:ext cx="11099800" cy="595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a:spcBef>
                <a:spcPts val="1800"/>
              </a:spcBef>
              <a:defRPr sz="4600"/>
            </a:pPr>
            <a:r>
              <a:t>#1. Read the Bible often and deliberately to become familiar with its content.</a:t>
            </a:r>
          </a:p>
          <a:p>
            <a:pPr algn="l">
              <a:spcBef>
                <a:spcPts val="1800"/>
              </a:spcBef>
              <a:defRPr b="1" sz="4600">
                <a:latin typeface="Helvetica"/>
                <a:ea typeface="Helvetica"/>
                <a:cs typeface="Helvetica"/>
                <a:sym typeface="Helvetica"/>
              </a:defRPr>
            </a:pPr>
            <a:r>
              <a:t>c. Always engage yourself in the study of the New Testament.</a:t>
            </a:r>
          </a:p>
          <a:p>
            <a:pPr algn="l">
              <a:spcBef>
                <a:spcPts val="1800"/>
              </a:spcBef>
              <a:defRPr sz="3300"/>
            </a:pPr>
            <a:r>
              <a:t>We are Christians, the New Testament is the record of the Covenant God has made with us. We can not overstate the need to cherish the New Testament, our covenant with God.</a:t>
            </a:r>
          </a:p>
        </p:txBody>
      </p:sp>
    </p:spTree>
  </p:cSld>
  <p:clrMapOvr>
    <a:masterClrMapping/>
  </p:clrMapOvr>
  <mc:AlternateContent xmlns:mc="http://schemas.openxmlformats.org/markup-compatibility/2006">
    <mc:Choice xmlns:p14="http://schemas.microsoft.com/office/powerpoint/2010/main" Requires="p14">
      <p:transition spd="fast" advClick="1" p14:dur="750">
        <p:dissolve/>
      </p:transition>
    </mc:Choice>
    <mc:Fallback>
      <p:transition spd="fast">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4" name="Shape 144"/>
          <p:cNvSpPr/>
          <p:nvPr>
            <p:ph type="title"/>
          </p:nvPr>
        </p:nvSpPr>
        <p:spPr>
          <a:xfrm>
            <a:off x="952500" y="444500"/>
            <a:ext cx="5842000" cy="2159000"/>
          </a:xfrm>
          <a:prstGeom prst="rect">
            <a:avLst/>
          </a:prstGeom>
        </p:spPr>
        <p:txBody>
          <a:bodyPr/>
          <a:lstStyle/>
          <a:p>
            <a:pPr/>
            <a:r>
              <a:t>Excursus #5</a:t>
            </a:r>
          </a:p>
        </p:txBody>
      </p:sp>
      <p:sp>
        <p:nvSpPr>
          <p:cNvPr id="145" name="Shape 145"/>
          <p:cNvSpPr/>
          <p:nvPr>
            <p:ph type="body" sz="quarter" idx="1"/>
          </p:nvPr>
        </p:nvSpPr>
        <p:spPr>
          <a:xfrm>
            <a:off x="6972300" y="1155700"/>
            <a:ext cx="5080000" cy="927100"/>
          </a:xfrm>
          <a:prstGeom prst="rect">
            <a:avLst/>
          </a:prstGeom>
        </p:spPr>
        <p:txBody>
          <a:bodyPr anchor="t"/>
          <a:lstStyle/>
          <a:p>
            <a:pPr marL="0" indent="0" algn="ctr" defTabSz="350520">
              <a:spcBef>
                <a:spcPts val="2100"/>
              </a:spcBef>
              <a:buSzTx/>
              <a:buNone/>
              <a:defRPr b="1" sz="2760">
                <a:latin typeface="Helvetica"/>
                <a:ea typeface="Helvetica"/>
                <a:cs typeface="Helvetica"/>
                <a:sym typeface="Helvetica"/>
              </a:defRPr>
            </a:pPr>
            <a:r>
              <a:t>How to Read the Bible </a:t>
            </a:r>
            <a:br/>
            <a:r>
              <a:t>and understand it</a:t>
            </a:r>
          </a:p>
        </p:txBody>
      </p:sp>
      <p:sp>
        <p:nvSpPr>
          <p:cNvPr id="146" name="Shape 146"/>
          <p:cNvSpPr/>
          <p:nvPr/>
        </p:nvSpPr>
        <p:spPr>
          <a:xfrm>
            <a:off x="952500" y="2768600"/>
            <a:ext cx="11099800" cy="6515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a:spcBef>
                <a:spcPts val="1800"/>
              </a:spcBef>
              <a:defRPr sz="4600"/>
            </a:pPr>
            <a:r>
              <a:t>#1. Read the Bible often and deliberately to become familiar with its content.</a:t>
            </a:r>
          </a:p>
          <a:p>
            <a:pPr algn="l">
              <a:spcBef>
                <a:spcPts val="1800"/>
              </a:spcBef>
              <a:defRPr b="1" sz="4600">
                <a:latin typeface="Helvetica"/>
                <a:ea typeface="Helvetica"/>
                <a:cs typeface="Helvetica"/>
                <a:sym typeface="Helvetica"/>
              </a:defRPr>
            </a:pPr>
            <a:r>
              <a:t>d. First and foremost, read from the Gospels every day.</a:t>
            </a:r>
          </a:p>
          <a:p>
            <a:pPr algn="l">
              <a:spcBef>
                <a:spcPts val="1800"/>
              </a:spcBef>
              <a:defRPr sz="3300"/>
            </a:pPr>
            <a:r>
              <a:t>The Gospels are our most immediate source of knowledge about our great God and Savior Jesus Christ - every Christian ought to know the Gospels. </a:t>
            </a:r>
          </a:p>
          <a:p>
            <a:pPr algn="l">
              <a:spcBef>
                <a:spcPts val="1800"/>
              </a:spcBef>
              <a:defRPr sz="3300"/>
            </a:pPr>
            <a:r>
              <a:t>St. Jerome (the great Bible translator) wrote, "Ignorance of Scripture is ignorance of Christ."</a:t>
            </a:r>
          </a:p>
        </p:txBody>
      </p:sp>
    </p:spTree>
  </p:cSld>
  <p:clrMapOvr>
    <a:masterClrMapping/>
  </p:clrMapOvr>
  <mc:AlternateContent xmlns:mc="http://schemas.openxmlformats.org/markup-compatibility/2006">
    <mc:Choice xmlns:p14="http://schemas.microsoft.com/office/powerpoint/2010/main" Requires="p14">
      <p:transition spd="fast" advClick="1" p14:dur="750">
        <p:dissolve/>
      </p:transition>
    </mc:Choice>
    <mc:Fallback>
      <p:transition spd="fast">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8" name="Shape 148"/>
          <p:cNvSpPr/>
          <p:nvPr>
            <p:ph type="title"/>
          </p:nvPr>
        </p:nvSpPr>
        <p:spPr>
          <a:xfrm>
            <a:off x="952500" y="444500"/>
            <a:ext cx="5842000" cy="2159000"/>
          </a:xfrm>
          <a:prstGeom prst="rect">
            <a:avLst/>
          </a:prstGeom>
        </p:spPr>
        <p:txBody>
          <a:bodyPr/>
          <a:lstStyle/>
          <a:p>
            <a:pPr/>
            <a:r>
              <a:t>Excursus #5</a:t>
            </a:r>
          </a:p>
        </p:txBody>
      </p:sp>
      <p:sp>
        <p:nvSpPr>
          <p:cNvPr id="149" name="Shape 149"/>
          <p:cNvSpPr/>
          <p:nvPr>
            <p:ph type="body" sz="quarter" idx="1"/>
          </p:nvPr>
        </p:nvSpPr>
        <p:spPr>
          <a:xfrm>
            <a:off x="6972300" y="1155700"/>
            <a:ext cx="5080000" cy="927100"/>
          </a:xfrm>
          <a:prstGeom prst="rect">
            <a:avLst/>
          </a:prstGeom>
        </p:spPr>
        <p:txBody>
          <a:bodyPr anchor="t"/>
          <a:lstStyle/>
          <a:p>
            <a:pPr marL="0" indent="0" algn="ctr" defTabSz="350520">
              <a:spcBef>
                <a:spcPts val="2100"/>
              </a:spcBef>
              <a:buSzTx/>
              <a:buNone/>
              <a:defRPr b="1" sz="2760">
                <a:latin typeface="Helvetica"/>
                <a:ea typeface="Helvetica"/>
                <a:cs typeface="Helvetica"/>
                <a:sym typeface="Helvetica"/>
              </a:defRPr>
            </a:pPr>
            <a:r>
              <a:t>How to Read the Bible </a:t>
            </a:r>
            <a:br/>
            <a:r>
              <a:t>and understand it</a:t>
            </a:r>
          </a:p>
        </p:txBody>
      </p:sp>
      <p:sp>
        <p:nvSpPr>
          <p:cNvPr id="150" name="Shape 150"/>
          <p:cNvSpPr/>
          <p:nvPr/>
        </p:nvSpPr>
        <p:spPr>
          <a:xfrm>
            <a:off x="952500" y="2768600"/>
            <a:ext cx="11099800" cy="595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a:spcBef>
                <a:spcPts val="1800"/>
              </a:spcBef>
              <a:defRPr sz="4600"/>
            </a:pPr>
            <a:r>
              <a:t>#1. Read the Bible often and deliberately to become familiar with its content.</a:t>
            </a:r>
          </a:p>
          <a:p>
            <a:pPr algn="l">
              <a:spcBef>
                <a:spcPts val="1800"/>
              </a:spcBef>
              <a:defRPr b="1" sz="4600">
                <a:latin typeface="Helvetica"/>
                <a:ea typeface="Helvetica"/>
                <a:cs typeface="Helvetica"/>
                <a:sym typeface="Helvetica"/>
              </a:defRPr>
            </a:pPr>
            <a:r>
              <a:t>e. Finally, the Church has always maintained, as a matter of utmost importance, that all Christians should read, sing and pray the Psalms every day.</a:t>
            </a:r>
          </a:p>
        </p:txBody>
      </p:sp>
    </p:spTree>
  </p:cSld>
  <p:clrMapOvr>
    <a:masterClrMapping/>
  </p:clrMapOvr>
  <mc:AlternateContent xmlns:mc="http://schemas.openxmlformats.org/markup-compatibility/2006">
    <mc:Choice xmlns:p14="http://schemas.microsoft.com/office/powerpoint/2010/main" Requires="p14">
      <p:transition spd="fast" advClick="1" p14:dur="750">
        <p:dissolve/>
      </p:transition>
    </mc:Choice>
    <mc:Fallback>
      <p:transition spd="fast">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2" name="Shape 152"/>
          <p:cNvSpPr/>
          <p:nvPr>
            <p:ph type="title"/>
          </p:nvPr>
        </p:nvSpPr>
        <p:spPr>
          <a:xfrm>
            <a:off x="952500" y="444500"/>
            <a:ext cx="5842000" cy="2159000"/>
          </a:xfrm>
          <a:prstGeom prst="rect">
            <a:avLst/>
          </a:prstGeom>
        </p:spPr>
        <p:txBody>
          <a:bodyPr/>
          <a:lstStyle/>
          <a:p>
            <a:pPr/>
            <a:r>
              <a:t>Excursus #5</a:t>
            </a:r>
          </a:p>
        </p:txBody>
      </p:sp>
      <p:sp>
        <p:nvSpPr>
          <p:cNvPr id="153" name="Shape 153"/>
          <p:cNvSpPr/>
          <p:nvPr>
            <p:ph type="body" sz="quarter" idx="1"/>
          </p:nvPr>
        </p:nvSpPr>
        <p:spPr>
          <a:xfrm>
            <a:off x="6972300" y="1155700"/>
            <a:ext cx="5080000" cy="927100"/>
          </a:xfrm>
          <a:prstGeom prst="rect">
            <a:avLst/>
          </a:prstGeom>
        </p:spPr>
        <p:txBody>
          <a:bodyPr anchor="t"/>
          <a:lstStyle/>
          <a:p>
            <a:pPr marL="0" indent="0" algn="ctr" defTabSz="350520">
              <a:spcBef>
                <a:spcPts val="2100"/>
              </a:spcBef>
              <a:buSzTx/>
              <a:buNone/>
              <a:defRPr b="1" sz="2760">
                <a:latin typeface="Helvetica"/>
                <a:ea typeface="Helvetica"/>
                <a:cs typeface="Helvetica"/>
                <a:sym typeface="Helvetica"/>
              </a:defRPr>
            </a:pPr>
            <a:r>
              <a:t>How to Read the Bible </a:t>
            </a:r>
            <a:br/>
            <a:r>
              <a:t>and understand it</a:t>
            </a:r>
          </a:p>
        </p:txBody>
      </p:sp>
      <p:sp>
        <p:nvSpPr>
          <p:cNvPr id="154" name="Shape 154"/>
          <p:cNvSpPr/>
          <p:nvPr/>
        </p:nvSpPr>
        <p:spPr>
          <a:xfrm>
            <a:off x="952500" y="2768600"/>
            <a:ext cx="11099800" cy="595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a:spcBef>
                <a:spcPts val="1800"/>
              </a:spcBef>
              <a:defRPr b="1" sz="4600">
                <a:latin typeface="Helvetica"/>
                <a:ea typeface="Helvetica"/>
                <a:cs typeface="Helvetica"/>
                <a:sym typeface="Helvetica"/>
              </a:defRPr>
            </a:pPr>
            <a:r>
              <a:t>A Practical Note:</a:t>
            </a:r>
          </a:p>
          <a:p>
            <a:pPr algn="l">
              <a:spcBef>
                <a:spcPts val="1800"/>
              </a:spcBef>
              <a:defRPr sz="4600"/>
            </a:pPr>
            <a:r>
              <a:t>It isn't necessary to do all this at once. Start by reading the whole Bible; then  reread the most important books; then settle into the habit of weekly New Testament Bible study and daily reading of the Gospels and Psalms.  </a:t>
            </a:r>
          </a:p>
        </p:txBody>
      </p:sp>
    </p:spTree>
  </p:cSld>
  <p:clrMapOvr>
    <a:masterClrMapping/>
  </p:clrMapOvr>
  <mc:AlternateContent xmlns:mc="http://schemas.openxmlformats.org/markup-compatibility/2006">
    <mc:Choice xmlns:p14="http://schemas.microsoft.com/office/powerpoint/2010/main" Requires="p14">
      <p:transition spd="fast" advClick="1" p14:dur="750">
        <p:dissolve/>
      </p:transition>
    </mc:Choice>
    <mc:Fallback>
      <p:transition spd="fast">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6" name="Shape 156"/>
          <p:cNvSpPr/>
          <p:nvPr>
            <p:ph type="title"/>
          </p:nvPr>
        </p:nvSpPr>
        <p:spPr>
          <a:xfrm>
            <a:off x="952500" y="444500"/>
            <a:ext cx="5842000" cy="2159000"/>
          </a:xfrm>
          <a:prstGeom prst="rect">
            <a:avLst/>
          </a:prstGeom>
        </p:spPr>
        <p:txBody>
          <a:bodyPr/>
          <a:lstStyle/>
          <a:p>
            <a:pPr/>
            <a:r>
              <a:t>Excursus #5</a:t>
            </a:r>
          </a:p>
        </p:txBody>
      </p:sp>
      <p:sp>
        <p:nvSpPr>
          <p:cNvPr id="157" name="Shape 157"/>
          <p:cNvSpPr/>
          <p:nvPr>
            <p:ph type="body" sz="quarter" idx="1"/>
          </p:nvPr>
        </p:nvSpPr>
        <p:spPr>
          <a:xfrm>
            <a:off x="6972300" y="1155700"/>
            <a:ext cx="5080000" cy="927100"/>
          </a:xfrm>
          <a:prstGeom prst="rect">
            <a:avLst/>
          </a:prstGeom>
        </p:spPr>
        <p:txBody>
          <a:bodyPr anchor="t"/>
          <a:lstStyle/>
          <a:p>
            <a:pPr marL="0" indent="0" algn="ctr" defTabSz="350520">
              <a:spcBef>
                <a:spcPts val="2100"/>
              </a:spcBef>
              <a:buSzTx/>
              <a:buNone/>
              <a:defRPr b="1" sz="2760">
                <a:latin typeface="Helvetica"/>
                <a:ea typeface="Helvetica"/>
                <a:cs typeface="Helvetica"/>
                <a:sym typeface="Helvetica"/>
              </a:defRPr>
            </a:pPr>
            <a:r>
              <a:t>How to Read the Bible </a:t>
            </a:r>
            <a:br/>
            <a:r>
              <a:t>and understand it</a:t>
            </a:r>
          </a:p>
        </p:txBody>
      </p:sp>
      <p:sp>
        <p:nvSpPr>
          <p:cNvPr id="158" name="Shape 158"/>
          <p:cNvSpPr/>
          <p:nvPr/>
        </p:nvSpPr>
        <p:spPr>
          <a:xfrm>
            <a:off x="952500" y="2768600"/>
            <a:ext cx="11099800" cy="595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a:spcBef>
                <a:spcPts val="1800"/>
              </a:spcBef>
              <a:defRPr b="1" sz="4600">
                <a:latin typeface="Helvetica"/>
                <a:ea typeface="Helvetica"/>
                <a:cs typeface="Helvetica"/>
                <a:sym typeface="Helvetica"/>
              </a:defRPr>
            </a:pPr>
            <a:r>
              <a:t>#2. Know the 4 Senses of Scripture</a:t>
            </a:r>
          </a:p>
          <a:p>
            <a:pPr algn="l">
              <a:spcBef>
                <a:spcPts val="1800"/>
              </a:spcBef>
              <a:defRPr sz="4600"/>
            </a:pPr>
          </a:p>
        </p:txBody>
      </p:sp>
    </p:spTree>
  </p:cSld>
  <p:clrMapOvr>
    <a:masterClrMapping/>
  </p:clrMapOvr>
  <mc:AlternateContent xmlns:mc="http://schemas.openxmlformats.org/markup-compatibility/2006">
    <mc:Choice xmlns:p14="http://schemas.microsoft.com/office/powerpoint/2010/main" Requires="p14">
      <p:transition spd="slow" advClick="1" p14:dur="3000">
        <p14:flip dir="l"/>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0" name="Shape 160"/>
          <p:cNvSpPr/>
          <p:nvPr>
            <p:ph type="title"/>
          </p:nvPr>
        </p:nvSpPr>
        <p:spPr>
          <a:xfrm>
            <a:off x="952500" y="444500"/>
            <a:ext cx="5842000" cy="2159000"/>
          </a:xfrm>
          <a:prstGeom prst="rect">
            <a:avLst/>
          </a:prstGeom>
        </p:spPr>
        <p:txBody>
          <a:bodyPr/>
          <a:lstStyle/>
          <a:p>
            <a:pPr/>
            <a:r>
              <a:t>Excursus #5</a:t>
            </a:r>
          </a:p>
        </p:txBody>
      </p:sp>
      <p:sp>
        <p:nvSpPr>
          <p:cNvPr id="161" name="Shape 161"/>
          <p:cNvSpPr/>
          <p:nvPr>
            <p:ph type="body" sz="quarter" idx="1"/>
          </p:nvPr>
        </p:nvSpPr>
        <p:spPr>
          <a:xfrm>
            <a:off x="6972300" y="1155700"/>
            <a:ext cx="5080000" cy="927100"/>
          </a:xfrm>
          <a:prstGeom prst="rect">
            <a:avLst/>
          </a:prstGeom>
        </p:spPr>
        <p:txBody>
          <a:bodyPr anchor="t"/>
          <a:lstStyle/>
          <a:p>
            <a:pPr marL="0" indent="0" algn="ctr" defTabSz="350520">
              <a:spcBef>
                <a:spcPts val="2100"/>
              </a:spcBef>
              <a:buSzTx/>
              <a:buNone/>
              <a:defRPr b="1" sz="2760">
                <a:latin typeface="Helvetica"/>
                <a:ea typeface="Helvetica"/>
                <a:cs typeface="Helvetica"/>
                <a:sym typeface="Helvetica"/>
              </a:defRPr>
            </a:pPr>
            <a:r>
              <a:t>How to Read the Bible </a:t>
            </a:r>
            <a:br/>
            <a:r>
              <a:t>and understand it</a:t>
            </a:r>
          </a:p>
        </p:txBody>
      </p:sp>
      <p:sp>
        <p:nvSpPr>
          <p:cNvPr id="162" name="Shape 162"/>
          <p:cNvSpPr/>
          <p:nvPr/>
        </p:nvSpPr>
        <p:spPr>
          <a:xfrm>
            <a:off x="952500" y="2768600"/>
            <a:ext cx="11099800" cy="595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spcBef>
                <a:spcPts val="1800"/>
              </a:spcBef>
              <a:defRPr sz="4600"/>
            </a:pPr>
            <a:r>
              <a:t> The 4 Senses of Sacred Scripture</a:t>
            </a:r>
          </a:p>
          <a:p>
            <a:pPr algn="l">
              <a:spcBef>
                <a:spcPts val="1800"/>
              </a:spcBef>
              <a:defRPr b="1" sz="4600">
                <a:latin typeface="Helvetica"/>
                <a:ea typeface="Helvetica"/>
                <a:cs typeface="Helvetica"/>
                <a:sym typeface="Helvetica"/>
              </a:defRPr>
            </a:pPr>
            <a:r>
              <a:t>First: The Literal Sense</a:t>
            </a:r>
          </a:p>
          <a:p>
            <a:pPr algn="l">
              <a:spcBef>
                <a:spcPts val="1800"/>
              </a:spcBef>
              <a:defRPr sz="4600"/>
            </a:pPr>
            <a:r>
              <a:t>The literal sense is the meaning conveyed by the words of Scripture and discovered by exegesis, following the rules of sound interpretation: "All other senses of Sacred Scripture are based on the literal."</a:t>
            </a:r>
          </a:p>
        </p:txBody>
      </p:sp>
    </p:spTree>
  </p:cSld>
  <p:clrMapOvr>
    <a:masterClrMapping/>
  </p:clrMapOvr>
  <mc:AlternateContent xmlns:mc="http://schemas.openxmlformats.org/markup-compatibility/2006">
    <mc:Choice xmlns:p14="http://schemas.microsoft.com/office/powerpoint/2010/main" Requires="p14">
      <p:transition spd="fast" advClick="1" p14:dur="750">
        <p:dissolve/>
      </p:transition>
    </mc:Choice>
    <mc:Fallback>
      <p:transition spd="fast">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4" name="Shape 164"/>
          <p:cNvSpPr/>
          <p:nvPr>
            <p:ph type="title"/>
          </p:nvPr>
        </p:nvSpPr>
        <p:spPr>
          <a:xfrm>
            <a:off x="952500" y="444500"/>
            <a:ext cx="5842000" cy="2159000"/>
          </a:xfrm>
          <a:prstGeom prst="rect">
            <a:avLst/>
          </a:prstGeom>
        </p:spPr>
        <p:txBody>
          <a:bodyPr/>
          <a:lstStyle/>
          <a:p>
            <a:pPr/>
            <a:r>
              <a:t>Excursus #5</a:t>
            </a:r>
          </a:p>
        </p:txBody>
      </p:sp>
      <p:sp>
        <p:nvSpPr>
          <p:cNvPr id="165" name="Shape 165"/>
          <p:cNvSpPr/>
          <p:nvPr>
            <p:ph type="body" sz="quarter" idx="1"/>
          </p:nvPr>
        </p:nvSpPr>
        <p:spPr>
          <a:xfrm>
            <a:off x="6972300" y="1155700"/>
            <a:ext cx="5080000" cy="927100"/>
          </a:xfrm>
          <a:prstGeom prst="rect">
            <a:avLst/>
          </a:prstGeom>
        </p:spPr>
        <p:txBody>
          <a:bodyPr anchor="t"/>
          <a:lstStyle/>
          <a:p>
            <a:pPr marL="0" indent="0" algn="ctr" defTabSz="350520">
              <a:spcBef>
                <a:spcPts val="2100"/>
              </a:spcBef>
              <a:buSzTx/>
              <a:buNone/>
              <a:defRPr b="1" sz="2760">
                <a:latin typeface="Helvetica"/>
                <a:ea typeface="Helvetica"/>
                <a:cs typeface="Helvetica"/>
                <a:sym typeface="Helvetica"/>
              </a:defRPr>
            </a:pPr>
            <a:r>
              <a:t>How to Read the Bible </a:t>
            </a:r>
            <a:br/>
            <a:r>
              <a:t>and understand it</a:t>
            </a:r>
          </a:p>
        </p:txBody>
      </p:sp>
      <p:sp>
        <p:nvSpPr>
          <p:cNvPr id="166" name="Shape 166"/>
          <p:cNvSpPr/>
          <p:nvPr/>
        </p:nvSpPr>
        <p:spPr>
          <a:xfrm>
            <a:off x="952500" y="2768600"/>
            <a:ext cx="11099800" cy="6667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spcBef>
                <a:spcPts val="1800"/>
              </a:spcBef>
              <a:defRPr sz="4600"/>
            </a:pPr>
            <a:r>
              <a:t> The 4 Senses of Sacred Scripture</a:t>
            </a:r>
          </a:p>
          <a:p>
            <a:pPr algn="l">
              <a:spcBef>
                <a:spcPts val="1800"/>
              </a:spcBef>
              <a:defRPr b="1" sz="4600">
                <a:latin typeface="Helvetica"/>
                <a:ea typeface="Helvetica"/>
                <a:cs typeface="Helvetica"/>
                <a:sym typeface="Helvetica"/>
              </a:defRPr>
            </a:pPr>
            <a:r>
              <a:t>First: The Literal Sense</a:t>
            </a:r>
          </a:p>
          <a:p>
            <a:pPr>
              <a:spcBef>
                <a:spcPts val="1800"/>
              </a:spcBef>
              <a:defRPr sz="3500"/>
            </a:pPr>
            <a:r>
              <a:t>Some rules of sound interpretation: </a:t>
            </a:r>
          </a:p>
          <a:p>
            <a:pPr marL="432152" indent="-432152" algn="l">
              <a:spcBef>
                <a:spcPts val="1800"/>
              </a:spcBef>
              <a:buSzPct val="75000"/>
              <a:buChar char="•"/>
              <a:defRPr sz="3500"/>
            </a:pPr>
            <a:r>
              <a:t>What is the genre of the text (Historical, theological, Epistle, Novel, Peotry, Etc)</a:t>
            </a:r>
          </a:p>
          <a:p>
            <a:pPr marL="432152" indent="-432152" algn="l">
              <a:spcBef>
                <a:spcPts val="1800"/>
              </a:spcBef>
              <a:buSzPct val="75000"/>
              <a:buChar char="•"/>
              <a:defRPr sz="3500"/>
            </a:pPr>
            <a:r>
              <a:t>"The Analogy of Faith" - The Bible is the work of the H.G. and never contradicts itself. It is a seemless whole and all parts must be interpreted inlight of the whole.</a:t>
            </a:r>
          </a:p>
        </p:txBody>
      </p:sp>
    </p:spTree>
  </p:cSld>
  <p:clrMapOvr>
    <a:masterClrMapping/>
  </p:clrMapOvr>
  <mc:AlternateContent xmlns:mc="http://schemas.openxmlformats.org/markup-compatibility/2006">
    <mc:Choice xmlns:p14="http://schemas.microsoft.com/office/powerpoint/2010/main" Requires="p14">
      <p:transition spd="fast" advClick="1" p14:dur="750">
        <p:dissolve/>
      </p:transition>
    </mc:Choice>
    <mc:Fallback>
      <p:transition spd="fast">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8" name="Shape 168"/>
          <p:cNvSpPr/>
          <p:nvPr>
            <p:ph type="title"/>
          </p:nvPr>
        </p:nvSpPr>
        <p:spPr>
          <a:xfrm>
            <a:off x="952500" y="444500"/>
            <a:ext cx="5842000" cy="2159000"/>
          </a:xfrm>
          <a:prstGeom prst="rect">
            <a:avLst/>
          </a:prstGeom>
        </p:spPr>
        <p:txBody>
          <a:bodyPr/>
          <a:lstStyle/>
          <a:p>
            <a:pPr/>
            <a:r>
              <a:t>Excursus #5</a:t>
            </a:r>
          </a:p>
        </p:txBody>
      </p:sp>
      <p:sp>
        <p:nvSpPr>
          <p:cNvPr id="169" name="Shape 169"/>
          <p:cNvSpPr/>
          <p:nvPr>
            <p:ph type="body" sz="quarter" idx="1"/>
          </p:nvPr>
        </p:nvSpPr>
        <p:spPr>
          <a:xfrm>
            <a:off x="6972300" y="1155700"/>
            <a:ext cx="5080000" cy="927100"/>
          </a:xfrm>
          <a:prstGeom prst="rect">
            <a:avLst/>
          </a:prstGeom>
        </p:spPr>
        <p:txBody>
          <a:bodyPr anchor="t"/>
          <a:lstStyle/>
          <a:p>
            <a:pPr marL="0" indent="0" algn="ctr" defTabSz="350520">
              <a:spcBef>
                <a:spcPts val="2100"/>
              </a:spcBef>
              <a:buSzTx/>
              <a:buNone/>
              <a:defRPr b="1" sz="2760">
                <a:latin typeface="Helvetica"/>
                <a:ea typeface="Helvetica"/>
                <a:cs typeface="Helvetica"/>
                <a:sym typeface="Helvetica"/>
              </a:defRPr>
            </a:pPr>
            <a:r>
              <a:t>How to Read the Bible </a:t>
            </a:r>
            <a:br/>
            <a:r>
              <a:t>and understand it</a:t>
            </a:r>
          </a:p>
        </p:txBody>
      </p:sp>
      <p:sp>
        <p:nvSpPr>
          <p:cNvPr id="170" name="Shape 170"/>
          <p:cNvSpPr/>
          <p:nvPr/>
        </p:nvSpPr>
        <p:spPr>
          <a:xfrm>
            <a:off x="952500" y="2768600"/>
            <a:ext cx="11099800" cy="722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spcBef>
                <a:spcPts val="1800"/>
              </a:spcBef>
              <a:defRPr sz="4600"/>
            </a:pPr>
            <a:r>
              <a:t> The 4 Senses of Sacred Scripture</a:t>
            </a:r>
          </a:p>
          <a:p>
            <a:pPr algn="l">
              <a:spcBef>
                <a:spcPts val="1800"/>
              </a:spcBef>
              <a:defRPr b="1" sz="4600">
                <a:latin typeface="Helvetica"/>
                <a:ea typeface="Helvetica"/>
                <a:cs typeface="Helvetica"/>
                <a:sym typeface="Helvetica"/>
              </a:defRPr>
            </a:pPr>
            <a:r>
              <a:t>Second: The Analogical Sense</a:t>
            </a:r>
          </a:p>
          <a:p>
            <a:pPr algn="l">
              <a:spcBef>
                <a:spcPts val="1800"/>
              </a:spcBef>
              <a:defRPr sz="3500"/>
            </a:pPr>
            <a:r>
              <a:t>We can acquire a more profound understanding of events by recognizing their significance in Christ; </a:t>
            </a:r>
          </a:p>
          <a:p>
            <a:pPr algn="l">
              <a:spcBef>
                <a:spcPts val="1800"/>
              </a:spcBef>
              <a:defRPr sz="3500"/>
            </a:pPr>
            <a:r>
              <a:t>Thus, the literal OT Egyptian slavery of the Israelites is, in the NT an analogy of slavery to sin and bondage in this world. </a:t>
            </a:r>
          </a:p>
          <a:p>
            <a:pPr algn="l">
              <a:spcBef>
                <a:spcPts val="1800"/>
              </a:spcBef>
              <a:defRPr sz="3500"/>
            </a:pPr>
            <a:r>
              <a:t>&amp; Thus the OT crossing of the Red Sea is a sign or type of Christ's victory over sin and also of Christian Baptism.</a:t>
            </a:r>
          </a:p>
        </p:txBody>
      </p:sp>
    </p:spTree>
  </p:cSld>
  <p:clrMapOvr>
    <a:masterClrMapping/>
  </p:clrMapOvr>
  <mc:AlternateContent xmlns:mc="http://schemas.openxmlformats.org/markup-compatibility/2006">
    <mc:Choice xmlns:p14="http://schemas.microsoft.com/office/powerpoint/2010/main" Requires="p14">
      <p:transition spd="fast" advClick="1" p14:dur="750">
        <p:dissolve/>
      </p:transition>
    </mc:Choice>
    <mc:Fallback>
      <p:transition spd="fast">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2" name="Shape 172"/>
          <p:cNvSpPr/>
          <p:nvPr>
            <p:ph type="title"/>
          </p:nvPr>
        </p:nvSpPr>
        <p:spPr>
          <a:xfrm>
            <a:off x="952500" y="444500"/>
            <a:ext cx="5842000" cy="2159000"/>
          </a:xfrm>
          <a:prstGeom prst="rect">
            <a:avLst/>
          </a:prstGeom>
        </p:spPr>
        <p:txBody>
          <a:bodyPr/>
          <a:lstStyle/>
          <a:p>
            <a:pPr/>
            <a:r>
              <a:t>Excursus #5</a:t>
            </a:r>
          </a:p>
        </p:txBody>
      </p:sp>
      <p:sp>
        <p:nvSpPr>
          <p:cNvPr id="173" name="Shape 173"/>
          <p:cNvSpPr/>
          <p:nvPr>
            <p:ph type="body" sz="quarter" idx="1"/>
          </p:nvPr>
        </p:nvSpPr>
        <p:spPr>
          <a:xfrm>
            <a:off x="6972300" y="1155700"/>
            <a:ext cx="5080000" cy="927100"/>
          </a:xfrm>
          <a:prstGeom prst="rect">
            <a:avLst/>
          </a:prstGeom>
        </p:spPr>
        <p:txBody>
          <a:bodyPr anchor="t"/>
          <a:lstStyle/>
          <a:p>
            <a:pPr marL="0" indent="0" algn="ctr" defTabSz="350520">
              <a:spcBef>
                <a:spcPts val="2100"/>
              </a:spcBef>
              <a:buSzTx/>
              <a:buNone/>
              <a:defRPr b="1" sz="2760">
                <a:latin typeface="Helvetica"/>
                <a:ea typeface="Helvetica"/>
                <a:cs typeface="Helvetica"/>
                <a:sym typeface="Helvetica"/>
              </a:defRPr>
            </a:pPr>
            <a:r>
              <a:t>How to Read the Bible </a:t>
            </a:r>
            <a:br/>
            <a:r>
              <a:t>and understand it</a:t>
            </a:r>
          </a:p>
        </p:txBody>
      </p:sp>
      <p:sp>
        <p:nvSpPr>
          <p:cNvPr id="174" name="Shape 174"/>
          <p:cNvSpPr/>
          <p:nvPr/>
        </p:nvSpPr>
        <p:spPr>
          <a:xfrm>
            <a:off x="952500" y="2768600"/>
            <a:ext cx="11099800" cy="595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spcBef>
                <a:spcPts val="1800"/>
              </a:spcBef>
              <a:defRPr sz="4600"/>
            </a:pPr>
            <a:r>
              <a:t> The 4 Senses of Sacred Scripture</a:t>
            </a:r>
          </a:p>
          <a:p>
            <a:pPr algn="l">
              <a:spcBef>
                <a:spcPts val="1800"/>
              </a:spcBef>
              <a:defRPr b="1" sz="4600">
                <a:latin typeface="Helvetica"/>
                <a:ea typeface="Helvetica"/>
                <a:cs typeface="Helvetica"/>
                <a:sym typeface="Helvetica"/>
              </a:defRPr>
            </a:pPr>
            <a:r>
              <a:t>Third: The Moral Sense</a:t>
            </a:r>
          </a:p>
          <a:p>
            <a:pPr algn="l">
              <a:spcBef>
                <a:spcPts val="1800"/>
              </a:spcBef>
              <a:defRPr sz="3500"/>
            </a:pPr>
            <a:r>
              <a:t>The events reported in Scripture ought to lead us to act justly. As St. Paul says, they were written "for our instruction".</a:t>
            </a:r>
          </a:p>
        </p:txBody>
      </p:sp>
    </p:spTree>
  </p:cSld>
  <p:clrMapOvr>
    <a:masterClrMapping/>
  </p:clrMapOvr>
  <mc:AlternateContent xmlns:mc="http://schemas.openxmlformats.org/markup-compatibility/2006">
    <mc:Choice xmlns:p14="http://schemas.microsoft.com/office/powerpoint/2010/main" Requires="p14">
      <p:transition spd="fast" advClick="1" p14:dur="750">
        <p:dissolve/>
      </p:transition>
    </mc:Choice>
    <mc:Fallback>
      <p:transition spd="fast">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6" name="Shape 176"/>
          <p:cNvSpPr/>
          <p:nvPr>
            <p:ph type="title"/>
          </p:nvPr>
        </p:nvSpPr>
        <p:spPr>
          <a:xfrm>
            <a:off x="952500" y="444500"/>
            <a:ext cx="5842000" cy="2159000"/>
          </a:xfrm>
          <a:prstGeom prst="rect">
            <a:avLst/>
          </a:prstGeom>
        </p:spPr>
        <p:txBody>
          <a:bodyPr/>
          <a:lstStyle/>
          <a:p>
            <a:pPr/>
            <a:r>
              <a:t>Excursus #5</a:t>
            </a:r>
          </a:p>
        </p:txBody>
      </p:sp>
      <p:sp>
        <p:nvSpPr>
          <p:cNvPr id="177" name="Shape 177"/>
          <p:cNvSpPr/>
          <p:nvPr>
            <p:ph type="body" sz="quarter" idx="1"/>
          </p:nvPr>
        </p:nvSpPr>
        <p:spPr>
          <a:xfrm>
            <a:off x="6972300" y="1155700"/>
            <a:ext cx="5080000" cy="927100"/>
          </a:xfrm>
          <a:prstGeom prst="rect">
            <a:avLst/>
          </a:prstGeom>
        </p:spPr>
        <p:txBody>
          <a:bodyPr anchor="t"/>
          <a:lstStyle/>
          <a:p>
            <a:pPr marL="0" indent="0" algn="ctr" defTabSz="350520">
              <a:spcBef>
                <a:spcPts val="2100"/>
              </a:spcBef>
              <a:buSzTx/>
              <a:buNone/>
              <a:defRPr b="1" sz="2760">
                <a:latin typeface="Helvetica"/>
                <a:ea typeface="Helvetica"/>
                <a:cs typeface="Helvetica"/>
                <a:sym typeface="Helvetica"/>
              </a:defRPr>
            </a:pPr>
            <a:r>
              <a:t>How to Read the Bible </a:t>
            </a:r>
            <a:br/>
            <a:r>
              <a:t>and understand it</a:t>
            </a:r>
          </a:p>
        </p:txBody>
      </p:sp>
      <p:sp>
        <p:nvSpPr>
          <p:cNvPr id="178" name="Shape 178"/>
          <p:cNvSpPr/>
          <p:nvPr/>
        </p:nvSpPr>
        <p:spPr>
          <a:xfrm>
            <a:off x="952500" y="2768600"/>
            <a:ext cx="11099800" cy="6718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spcBef>
                <a:spcPts val="1800"/>
              </a:spcBef>
              <a:defRPr sz="4600"/>
            </a:pPr>
            <a:r>
              <a:t> The 4 Senses of Sacred Scripture</a:t>
            </a:r>
          </a:p>
          <a:p>
            <a:pPr algn="l">
              <a:spcBef>
                <a:spcPts val="1800"/>
              </a:spcBef>
              <a:defRPr b="1" sz="4600">
                <a:latin typeface="Helvetica"/>
                <a:ea typeface="Helvetica"/>
                <a:cs typeface="Helvetica"/>
                <a:sym typeface="Helvetica"/>
              </a:defRPr>
            </a:pPr>
            <a:r>
              <a:t>Fourth: The Anagogical Sense</a:t>
            </a:r>
          </a:p>
          <a:p>
            <a:pPr algn="l">
              <a:spcBef>
                <a:spcPts val="1800"/>
              </a:spcBef>
              <a:defRPr sz="3500"/>
            </a:pPr>
            <a:r>
              <a:t>Scripture is leading us somewhere. We can view realities and events recorded in Scripture in terms of their </a:t>
            </a:r>
            <a:r>
              <a:rPr u="sng"/>
              <a:t>eternal significance</a:t>
            </a:r>
            <a:r>
              <a:t>, leading us toward our true homeland: </a:t>
            </a:r>
          </a:p>
          <a:p>
            <a:pPr algn="l">
              <a:spcBef>
                <a:spcPts val="1800"/>
              </a:spcBef>
              <a:defRPr sz="3500"/>
            </a:pPr>
            <a:r>
              <a:t>Thus the OT City of Jerusalem and the NT Church on earth are signs of the heavenly Jerusalem, the eternal  City of God.</a:t>
            </a:r>
          </a:p>
        </p:txBody>
      </p:sp>
    </p:spTree>
  </p:cSld>
  <p:clrMapOvr>
    <a:masterClrMapping/>
  </p:clrMapOvr>
  <mc:AlternateContent xmlns:mc="http://schemas.openxmlformats.org/markup-compatibility/2006">
    <mc:Choice xmlns:p14="http://schemas.microsoft.com/office/powerpoint/2010/main" Requires="p14">
      <p:transition spd="fast" advClick="1" p14:dur="750">
        <p:dissolve/>
      </p:transition>
    </mc:Choice>
    <mc:Fallback>
      <p:transition spd="fast">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0" name="Shape 180"/>
          <p:cNvSpPr/>
          <p:nvPr>
            <p:ph type="title"/>
          </p:nvPr>
        </p:nvSpPr>
        <p:spPr>
          <a:xfrm>
            <a:off x="952500" y="444500"/>
            <a:ext cx="5842000" cy="2159000"/>
          </a:xfrm>
          <a:prstGeom prst="rect">
            <a:avLst/>
          </a:prstGeom>
        </p:spPr>
        <p:txBody>
          <a:bodyPr/>
          <a:lstStyle/>
          <a:p>
            <a:pPr/>
            <a:r>
              <a:t>Excursus #5</a:t>
            </a:r>
          </a:p>
        </p:txBody>
      </p:sp>
      <p:sp>
        <p:nvSpPr>
          <p:cNvPr id="181" name="Shape 181"/>
          <p:cNvSpPr/>
          <p:nvPr>
            <p:ph type="body" sz="quarter" idx="1"/>
          </p:nvPr>
        </p:nvSpPr>
        <p:spPr>
          <a:xfrm>
            <a:off x="6972300" y="1155700"/>
            <a:ext cx="5080000" cy="927100"/>
          </a:xfrm>
          <a:prstGeom prst="rect">
            <a:avLst/>
          </a:prstGeom>
        </p:spPr>
        <p:txBody>
          <a:bodyPr anchor="t"/>
          <a:lstStyle/>
          <a:p>
            <a:pPr marL="0" indent="0" algn="ctr" defTabSz="350520">
              <a:spcBef>
                <a:spcPts val="2100"/>
              </a:spcBef>
              <a:buSzTx/>
              <a:buNone/>
              <a:defRPr b="1" sz="2760">
                <a:latin typeface="Helvetica"/>
                <a:ea typeface="Helvetica"/>
                <a:cs typeface="Helvetica"/>
                <a:sym typeface="Helvetica"/>
              </a:defRPr>
            </a:pPr>
            <a:r>
              <a:t>How to Read the Bible </a:t>
            </a:r>
            <a:br/>
            <a:r>
              <a:t>and understand it</a:t>
            </a:r>
          </a:p>
        </p:txBody>
      </p:sp>
      <p:sp>
        <p:nvSpPr>
          <p:cNvPr id="182" name="Shape 182"/>
          <p:cNvSpPr/>
          <p:nvPr/>
        </p:nvSpPr>
        <p:spPr>
          <a:xfrm>
            <a:off x="952500" y="2768600"/>
            <a:ext cx="11099800" cy="6565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spcBef>
                <a:spcPts val="1800"/>
              </a:spcBef>
              <a:defRPr sz="4600"/>
            </a:pPr>
            <a:r>
              <a:t> The 4 Senses of Sacred Scripture</a:t>
            </a:r>
            <a:br/>
            <a:r>
              <a:t>in Matthew's Transfiguration of the Christ</a:t>
            </a:r>
          </a:p>
          <a:p>
            <a:pPr>
              <a:spcBef>
                <a:spcPts val="1800"/>
              </a:spcBef>
              <a:defRPr b="1" sz="4600">
                <a:latin typeface="Helvetica"/>
                <a:ea typeface="Helvetica"/>
                <a:cs typeface="Helvetica"/>
                <a:sym typeface="Helvetica"/>
              </a:defRPr>
            </a:pPr>
            <a:r>
              <a:t>Literal:</a:t>
            </a:r>
          </a:p>
          <a:p>
            <a:pPr algn="l">
              <a:spcBef>
                <a:spcPts val="1800"/>
              </a:spcBef>
              <a:defRPr sz="3500"/>
            </a:pPr>
            <a:r>
              <a:t>On a particular day in history, Jesus and three of his disciples climbed a particular mountain; Jesus' clothes turned super-white; two "ghosts" appeared (Moses and Elijah) and spoke with Jesus; the voice of God spoke to all present; Jesus and the disciples came down from the mountain.</a:t>
            </a:r>
          </a:p>
        </p:txBody>
      </p:sp>
    </p:spTree>
  </p:cSld>
  <p:clrMapOvr>
    <a:masterClrMapping/>
  </p:clrMapOvr>
  <mc:AlternateContent xmlns:mc="http://schemas.openxmlformats.org/markup-compatibility/2006">
    <mc:Choice xmlns:p14="http://schemas.microsoft.com/office/powerpoint/2010/main" Requires="p14">
      <p:transition spd="slow" advClick="1" p14:dur="3000">
        <p14:flip dir="l"/>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4" name="Shape 184"/>
          <p:cNvSpPr/>
          <p:nvPr>
            <p:ph type="title"/>
          </p:nvPr>
        </p:nvSpPr>
        <p:spPr>
          <a:xfrm>
            <a:off x="952500" y="444500"/>
            <a:ext cx="5842000" cy="2159000"/>
          </a:xfrm>
          <a:prstGeom prst="rect">
            <a:avLst/>
          </a:prstGeom>
        </p:spPr>
        <p:txBody>
          <a:bodyPr/>
          <a:lstStyle/>
          <a:p>
            <a:pPr/>
            <a:r>
              <a:t>Excursus #5</a:t>
            </a:r>
          </a:p>
        </p:txBody>
      </p:sp>
      <p:sp>
        <p:nvSpPr>
          <p:cNvPr id="185" name="Shape 185"/>
          <p:cNvSpPr/>
          <p:nvPr>
            <p:ph type="body" sz="quarter" idx="1"/>
          </p:nvPr>
        </p:nvSpPr>
        <p:spPr>
          <a:xfrm>
            <a:off x="6972300" y="1155700"/>
            <a:ext cx="5080000" cy="927100"/>
          </a:xfrm>
          <a:prstGeom prst="rect">
            <a:avLst/>
          </a:prstGeom>
        </p:spPr>
        <p:txBody>
          <a:bodyPr anchor="t"/>
          <a:lstStyle/>
          <a:p>
            <a:pPr marL="0" indent="0" algn="ctr" defTabSz="350520">
              <a:spcBef>
                <a:spcPts val="2100"/>
              </a:spcBef>
              <a:buSzTx/>
              <a:buNone/>
              <a:defRPr b="1" sz="2760">
                <a:latin typeface="Helvetica"/>
                <a:ea typeface="Helvetica"/>
                <a:cs typeface="Helvetica"/>
                <a:sym typeface="Helvetica"/>
              </a:defRPr>
            </a:pPr>
            <a:r>
              <a:t>How to Read the Bible </a:t>
            </a:r>
            <a:br/>
            <a:r>
              <a:t>and understand it</a:t>
            </a:r>
          </a:p>
        </p:txBody>
      </p:sp>
      <p:sp>
        <p:nvSpPr>
          <p:cNvPr id="186" name="Shape 186"/>
          <p:cNvSpPr/>
          <p:nvPr/>
        </p:nvSpPr>
        <p:spPr>
          <a:xfrm>
            <a:off x="952500" y="2768600"/>
            <a:ext cx="11099800" cy="6718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spcBef>
                <a:spcPts val="1800"/>
              </a:spcBef>
              <a:defRPr sz="4600"/>
            </a:pPr>
            <a:r>
              <a:t> The 4 Senses of Sacred Scripture</a:t>
            </a:r>
            <a:br/>
            <a:r>
              <a:t>in Matthew's Transfiguration of the Christ</a:t>
            </a:r>
          </a:p>
          <a:p>
            <a:pPr>
              <a:spcBef>
                <a:spcPts val="1800"/>
              </a:spcBef>
              <a:defRPr b="1" sz="4600">
                <a:latin typeface="Helvetica"/>
                <a:ea typeface="Helvetica"/>
                <a:cs typeface="Helvetica"/>
                <a:sym typeface="Helvetica"/>
              </a:defRPr>
            </a:pPr>
            <a:r>
              <a:t>Analogical:</a:t>
            </a:r>
          </a:p>
          <a:p>
            <a:pPr algn="l">
              <a:spcBef>
                <a:spcPts val="1800"/>
              </a:spcBef>
              <a:defRPr sz="3500"/>
            </a:pPr>
            <a:r>
              <a:t>The OT Mount Sinai (Horeb) was a type or symbol of the Holy Mountain on which Jesus stood, and both Moses (the Law Giver) and Elijah (the great Prophet) were types or signs of the coming Christ who is the greater Law Giver and Prophet. The OT glory cloud was a type or sign of the glory of Jesus revealed in his transfiguration.</a:t>
            </a:r>
          </a:p>
        </p:txBody>
      </p:sp>
    </p:spTree>
  </p:cSld>
  <p:clrMapOvr>
    <a:masterClrMapping/>
  </p:clrMapOvr>
  <mc:AlternateContent xmlns:mc="http://schemas.openxmlformats.org/markup-compatibility/2006">
    <mc:Choice xmlns:p14="http://schemas.microsoft.com/office/powerpoint/2010/main" Requires="p14">
      <p:transition spd="fast" advClick="1" p14:dur="750">
        <p:dissolve/>
      </p:transition>
    </mc:Choice>
    <mc:Fallback>
      <p:transition spd="fast">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8" name="Shape 188"/>
          <p:cNvSpPr/>
          <p:nvPr>
            <p:ph type="title"/>
          </p:nvPr>
        </p:nvSpPr>
        <p:spPr>
          <a:xfrm>
            <a:off x="952500" y="444500"/>
            <a:ext cx="5842000" cy="2159000"/>
          </a:xfrm>
          <a:prstGeom prst="rect">
            <a:avLst/>
          </a:prstGeom>
        </p:spPr>
        <p:txBody>
          <a:bodyPr/>
          <a:lstStyle/>
          <a:p>
            <a:pPr/>
            <a:r>
              <a:t>Excursus #5</a:t>
            </a:r>
          </a:p>
        </p:txBody>
      </p:sp>
      <p:sp>
        <p:nvSpPr>
          <p:cNvPr id="189" name="Shape 189"/>
          <p:cNvSpPr/>
          <p:nvPr>
            <p:ph type="body" sz="quarter" idx="1"/>
          </p:nvPr>
        </p:nvSpPr>
        <p:spPr>
          <a:xfrm>
            <a:off x="6972300" y="1155700"/>
            <a:ext cx="5080000" cy="927100"/>
          </a:xfrm>
          <a:prstGeom prst="rect">
            <a:avLst/>
          </a:prstGeom>
        </p:spPr>
        <p:txBody>
          <a:bodyPr anchor="t"/>
          <a:lstStyle/>
          <a:p>
            <a:pPr marL="0" indent="0" algn="ctr" defTabSz="350520">
              <a:spcBef>
                <a:spcPts val="2100"/>
              </a:spcBef>
              <a:buSzTx/>
              <a:buNone/>
              <a:defRPr b="1" sz="2760">
                <a:latin typeface="Helvetica"/>
                <a:ea typeface="Helvetica"/>
                <a:cs typeface="Helvetica"/>
                <a:sym typeface="Helvetica"/>
              </a:defRPr>
            </a:pPr>
            <a:r>
              <a:t>How to Read the Bible </a:t>
            </a:r>
            <a:br/>
            <a:r>
              <a:t>and understand it</a:t>
            </a:r>
          </a:p>
        </p:txBody>
      </p:sp>
      <p:sp>
        <p:nvSpPr>
          <p:cNvPr id="190" name="Shape 190"/>
          <p:cNvSpPr/>
          <p:nvPr/>
        </p:nvSpPr>
        <p:spPr>
          <a:xfrm>
            <a:off x="952500" y="2768600"/>
            <a:ext cx="11099800" cy="6718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spcBef>
                <a:spcPts val="1800"/>
              </a:spcBef>
              <a:defRPr sz="4600"/>
            </a:pPr>
            <a:r>
              <a:t> The 4 Senses of Sacred Scripture</a:t>
            </a:r>
            <a:br/>
            <a:r>
              <a:t>in Matthew's Transfiguration of the Christ</a:t>
            </a:r>
          </a:p>
          <a:p>
            <a:pPr>
              <a:spcBef>
                <a:spcPts val="1800"/>
              </a:spcBef>
              <a:defRPr b="1" sz="4600">
                <a:latin typeface="Helvetica"/>
                <a:ea typeface="Helvetica"/>
                <a:cs typeface="Helvetica"/>
                <a:sym typeface="Helvetica"/>
              </a:defRPr>
            </a:pPr>
            <a:r>
              <a:t>The Moral Sense:</a:t>
            </a:r>
          </a:p>
          <a:p>
            <a:pPr algn="l">
              <a:spcBef>
                <a:spcPts val="1800"/>
              </a:spcBef>
              <a:defRPr sz="3500"/>
            </a:pPr>
            <a:r>
              <a:t>The Voice of God tells us how we ought to react to the Transfiguration: Jesus is the Son of God, listen to him!</a:t>
            </a:r>
          </a:p>
          <a:p>
            <a:pPr algn="l">
              <a:spcBef>
                <a:spcPts val="1800"/>
              </a:spcBef>
              <a:defRPr sz="3500"/>
            </a:pPr>
            <a:r>
              <a:t>The Apostles also demonstrate both negatively and positively how we ought to act - with great humility, reverence, awe, and anticipation for the fulfillment of all things in Christ.</a:t>
            </a:r>
          </a:p>
        </p:txBody>
      </p:sp>
    </p:spTree>
  </p:cSld>
  <p:clrMapOvr>
    <a:masterClrMapping/>
  </p:clrMapOvr>
  <mc:AlternateContent xmlns:mc="http://schemas.openxmlformats.org/markup-compatibility/2006">
    <mc:Choice xmlns:p14="http://schemas.microsoft.com/office/powerpoint/2010/main" Requires="p14">
      <p:transition spd="fast" advClick="1" p14:dur="750">
        <p:dissolve/>
      </p:transition>
    </mc:Choice>
    <mc:Fallback>
      <p:transition spd="fast">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2" name="Shape 192"/>
          <p:cNvSpPr/>
          <p:nvPr>
            <p:ph type="title"/>
          </p:nvPr>
        </p:nvSpPr>
        <p:spPr>
          <a:xfrm>
            <a:off x="952500" y="444500"/>
            <a:ext cx="5842000" cy="2159000"/>
          </a:xfrm>
          <a:prstGeom prst="rect">
            <a:avLst/>
          </a:prstGeom>
        </p:spPr>
        <p:txBody>
          <a:bodyPr/>
          <a:lstStyle/>
          <a:p>
            <a:pPr/>
            <a:r>
              <a:t>Excursus #5</a:t>
            </a:r>
          </a:p>
        </p:txBody>
      </p:sp>
      <p:sp>
        <p:nvSpPr>
          <p:cNvPr id="193" name="Shape 193"/>
          <p:cNvSpPr/>
          <p:nvPr>
            <p:ph type="body" sz="quarter" idx="1"/>
          </p:nvPr>
        </p:nvSpPr>
        <p:spPr>
          <a:xfrm>
            <a:off x="6972300" y="1155700"/>
            <a:ext cx="5080000" cy="927100"/>
          </a:xfrm>
          <a:prstGeom prst="rect">
            <a:avLst/>
          </a:prstGeom>
        </p:spPr>
        <p:txBody>
          <a:bodyPr anchor="t"/>
          <a:lstStyle/>
          <a:p>
            <a:pPr marL="0" indent="0" algn="ctr" defTabSz="350520">
              <a:spcBef>
                <a:spcPts val="2100"/>
              </a:spcBef>
              <a:buSzTx/>
              <a:buNone/>
              <a:defRPr b="1" sz="2760">
                <a:latin typeface="Helvetica"/>
                <a:ea typeface="Helvetica"/>
                <a:cs typeface="Helvetica"/>
                <a:sym typeface="Helvetica"/>
              </a:defRPr>
            </a:pPr>
            <a:r>
              <a:t>How to Read the Bible </a:t>
            </a:r>
            <a:br/>
            <a:r>
              <a:t>and understand it</a:t>
            </a:r>
          </a:p>
        </p:txBody>
      </p:sp>
      <p:sp>
        <p:nvSpPr>
          <p:cNvPr id="194" name="Shape 194"/>
          <p:cNvSpPr/>
          <p:nvPr/>
        </p:nvSpPr>
        <p:spPr>
          <a:xfrm>
            <a:off x="952500" y="2768600"/>
            <a:ext cx="11099800" cy="6718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spcBef>
                <a:spcPts val="1800"/>
              </a:spcBef>
              <a:defRPr sz="4600"/>
            </a:pPr>
            <a:r>
              <a:t> The 4 Senses of Sacred Scripture</a:t>
            </a:r>
            <a:br/>
            <a:r>
              <a:t>in Matthew's Transfiguration of the Christ</a:t>
            </a:r>
          </a:p>
          <a:p>
            <a:pPr>
              <a:spcBef>
                <a:spcPts val="1800"/>
              </a:spcBef>
              <a:defRPr b="1" sz="4600">
                <a:latin typeface="Helvetica"/>
                <a:ea typeface="Helvetica"/>
                <a:cs typeface="Helvetica"/>
                <a:sym typeface="Helvetica"/>
              </a:defRPr>
            </a:pPr>
            <a:r>
              <a:t>The Anagogical Sense:</a:t>
            </a:r>
          </a:p>
          <a:p>
            <a:pPr algn="l">
              <a:spcBef>
                <a:spcPts val="1800"/>
              </a:spcBef>
              <a:defRPr sz="3500"/>
            </a:pPr>
            <a:r>
              <a:t>Just as the Apostles were enraptured by the vision of Christ in his glory, so the end of all believers is to live in that enraptured state, forever beholding the unmasked glory of the holy Trinity. Thus, the Mount of the Transfiguration is a foretaste of our ultimate destiny - the Beatific Vision.</a:t>
            </a:r>
          </a:p>
        </p:txBody>
      </p:sp>
    </p:spTree>
  </p:cSld>
  <p:clrMapOvr>
    <a:masterClrMapping/>
  </p:clrMapOvr>
  <mc:AlternateContent xmlns:mc="http://schemas.openxmlformats.org/markup-compatibility/2006">
    <mc:Choice xmlns:p14="http://schemas.microsoft.com/office/powerpoint/2010/main" Requires="p14">
      <p:transition spd="fast" advClick="1" p14:dur="750">
        <p:dissolve/>
      </p:transition>
    </mc:Choice>
    <mc:Fallback>
      <p:transition spd="fast">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6" name="Shape 196"/>
          <p:cNvSpPr/>
          <p:nvPr>
            <p:ph type="title"/>
          </p:nvPr>
        </p:nvSpPr>
        <p:spPr>
          <a:xfrm>
            <a:off x="952500" y="444500"/>
            <a:ext cx="5842000" cy="2159000"/>
          </a:xfrm>
          <a:prstGeom prst="rect">
            <a:avLst/>
          </a:prstGeom>
        </p:spPr>
        <p:txBody>
          <a:bodyPr/>
          <a:lstStyle/>
          <a:p>
            <a:pPr/>
            <a:r>
              <a:t>Excursus #5</a:t>
            </a:r>
          </a:p>
        </p:txBody>
      </p:sp>
      <p:sp>
        <p:nvSpPr>
          <p:cNvPr id="197" name="Shape 197"/>
          <p:cNvSpPr/>
          <p:nvPr>
            <p:ph type="body" sz="quarter" idx="1"/>
          </p:nvPr>
        </p:nvSpPr>
        <p:spPr>
          <a:xfrm>
            <a:off x="6972300" y="1155700"/>
            <a:ext cx="5080000" cy="927100"/>
          </a:xfrm>
          <a:prstGeom prst="rect">
            <a:avLst/>
          </a:prstGeom>
        </p:spPr>
        <p:txBody>
          <a:bodyPr anchor="t"/>
          <a:lstStyle/>
          <a:p>
            <a:pPr marL="0" indent="0" algn="ctr" defTabSz="350520">
              <a:spcBef>
                <a:spcPts val="2100"/>
              </a:spcBef>
              <a:buSzTx/>
              <a:buNone/>
              <a:defRPr b="1" sz="2760">
                <a:latin typeface="Helvetica"/>
                <a:ea typeface="Helvetica"/>
                <a:cs typeface="Helvetica"/>
                <a:sym typeface="Helvetica"/>
              </a:defRPr>
            </a:pPr>
            <a:r>
              <a:t>How to Read the Bible </a:t>
            </a:r>
            <a:br/>
            <a:r>
              <a:t>and understand it</a:t>
            </a:r>
          </a:p>
        </p:txBody>
      </p:sp>
      <p:sp>
        <p:nvSpPr>
          <p:cNvPr id="198" name="Shape 198"/>
          <p:cNvSpPr/>
          <p:nvPr/>
        </p:nvSpPr>
        <p:spPr>
          <a:xfrm>
            <a:off x="952500" y="2768600"/>
            <a:ext cx="11099800" cy="6718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marL="987777" indent="-987777" algn="l">
              <a:spcBef>
                <a:spcPts val="4400"/>
              </a:spcBef>
              <a:buSzPct val="100000"/>
              <a:buAutoNum type="arabicPeriod" startAt="1"/>
              <a:defRPr sz="3500"/>
            </a:pPr>
            <a:r>
              <a:rPr sz="5600"/>
              <a:t>Read the Bible</a:t>
            </a:r>
            <a:endParaRPr sz="5600"/>
          </a:p>
          <a:p>
            <a:pPr marL="987777" indent="-987777" algn="l">
              <a:spcBef>
                <a:spcPts val="4400"/>
              </a:spcBef>
              <a:buSzPct val="100000"/>
              <a:buAutoNum type="arabicPeriod" startAt="1"/>
              <a:defRPr sz="5600"/>
            </a:pPr>
            <a:r>
              <a:t>Interpret the Scriptures according to sound principles </a:t>
            </a:r>
          </a:p>
          <a:p>
            <a:pPr marL="987777" indent="-987777" algn="l">
              <a:spcBef>
                <a:spcPts val="4400"/>
              </a:spcBef>
              <a:buSzPct val="100000"/>
              <a:buAutoNum type="arabicPeriod" startAt="1"/>
              <a:defRPr sz="5600"/>
            </a:pPr>
            <a:r>
              <a:t>Always consider the 4 Senses of Sacred Scripture</a:t>
            </a:r>
          </a:p>
        </p:txBody>
      </p:sp>
    </p:spTree>
  </p:cSld>
  <p:clrMapOvr>
    <a:masterClrMapping/>
  </p:clrMapOvr>
  <mc:AlternateContent xmlns:mc="http://schemas.openxmlformats.org/markup-compatibility/2006">
    <mc:Choice xmlns:p14="http://schemas.microsoft.com/office/powerpoint/2010/main" Requires="p14">
      <p:transition spd="slow" advClick="1" p14:dur="4000">
        <p14:switch dir="l"/>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0" name="Shape 200"/>
          <p:cNvSpPr/>
          <p:nvPr/>
        </p:nvSpPr>
        <p:spPr>
          <a:xfrm>
            <a:off x="7715436" y="619281"/>
            <a:ext cx="4632663" cy="1930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000">
                <a:solidFill>
                  <a:srgbClr val="3E6169"/>
                </a:solidFill>
              </a:defRPr>
            </a:lvl1pPr>
          </a:lstStyle>
          <a:p>
            <a:pPr/>
            <a:r>
              <a:t>Sunday Bible College</a:t>
            </a:r>
          </a:p>
        </p:txBody>
      </p:sp>
      <p:sp>
        <p:nvSpPr>
          <p:cNvPr id="201" name="Shape 201"/>
          <p:cNvSpPr/>
          <p:nvPr/>
        </p:nvSpPr>
        <p:spPr>
          <a:xfrm>
            <a:off x="7433347" y="4051300"/>
            <a:ext cx="5196841" cy="1651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5000">
                <a:solidFill>
                  <a:srgbClr val="823726"/>
                </a:solidFill>
              </a:defRPr>
            </a:pPr>
            <a:r>
              <a:t>Next Week: </a:t>
            </a:r>
            <a:br/>
            <a:r>
              <a:t>Matthew 17:14-21</a:t>
            </a:r>
          </a:p>
        </p:txBody>
      </p:sp>
      <p:sp>
        <p:nvSpPr>
          <p:cNvPr id="202" name="Shape 202"/>
          <p:cNvSpPr/>
          <p:nvPr/>
        </p:nvSpPr>
        <p:spPr>
          <a:xfrm>
            <a:off x="8014442" y="7287418"/>
            <a:ext cx="4034651" cy="175736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100">
                <a:solidFill>
                  <a:srgbClr val="3E6169"/>
                </a:solidFill>
                <a:latin typeface="Optima"/>
                <a:ea typeface="Optima"/>
                <a:cs typeface="Optima"/>
                <a:sym typeface="Optima"/>
              </a:defRPr>
            </a:pPr>
            <a:r>
              <a:t>Holy Trinity</a:t>
            </a:r>
          </a:p>
          <a:p>
            <a:pPr>
              <a:defRPr sz="4100">
                <a:solidFill>
                  <a:srgbClr val="3E6169"/>
                </a:solidFill>
                <a:latin typeface="Optima"/>
                <a:ea typeface="Optima"/>
                <a:cs typeface="Optima"/>
                <a:sym typeface="Optima"/>
              </a:defRPr>
            </a:pPr>
            <a:r>
              <a:t>Anglican Church</a:t>
            </a:r>
          </a:p>
          <a:p>
            <a:pPr>
              <a:defRPr sz="2500">
                <a:solidFill>
                  <a:srgbClr val="3E6169"/>
                </a:solidFill>
                <a:latin typeface="Optima"/>
                <a:ea typeface="Optima"/>
                <a:cs typeface="Optima"/>
                <a:sym typeface="Optima"/>
              </a:defRPr>
            </a:pPr>
            <a:r>
              <a:t>Fernandina Beach, Florida</a:t>
            </a:r>
          </a:p>
        </p:txBody>
      </p:sp>
      <p:pic>
        <p:nvPicPr>
          <p:cNvPr id="203" name="ICSB MAtt.jpg"/>
          <p:cNvPicPr>
            <a:picLocks noChangeAspect="1"/>
          </p:cNvPicPr>
          <p:nvPr/>
        </p:nvPicPr>
        <p:blipFill>
          <a:blip r:embed="rId2">
            <a:extLst/>
          </a:blip>
          <a:stretch>
            <a:fillRect/>
          </a:stretch>
        </p:blipFill>
        <p:spPr>
          <a:xfrm>
            <a:off x="774700" y="952500"/>
            <a:ext cx="6071262" cy="7848600"/>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2000">
        <p:dissolve/>
      </p:transition>
    </mc:Choice>
    <mc:Fallback>
      <p:transition spd="slow">
        <p:fade/>
      </p:transition>
    </mc:Fallback>
  </mc:AlternateContent>
</p:sld>
</file>

<file path=ppt/theme/_rels/theme1.xml.rels><?xml version="1.0" encoding="UTF-8" standalone="yes"?><Relationships xmlns="http://schemas.openxmlformats.org/package/2006/relationships"><Relationship Id="rId1" Type="http://schemas.openxmlformats.org/officeDocument/2006/relationships/image" Target="../media/image1.png"/></Relationships>

</file>

<file path=ppt/theme/_rels/theme2.xml.rels><?xml version="1.0" encoding="UTF-8" standalone="yes"?><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4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4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