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_rels/tableStyles.xml.rels><?xml version="1.0" encoding="UTF-8" standalone="yes"?><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p:nvPr>
            <p:ph type="sldImg"/>
          </p:nvPr>
        </p:nvSpPr>
        <p:spPr>
          <a:xfrm>
            <a:off x="1143000" y="685800"/>
            <a:ext cx="4572000" cy="3429000"/>
          </a:xfrm>
          <a:prstGeom prst="rect">
            <a:avLst/>
          </a:prstGeom>
        </p:spPr>
        <p:txBody>
          <a:bodyPr/>
          <a:lstStyle/>
          <a:p>
            <a:pPr/>
          </a:p>
        </p:txBody>
      </p:sp>
      <p:sp>
        <p:nvSpPr>
          <p:cNvPr id="127" name="Shape 12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Shape 11"/>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12" name="Shape 12"/>
          <p:cNvSpPr/>
          <p:nvPr>
            <p:ph type="body" sz="quarter" idx="1"/>
          </p:nvPr>
        </p:nvSpPr>
        <p:spPr>
          <a:xfrm>
            <a:off x="1270000" y="5130800"/>
            <a:ext cx="10464800" cy="12700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Shape 20"/>
          <p:cNvSpPr/>
          <p:nvPr>
            <p:ph type="pic" sz="half" idx="13"/>
          </p:nvPr>
        </p:nvSpPr>
        <p:spPr>
          <a:xfrm rot="21600000">
            <a:off x="3225799" y="1416050"/>
            <a:ext cx="6555156" cy="4889501"/>
          </a:xfrm>
          <a:prstGeom prst="rect">
            <a:avLst/>
          </a:prstGeom>
          <a:ln w="9525">
            <a:round/>
          </a:ln>
        </p:spPr>
        <p:txBody>
          <a:bodyPr lIns="91439" tIns="45719" rIns="91439" bIns="45719" anchor="t">
            <a:noAutofit/>
          </a:bodyPr>
          <a:lstStyle/>
          <a:p>
            <a:pPr/>
          </a:p>
        </p:txBody>
      </p:sp>
      <p:sp>
        <p:nvSpPr>
          <p:cNvPr id="21" name="Shape 21"/>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22" name="Shape 22"/>
          <p:cNvSpPr/>
          <p:nvPr>
            <p:ph type="body" sz="quarter" idx="1"/>
          </p:nvPr>
        </p:nvSpPr>
        <p:spPr>
          <a:xfrm>
            <a:off x="1270000" y="8077200"/>
            <a:ext cx="10464800" cy="12446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587500" y="3568700"/>
            <a:ext cx="10464800" cy="26035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quarter" idx="13"/>
          </p:nvPr>
        </p:nvSpPr>
        <p:spPr>
          <a:xfrm rot="0">
            <a:off x="7835900" y="2101849"/>
            <a:ext cx="4051301" cy="5524501"/>
          </a:xfrm>
          <a:prstGeom prst="rect">
            <a:avLst/>
          </a:prstGeom>
          <a:ln w="9525">
            <a:round/>
          </a:ln>
        </p:spPr>
        <p:txBody>
          <a:bodyPr lIns="91439" tIns="45719" rIns="91439" bIns="45719" anchor="t">
            <a:noAutofit/>
          </a:bodyPr>
          <a:lstStyle/>
          <a:p>
            <a:pPr/>
          </a:p>
        </p:txBody>
      </p:sp>
      <p:sp>
        <p:nvSpPr>
          <p:cNvPr id="39" name="Shape 39"/>
          <p:cNvSpPr/>
          <p:nvPr>
            <p:ph type="title"/>
          </p:nvPr>
        </p:nvSpPr>
        <p:spPr>
          <a:xfrm>
            <a:off x="1155700" y="1828800"/>
            <a:ext cx="6070600" cy="3302000"/>
          </a:xfrm>
          <a:prstGeom prst="rect">
            <a:avLst/>
          </a:prstGeom>
        </p:spPr>
        <p:txBody>
          <a:bodyPr anchor="b"/>
          <a:lstStyle/>
          <a:p>
            <a:pPr/>
            <a:r>
              <a:t>Title Text</a:t>
            </a:r>
          </a:p>
        </p:txBody>
      </p:sp>
      <p:sp>
        <p:nvSpPr>
          <p:cNvPr id="40" name="Shape 40"/>
          <p:cNvSpPr/>
          <p:nvPr>
            <p:ph type="body" sz="quarter" idx="1"/>
          </p:nvPr>
        </p:nvSpPr>
        <p:spPr>
          <a:xfrm>
            <a:off x="1155700" y="5168900"/>
            <a:ext cx="6070600" cy="33020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xfrm>
            <a:off x="6334045" y="89979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quarter" idx="13"/>
          </p:nvPr>
        </p:nvSpPr>
        <p:spPr>
          <a:xfrm rot="0">
            <a:off x="7607300" y="2863849"/>
            <a:ext cx="4267201" cy="5765801"/>
          </a:xfrm>
          <a:prstGeom prst="rect">
            <a:avLst/>
          </a:prstGeom>
          <a:ln w="9525">
            <a:round/>
          </a:ln>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Shape 83"/>
          <p:cNvSpPr/>
          <p:nvPr>
            <p:ph type="pic" sz="quarter" idx="13"/>
          </p:nvPr>
        </p:nvSpPr>
        <p:spPr>
          <a:xfrm>
            <a:off x="7569200" y="965200"/>
            <a:ext cx="4495800" cy="3243487"/>
          </a:xfrm>
          <a:prstGeom prst="rect">
            <a:avLst/>
          </a:prstGeom>
          <a:ln w="9525">
            <a:round/>
          </a:ln>
        </p:spPr>
        <p:txBody>
          <a:bodyPr lIns="91439" tIns="45719" rIns="91439" bIns="45719" anchor="t">
            <a:noAutofit/>
          </a:bodyPr>
          <a:lstStyle/>
          <a:p>
            <a:pPr/>
          </a:p>
        </p:txBody>
      </p:sp>
      <p:sp>
        <p:nvSpPr>
          <p:cNvPr id="84" name="Shape 84"/>
          <p:cNvSpPr/>
          <p:nvPr>
            <p:ph type="pic" sz="quarter" idx="14"/>
          </p:nvPr>
        </p:nvSpPr>
        <p:spPr>
          <a:xfrm>
            <a:off x="7569200" y="4869167"/>
            <a:ext cx="4495800" cy="3911601"/>
          </a:xfrm>
          <a:prstGeom prst="rect">
            <a:avLst/>
          </a:prstGeom>
          <a:ln w="9525">
            <a:round/>
          </a:ln>
        </p:spPr>
        <p:txBody>
          <a:bodyPr lIns="91439" tIns="45719" rIns="91439" bIns="45719" anchor="t">
            <a:noAutofit/>
          </a:bodyPr>
          <a:lstStyle/>
          <a:p>
            <a:pPr/>
          </a:p>
        </p:txBody>
      </p:sp>
      <p:sp>
        <p:nvSpPr>
          <p:cNvPr id="85" name="Shape 85"/>
          <p:cNvSpPr/>
          <p:nvPr>
            <p:ph type="pic" sz="half" idx="15"/>
          </p:nvPr>
        </p:nvSpPr>
        <p:spPr>
          <a:xfrm rot="0">
            <a:off x="939799" y="967619"/>
            <a:ext cx="5969001" cy="7805616"/>
          </a:xfrm>
          <a:prstGeom prst="rect">
            <a:avLst/>
          </a:prstGeom>
          <a:ln w="9525">
            <a:round/>
          </a:ln>
        </p:spPr>
        <p:txBody>
          <a:bodyPr lIns="91439" tIns="45719" rIns="91439" bIns="45719" anchor="t">
            <a:noAutofit/>
          </a:bodyPr>
          <a:lstStyle/>
          <a:p>
            <a:pPr/>
          </a:p>
        </p:txBody>
      </p:sp>
      <p:sp>
        <p:nvSpPr>
          <p:cNvPr id="86" name="Shape 86"/>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3"/>
          </p:nvPr>
        </p:nvSpPr>
        <p:spPr>
          <a:xfrm>
            <a:off x="1587500" y="6362700"/>
            <a:ext cx="10464800" cy="635000"/>
          </a:xfrm>
          <a:prstGeom prst="rect">
            <a:avLst/>
          </a:prstGeom>
        </p:spPr>
        <p:txBody>
          <a:bodyPr anchor="t">
            <a:spAutoFit/>
          </a:bodyPr>
          <a:lstStyle>
            <a:lvl1pPr marL="0" indent="0" algn="ctr">
              <a:spcBef>
                <a:spcPts val="0"/>
              </a:spcBef>
              <a:buSzTx/>
              <a:buNone/>
              <a:defRPr i="1" sz="3200"/>
            </a:lvl1pPr>
          </a:lstStyle>
          <a:p>
            <a:pPr/>
            <a:r>
              <a:t>-Johnny Appleseed</a:t>
            </a:r>
          </a:p>
        </p:txBody>
      </p:sp>
      <p:sp>
        <p:nvSpPr>
          <p:cNvPr id="94" name="Shape 94"/>
          <p:cNvSpPr/>
          <p:nvPr>
            <p:ph type="body" sz="quarter" idx="14"/>
          </p:nvPr>
        </p:nvSpPr>
        <p:spPr>
          <a:xfrm>
            <a:off x="1587500" y="4241800"/>
            <a:ext cx="10464800" cy="774700"/>
          </a:xfrm>
          <a:prstGeom prst="rect">
            <a:avLst/>
          </a:prstGeom>
        </p:spPr>
        <p:txBody>
          <a:bodyPr>
            <a:spAutoFit/>
          </a:bodyPr>
          <a:lstStyle>
            <a:lvl1pPr marL="0" indent="0" algn="ctr">
              <a:spcBef>
                <a:spcPts val="2400"/>
              </a:spcBef>
              <a:buSzTx/>
              <a:buNone/>
              <a:defRPr sz="4000">
                <a:solidFill>
                  <a:srgbClr val="6E603B"/>
                </a:solidFill>
              </a:defRPr>
            </a:lvl1pPr>
          </a:lstStyle>
          <a:p>
            <a:pPr/>
            <a:r>
              <a:t>“Type a quote here.”</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rot="21600000">
            <a:off x="-1" y="0"/>
            <a:ext cx="13004801" cy="9753601"/>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7" name="Shape 117"/>
          <p:cNvSpPr/>
          <p:nvPr>
            <p:ph type="pic" sz="half" idx="13"/>
          </p:nvPr>
        </p:nvSpPr>
        <p:spPr>
          <a:xfrm rot="21600000">
            <a:off x="3225799" y="1416050"/>
            <a:ext cx="6555156" cy="4889501"/>
          </a:xfrm>
          <a:prstGeom prst="rect">
            <a:avLst/>
          </a:prstGeom>
          <a:ln w="9525">
            <a:round/>
          </a:ln>
        </p:spPr>
        <p:txBody>
          <a:bodyPr lIns="91439" tIns="45719" rIns="91439" bIns="45719" anchor="t">
            <a:noAutofit/>
          </a:bodyPr>
          <a:lstStyle/>
          <a:p>
            <a:pPr/>
          </a:p>
        </p:txBody>
      </p:sp>
      <p:sp>
        <p:nvSpPr>
          <p:cNvPr id="118" name="Shape 118"/>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119" name="Shape 119"/>
          <p:cNvSpPr/>
          <p:nvPr>
            <p:ph type="body" sz="quarter" idx="1"/>
          </p:nvPr>
        </p:nvSpPr>
        <p:spPr>
          <a:xfrm>
            <a:off x="1270000" y="8077200"/>
            <a:ext cx="10464800" cy="12446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20" name="Shape 120"/>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24599" y="9017000"/>
            <a:ext cx="342901" cy="406400"/>
          </a:xfrm>
          <a:prstGeom prst="rect">
            <a:avLst/>
          </a:prstGeom>
          <a:ln w="12700">
            <a:miter lim="400000"/>
          </a:ln>
        </p:spPr>
        <p:txBody>
          <a:bodyPr wrap="none" lIns="50800" tIns="50800" rIns="50800" bIns="50800">
            <a:spAutoFit/>
          </a:bodyPr>
          <a:lstStyle>
            <a:lvl1pPr>
              <a:defRPr sz="1800">
                <a:solidFill>
                  <a:srgbClr val="93741C"/>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1pPr>
      <a:lvl2pPr marL="0" marR="0" indent="228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2pPr>
      <a:lvl3pPr marL="0" marR="0" indent="457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3pPr>
      <a:lvl4pPr marL="0" marR="0" indent="685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4pPr>
      <a:lvl5pPr marL="0" marR="0" indent="9144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5pPr>
      <a:lvl6pPr marL="0" marR="0" indent="11430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6pPr>
      <a:lvl7pPr marL="0" marR="0" indent="1371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7pPr>
      <a:lvl8pPr marL="0" marR="0" indent="1600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8pPr>
      <a:lvl9pPr marL="0" marR="0" indent="1828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9pPr>
    </p:titleStyle>
    <p:bodyStyle>
      <a:lvl1pPr marL="444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1pPr>
      <a:lvl2pPr marL="889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2pPr>
      <a:lvl3pPr marL="1333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3pPr>
      <a:lvl4pPr marL="1778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4pPr>
      <a:lvl5pPr marL="2222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5pPr>
      <a:lvl6pPr marL="2667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6pPr>
      <a:lvl7pPr marL="3111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7pPr>
      <a:lvl8pPr marL="3556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8pPr>
      <a:lvl9pPr marL="4000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9" name=""/>
          <p:cNvPicPr>
            <a:picLocks noChangeAspect="0"/>
          </p:cNvPicPr>
          <p:nvPr/>
        </p:nvPicPr>
        <p:blipFill>
          <a:blip r:embed="rId2">
            <a:extLst/>
          </a:blip>
          <a:stretch>
            <a:fillRect/>
          </a:stretch>
        </p:blipFill>
        <p:spPr>
          <a:xfrm>
            <a:off x="911733" y="541757"/>
            <a:ext cx="6521527" cy="8670086"/>
          </a:xfrm>
          <a:prstGeom prst="rect">
            <a:avLst/>
          </a:prstGeom>
        </p:spPr>
      </p:pic>
      <p:sp>
        <p:nvSpPr>
          <p:cNvPr id="130" name="Shape 130"/>
          <p:cNvSpPr/>
          <p:nvPr/>
        </p:nvSpPr>
        <p:spPr>
          <a:xfrm>
            <a:off x="7715436" y="530381"/>
            <a:ext cx="4632663"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chemeClr val="accent1">
                    <a:hueOff val="147319"/>
                    <a:satOff val="13526"/>
                    <a:lumOff val="-23026"/>
                  </a:schemeClr>
                </a:solidFill>
              </a:defRPr>
            </a:lvl1pPr>
          </a:lstStyle>
          <a:p>
            <a:pPr/>
            <a:r>
              <a:t>Sunday Bible College</a:t>
            </a:r>
          </a:p>
        </p:txBody>
      </p:sp>
      <p:sp>
        <p:nvSpPr>
          <p:cNvPr id="131" name="Shape 131"/>
          <p:cNvSpPr/>
          <p:nvPr/>
        </p:nvSpPr>
        <p:spPr>
          <a:xfrm>
            <a:off x="7546775" y="3143249"/>
            <a:ext cx="4969986" cy="346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000">
                <a:solidFill>
                  <a:schemeClr val="accent5">
                    <a:lumOff val="-12830"/>
                  </a:schemeClr>
                </a:solidFill>
              </a:defRPr>
            </a:pPr>
            <a:r>
              <a:t>Chapter 17</a:t>
            </a:r>
          </a:p>
          <a:p>
            <a:pPr>
              <a:defRPr sz="1800">
                <a:solidFill>
                  <a:schemeClr val="accent5">
                    <a:lumOff val="-12830"/>
                  </a:schemeClr>
                </a:solidFill>
              </a:defRPr>
            </a:pPr>
          </a:p>
          <a:p>
            <a:pPr>
              <a:defRPr sz="2700">
                <a:solidFill>
                  <a:schemeClr val="accent5">
                    <a:lumOff val="-12830"/>
                  </a:schemeClr>
                </a:solidFill>
              </a:defRPr>
            </a:pPr>
            <a:r>
              <a:t>The Transfiguration</a:t>
            </a:r>
            <a:br/>
            <a:r>
              <a:t>Jesus Cures an Epileptic Boy</a:t>
            </a:r>
          </a:p>
          <a:p>
            <a:pPr>
              <a:defRPr sz="2700">
                <a:solidFill>
                  <a:schemeClr val="accent5">
                    <a:lumOff val="-12830"/>
                  </a:schemeClr>
                </a:solidFill>
              </a:defRPr>
            </a:pPr>
            <a:r>
              <a:t>Jesus Again Foretells His Death </a:t>
            </a:r>
            <a:br/>
            <a:r>
              <a:t>and Resurrection</a:t>
            </a:r>
          </a:p>
          <a:p>
            <a:pPr>
              <a:defRPr sz="2700">
                <a:solidFill>
                  <a:schemeClr val="accent5">
                    <a:lumOff val="-12830"/>
                  </a:schemeClr>
                </a:solidFill>
              </a:defRPr>
            </a:pPr>
            <a:r>
              <a:t>Jesus and the Temple Tax</a:t>
            </a:r>
          </a:p>
        </p:txBody>
      </p:sp>
      <p:sp>
        <p:nvSpPr>
          <p:cNvPr id="132" name="Shape 132"/>
          <p:cNvSpPr/>
          <p:nvPr/>
        </p:nvSpPr>
        <p:spPr>
          <a:xfrm>
            <a:off x="8014442" y="7287418"/>
            <a:ext cx="4034651" cy="175736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100">
                <a:solidFill>
                  <a:schemeClr val="accent1">
                    <a:hueOff val="147319"/>
                    <a:satOff val="13526"/>
                    <a:lumOff val="-23026"/>
                  </a:schemeClr>
                </a:solidFill>
                <a:latin typeface="Optima"/>
                <a:ea typeface="Optima"/>
                <a:cs typeface="Optima"/>
                <a:sym typeface="Optima"/>
              </a:defRPr>
            </a:pPr>
            <a:r>
              <a:t>Holy Trinity</a:t>
            </a:r>
          </a:p>
          <a:p>
            <a:pPr>
              <a:defRPr sz="4100">
                <a:solidFill>
                  <a:schemeClr val="accent1">
                    <a:hueOff val="147319"/>
                    <a:satOff val="13526"/>
                    <a:lumOff val="-23026"/>
                  </a:schemeClr>
                </a:solidFill>
                <a:latin typeface="Optima"/>
                <a:ea typeface="Optima"/>
                <a:cs typeface="Optima"/>
                <a:sym typeface="Optima"/>
              </a:defRPr>
            </a:pPr>
            <a:r>
              <a:t>Anglican Church</a:t>
            </a:r>
          </a:p>
          <a:p>
            <a:pPr>
              <a:defRPr sz="2500">
                <a:solidFill>
                  <a:schemeClr val="accent1">
                    <a:hueOff val="147319"/>
                    <a:satOff val="13526"/>
                    <a:lumOff val="-23026"/>
                  </a:schemeClr>
                </a:solidFill>
                <a:latin typeface="Optima"/>
                <a:ea typeface="Optima"/>
                <a:cs typeface="Optima"/>
                <a:sym typeface="Optima"/>
              </a:defRPr>
            </a:pPr>
            <a:r>
              <a:t>Fernandina Beach, Florida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 name="Shape 134"/>
          <p:cNvSpPr/>
          <p:nvPr/>
        </p:nvSpPr>
        <p:spPr>
          <a:xfrm>
            <a:off x="687059" y="2144837"/>
            <a:ext cx="11722719" cy="7446629"/>
          </a:xfrm>
          <a:prstGeom prst="roundRect">
            <a:avLst>
              <a:gd name="adj" fmla="val 7502"/>
            </a:avLst>
          </a:prstGeom>
          <a:solidFill>
            <a:srgbClr val="000000"/>
          </a:solidFill>
          <a:ln w="12700">
            <a:miter lim="400000"/>
          </a:ln>
        </p:spPr>
        <p:txBody>
          <a:bodyPr lIns="50800" tIns="50800" rIns="50800" bIns="50800" anchor="ctr"/>
          <a:lstStyle/>
          <a:p>
            <a:pPr/>
          </a:p>
        </p:txBody>
      </p:sp>
      <p:sp>
        <p:nvSpPr>
          <p:cNvPr id="135" name="Shape 135"/>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36" name="Shape 13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17:1-12</a:t>
            </a:r>
          </a:p>
        </p:txBody>
      </p:sp>
      <p:pic>
        <p:nvPicPr>
          <p:cNvPr id="137" name="0FBBB7B3-7491-4247-BC81-26B2D71DCFB7-L0-001.jpeg"/>
          <p:cNvPicPr>
            <a:picLocks noChangeAspect="1"/>
          </p:cNvPicPr>
          <p:nvPr/>
        </p:nvPicPr>
        <p:blipFill>
          <a:blip r:embed="rId2">
            <a:extLst/>
          </a:blip>
          <a:stretch>
            <a:fillRect/>
          </a:stretch>
        </p:blipFill>
        <p:spPr>
          <a:xfrm>
            <a:off x="1273237" y="2476136"/>
            <a:ext cx="10550367" cy="678403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 name="Shape 139"/>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40" name="Shape 14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Why Elijah?</a:t>
            </a:r>
          </a:p>
        </p:txBody>
      </p:sp>
      <p:sp>
        <p:nvSpPr>
          <p:cNvPr id="141" name="Shape 141"/>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Elijah was considered </a:t>
            </a:r>
            <a:r>
              <a:rPr b="1"/>
              <a:t>Israel's greatest Prophet</a:t>
            </a:r>
            <a:r>
              <a:t>, he was the great </a:t>
            </a:r>
            <a:r>
              <a:rPr b="1"/>
              <a:t>Healer of Israel</a:t>
            </a:r>
            <a:r>
              <a:t>, he </a:t>
            </a:r>
            <a:r>
              <a:rPr b="1"/>
              <a:t>Resurrected the Dead</a:t>
            </a:r>
            <a:r>
              <a:t>, he </a:t>
            </a:r>
            <a:r>
              <a:rPr b="1"/>
              <a:t>Cleansed the Altar of God</a:t>
            </a:r>
            <a:r>
              <a:t>, and </a:t>
            </a:r>
            <a:r>
              <a:rPr b="1"/>
              <a:t>restored True Worship</a:t>
            </a:r>
            <a:r>
              <a:t> in Israel.</a:t>
            </a:r>
          </a:p>
          <a:p>
            <a:pPr algn="l">
              <a:spcBef>
                <a:spcPts val="1800"/>
              </a:spcBef>
              <a:defRPr>
                <a:solidFill>
                  <a:srgbClr val="000000"/>
                </a:solidFill>
                <a:effectLst>
                  <a:outerShdw sx="100000" sy="100000" kx="0" ky="0" algn="b" rotWithShape="0" blurRad="25400" dist="12700" dir="16200000">
                    <a:srgbClr val="000000">
                      <a:alpha val="40000"/>
                    </a:srgbClr>
                  </a:outerShdw>
                </a:effectLst>
              </a:defRPr>
            </a:pPr>
            <a:r>
              <a:t>What's more, Scripture promised that Elijah would return to bear witness to the Messiah. (</a:t>
            </a:r>
          </a:p>
          <a:p>
            <a:pPr algn="l">
              <a:defRPr>
                <a:solidFill>
                  <a:srgbClr val="000000"/>
                </a:solidFill>
                <a:effectLst>
                  <a:outerShdw sx="100000" sy="100000" kx="0" ky="0" algn="b" rotWithShape="0" blurRad="25400" dist="12700" dir="16200000">
                    <a:srgbClr val="000000">
                      <a:alpha val="40000"/>
                    </a:srgbClr>
                  </a:outerShdw>
                </a:effectLst>
              </a:defRPr>
            </a:pPr>
          </a:p>
          <a:p>
            <a:pPr>
              <a:defRPr sz="4100">
                <a:solidFill>
                  <a:srgbClr val="000000"/>
                </a:solidFill>
                <a:effectLst>
                  <a:outerShdw sx="100000" sy="100000" kx="0" ky="0" algn="b" rotWithShape="0" blurRad="25400" dist="12700" dir="16200000">
                    <a:srgbClr val="000000">
                      <a:alpha val="40000"/>
                    </a:srgbClr>
                  </a:outerShdw>
                </a:effectLst>
              </a:defRPr>
            </a:pPr>
            <a:r>
              <a:t>By the testimony of Elijah</a:t>
            </a:r>
          </a:p>
          <a:p>
            <a:pPr>
              <a:defRPr sz="4900">
                <a:solidFill>
                  <a:srgbClr val="000000"/>
                </a:solidFill>
                <a:effectLst>
                  <a:outerShdw sx="100000" sy="100000" kx="0" ky="0" algn="b" rotWithShape="0" blurRad="25400" dist="12700" dir="16200000">
                    <a:srgbClr val="000000">
                      <a:alpha val="40000"/>
                    </a:srgbClr>
                  </a:outerShdw>
                </a:effectLst>
              </a:defRPr>
            </a:pPr>
            <a:r>
              <a:t>Jesus is greater than Elijah</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Shape 143"/>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44" name="Shape 144"/>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Why Moses?</a:t>
            </a:r>
          </a:p>
        </p:txBody>
      </p:sp>
      <p:sp>
        <p:nvSpPr>
          <p:cNvPr id="145" name="Shape 145"/>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Moses was the great</a:t>
            </a:r>
            <a:r>
              <a:rPr b="1"/>
              <a:t> Law Giver</a:t>
            </a:r>
            <a:r>
              <a:t>, establisher of the </a:t>
            </a:r>
            <a:r>
              <a:rPr u="sng"/>
              <a:t>Nation</a:t>
            </a:r>
            <a:r>
              <a:t> of Israel. He was also the great </a:t>
            </a:r>
            <a:r>
              <a:rPr b="1"/>
              <a:t>Deliverer</a:t>
            </a:r>
            <a:r>
              <a:t>, who led the people out of Egypt. He was also the great </a:t>
            </a:r>
            <a:r>
              <a:rPr b="1"/>
              <a:t>Prophet</a:t>
            </a:r>
            <a:r>
              <a:t>, who taught the people how to worship God, especially concerning </a:t>
            </a:r>
            <a:r>
              <a:rPr u="sng"/>
              <a:t>the acceptable sacrifice which God would accept.</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r>
              <a:t>Furthermore, it was prophesied in Holy Scripture that God would send another Prophet like Moses to lead his people from the bondage of sin. See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7" name="Shape 147"/>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48" name="Shape 148"/>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Why Moses?</a:t>
            </a:r>
          </a:p>
        </p:txBody>
      </p:sp>
      <p:sp>
        <p:nvSpPr>
          <p:cNvPr id="149" name="Shape 149"/>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Moses' appearance bears testimony that Christ is the new Law Giver and Prophet of the New Testament who has come to fulfill the prophecy concerning that new prophet who would teach the people to worship God in spirit and truth.</a:t>
            </a:r>
          </a:p>
          <a:p>
            <a:pPr algn="l">
              <a:defRPr>
                <a:solidFill>
                  <a:srgbClr val="000000"/>
                </a:solidFill>
                <a:effectLst>
                  <a:outerShdw sx="100000" sy="100000" kx="0" ky="0" algn="b" rotWithShape="0" blurRad="25400" dist="12700" dir="16200000">
                    <a:srgbClr val="000000">
                      <a:alpha val="40000"/>
                    </a:srgbClr>
                  </a:outerShdw>
                </a:effectLst>
              </a:defRPr>
            </a:pPr>
          </a:p>
          <a:p>
            <a:pPr>
              <a:defRPr sz="4100">
                <a:solidFill>
                  <a:srgbClr val="000000"/>
                </a:solidFill>
                <a:effectLst>
                  <a:outerShdw sx="100000" sy="100000" kx="0" ky="0" algn="b" rotWithShape="0" blurRad="25400" dist="12700" dir="16200000">
                    <a:srgbClr val="000000">
                      <a:alpha val="40000"/>
                    </a:srgbClr>
                  </a:outerShdw>
                </a:effectLst>
              </a:defRPr>
            </a:pPr>
            <a:r>
              <a:t>By the testimony of Moses</a:t>
            </a:r>
          </a:p>
          <a:p>
            <a:pPr>
              <a:defRPr sz="4900">
                <a:solidFill>
                  <a:srgbClr val="000000"/>
                </a:solidFill>
                <a:effectLst>
                  <a:outerShdw sx="100000" sy="100000" kx="0" ky="0" algn="b" rotWithShape="0" blurRad="25400" dist="12700" dir="16200000">
                    <a:srgbClr val="000000">
                      <a:alpha val="40000"/>
                    </a:srgbClr>
                  </a:outerShdw>
                </a:effectLst>
              </a:defRPr>
            </a:pPr>
            <a:r>
              <a:t>Jesus is greater than Moses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Shape 151"/>
          <p:cNvSpPr/>
          <p:nvPr/>
        </p:nvSpPr>
        <p:spPr>
          <a:xfrm rot="10796">
            <a:off x="641038" y="2083476"/>
            <a:ext cx="5632668" cy="7182026"/>
          </a:xfrm>
          <a:prstGeom prst="roundRect">
            <a:avLst>
              <a:gd name="adj" fmla="val 8829"/>
            </a:avLst>
          </a:prstGeom>
          <a:solidFill>
            <a:schemeClr val="accent2"/>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spcBef>
                <a:spcPts val="3600"/>
              </a:spcBef>
              <a:defRPr>
                <a:solidFill>
                  <a:srgbClr val="000000"/>
                </a:solidFill>
              </a:defRPr>
            </a:lvl1pPr>
          </a:lstStyle>
          <a:p>
            <a:pPr/>
            <a:r>
              <a:t>Considered the last painting of the great Renaissance painter Raphael.</a:t>
            </a:r>
          </a:p>
        </p:txBody>
      </p:sp>
      <p:sp>
        <p:nvSpPr>
          <p:cNvPr id="152" name="Shape 152"/>
          <p:cNvSpPr/>
          <p:nvPr/>
        </p:nvSpPr>
        <p:spPr>
          <a:xfrm>
            <a:off x="5810680" y="334695"/>
            <a:ext cx="6599097" cy="9256770"/>
          </a:xfrm>
          <a:prstGeom prst="roundRect">
            <a:avLst>
              <a:gd name="adj" fmla="val 8466"/>
            </a:avLst>
          </a:prstGeom>
          <a:solidFill>
            <a:srgbClr val="000000"/>
          </a:solidFill>
          <a:ln w="12700">
            <a:miter lim="400000"/>
          </a:ln>
        </p:spPr>
        <p:txBody>
          <a:bodyPr lIns="50800" tIns="50800" rIns="50800" bIns="50800" anchor="ctr"/>
          <a:lstStyle/>
          <a:p>
            <a:pPr/>
          </a:p>
        </p:txBody>
      </p:sp>
      <p:sp>
        <p:nvSpPr>
          <p:cNvPr id="153" name="Shape 153"/>
          <p:cNvSpPr/>
          <p:nvPr/>
        </p:nvSpPr>
        <p:spPr>
          <a:xfrm>
            <a:off x="1438741" y="2413826"/>
            <a:ext cx="4037261" cy="15598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27152">
              <a:lnSpc>
                <a:spcPct val="80000"/>
              </a:lnSpc>
              <a:defRPr spc="39" sz="3920">
                <a:solidFill>
                  <a:srgbClr val="000000"/>
                </a:solidFill>
                <a:effectLst>
                  <a:outerShdw sx="100000" sy="100000" kx="0" ky="0" algn="b" rotWithShape="0" blurRad="21336" dist="7112" dir="5400000">
                    <a:srgbClr val="E0DEC7">
                      <a:alpha val="80000"/>
                    </a:srgbClr>
                  </a:outerShdw>
                </a:effectLst>
                <a:latin typeface="+mn-lt"/>
                <a:ea typeface="+mn-ea"/>
                <a:cs typeface="+mn-cs"/>
                <a:sym typeface="American Typewriter"/>
              </a:defRPr>
            </a:pPr>
            <a:r>
              <a:t>The </a:t>
            </a:r>
            <a:r>
              <a:rPr u="sng"/>
              <a:t>Transfiguration</a:t>
            </a:r>
          </a:p>
        </p:txBody>
      </p:sp>
      <p:pic>
        <p:nvPicPr>
          <p:cNvPr id="154" name="AABAE028-1777-4F91-93D4-B49A1D68DF2B-L0-001.jpeg"/>
          <p:cNvPicPr>
            <a:picLocks noChangeAspect="1"/>
          </p:cNvPicPr>
          <p:nvPr/>
        </p:nvPicPr>
        <p:blipFill>
          <a:blip r:embed="rId2">
            <a:extLst/>
          </a:blip>
          <a:stretch>
            <a:fillRect/>
          </a:stretch>
        </p:blipFill>
        <p:spPr>
          <a:xfrm>
            <a:off x="6360471" y="737149"/>
            <a:ext cx="5499517" cy="8279302"/>
          </a:xfrm>
          <a:prstGeom prst="rect">
            <a:avLst/>
          </a:prstGeom>
          <a:ln w="12700">
            <a:miter lim="400000"/>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56" name="Shape 156"/>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57" name="Shape 15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Moses on the Mountain, Exodus 24:12-18</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59" name="Shape 159"/>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60" name="Shape 160"/>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Elijah on the Mountain, 1 Kings 19:9-18</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Shape 16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63" name="Shape 16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Powerful and Rich Symbolism</a:t>
            </a:r>
          </a:p>
        </p:txBody>
      </p:sp>
      <p:sp>
        <p:nvSpPr>
          <p:cNvPr id="164" name="Shape 164"/>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The Transfiguration is filled with so much symbolism that it could rightly be the subject of a years worth of sermons. </a:t>
            </a:r>
          </a:p>
          <a:p>
            <a:pPr algn="l">
              <a:defRPr>
                <a:solidFill>
                  <a:srgbClr val="000000"/>
                </a:solidFill>
                <a:effectLst>
                  <a:outerShdw sx="100000" sy="100000" kx="0" ky="0" algn="b" rotWithShape="0" blurRad="25400" dist="12700" dir="16200000">
                    <a:srgbClr val="000000">
                      <a:alpha val="40000"/>
                    </a:srgbClr>
                  </a:outerShdw>
                </a:effectLst>
              </a:defRPr>
            </a:pPr>
            <a:r>
              <a:t>The meaning of Christ's companions Peter, James and John</a:t>
            </a:r>
          </a:p>
          <a:p>
            <a:pPr algn="l">
              <a:defRPr>
                <a:solidFill>
                  <a:srgbClr val="000000"/>
                </a:solidFill>
                <a:effectLst>
                  <a:outerShdw sx="100000" sy="100000" kx="0" ky="0" algn="b" rotWithShape="0" blurRad="25400" dist="12700" dir="16200000">
                    <a:srgbClr val="000000">
                      <a:alpha val="40000"/>
                    </a:srgbClr>
                  </a:outerShdw>
                </a:effectLst>
              </a:defRPr>
            </a:pPr>
            <a:r>
              <a:t>The Glory Cloud on the Mountain</a:t>
            </a:r>
          </a:p>
          <a:p>
            <a:pPr algn="l">
              <a:defRPr>
                <a:solidFill>
                  <a:srgbClr val="000000"/>
                </a:solidFill>
                <a:effectLst>
                  <a:outerShdw sx="100000" sy="100000" kx="0" ky="0" algn="b" rotWithShape="0" blurRad="25400" dist="12700" dir="16200000">
                    <a:srgbClr val="000000">
                      <a:alpha val="40000"/>
                    </a:srgbClr>
                  </a:outerShdw>
                </a:effectLst>
              </a:defRPr>
            </a:pPr>
            <a:r>
              <a:t>Peter's suggestion of Booths and the Feast of Booths</a:t>
            </a:r>
          </a:p>
          <a:p>
            <a:pPr algn="l">
              <a:defRPr>
                <a:solidFill>
                  <a:srgbClr val="000000"/>
                </a:solidFill>
                <a:effectLst>
                  <a:outerShdw sx="100000" sy="100000" kx="0" ky="0" algn="b" rotWithShape="0" blurRad="25400" dist="12700" dir="16200000">
                    <a:srgbClr val="000000">
                      <a:alpha val="40000"/>
                    </a:srgbClr>
                  </a:outerShdw>
                </a:effectLst>
              </a:defRPr>
            </a:pPr>
            <a:r>
              <a:t>The Command for Silence until after the passion</a:t>
            </a:r>
          </a:p>
          <a:p>
            <a:pPr algn="l">
              <a:defRPr>
                <a:solidFill>
                  <a:srgbClr val="000000"/>
                </a:solidFill>
                <a:effectLst>
                  <a:outerShdw sx="100000" sy="100000" kx="0" ky="0" algn="b" rotWithShape="0" blurRad="25400" dist="12700" dir="16200000">
                    <a:srgbClr val="000000">
                      <a:alpha val="40000"/>
                    </a:srgbClr>
                  </a:outerShdw>
                </a:effectLst>
              </a:defRPr>
            </a:pPr>
            <a:r>
              <a:t>The Identification of St. John with Elijah</a:t>
            </a:r>
          </a:p>
          <a:p>
            <a:pPr algn="l">
              <a:defRPr>
                <a:solidFill>
                  <a:srgbClr val="000000"/>
                </a:solidFill>
                <a:effectLst>
                  <a:outerShdw sx="100000" sy="100000" kx="0" ky="0" algn="b" rotWithShape="0" blurRad="25400" dist="12700" dir="16200000">
                    <a:srgbClr val="000000">
                      <a:alpha val="40000"/>
                    </a:srgbClr>
                  </a:outerShdw>
                </a:effectLst>
              </a:defRPr>
            </a:pPr>
            <a:r>
              <a:t>This and more is truly meaningful</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Shape 166"/>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67" name="Shape 16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Keeping the Main thing the Main Thing!</a:t>
            </a:r>
          </a:p>
        </p:txBody>
      </p:sp>
      <p:sp>
        <p:nvSpPr>
          <p:cNvPr id="168" name="Shape 168"/>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But the most important thing that happened on the Mount of the Transfiguration is this:</a:t>
            </a:r>
          </a:p>
          <a:p>
            <a:pPr algn="l">
              <a:spcBef>
                <a:spcPts val="2900"/>
              </a:spcBef>
              <a:defRPr>
                <a:solidFill>
                  <a:srgbClr val="000000"/>
                </a:solidFill>
                <a:effectLst>
                  <a:outerShdw sx="100000" sy="100000" kx="0" ky="0" algn="b" rotWithShape="0" blurRad="25400" dist="12700" dir="16200000">
                    <a:srgbClr val="000000">
                      <a:alpha val="40000"/>
                    </a:srgbClr>
                  </a:outerShdw>
                </a:effectLst>
              </a:defRPr>
            </a:pPr>
            <a:r>
              <a:t>He [Peter] was still speaking when, behold, a bright cloud overshadowed them, and a voice from the cloud said, </a:t>
            </a:r>
            <a:r>
              <a:rPr b="1"/>
              <a:t>“This is my beloved Son, with whom I am well pleased; listen to him.”</a:t>
            </a:r>
            <a:r>
              <a:t> When the disciples heard this, they fell on their faces and were terrified. But Jesus came and touched them, saying, “Rise, and have no fear.” And when they lifted up their eyes, they saw no one but Jesus only.  		</a:t>
            </a:r>
            <a:r>
              <a:rPr sz="2600"/>
              <a:t>Matthew 17: 5-8 ESV</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71" name="Shape 17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Keeping the Main thing the Main Thing!</a:t>
            </a:r>
          </a:p>
        </p:txBody>
      </p:sp>
      <p:sp>
        <p:nvSpPr>
          <p:cNvPr id="172" name="Shape 172"/>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Compare to Hebrews 1:1-2</a:t>
            </a:r>
          </a:p>
          <a:p>
            <a:pPr algn="l">
              <a:spcBef>
                <a:spcPts val="2600"/>
              </a:spcBef>
              <a:defRPr>
                <a:solidFill>
                  <a:srgbClr val="000000"/>
                </a:solidFill>
                <a:effectLst>
                  <a:outerShdw sx="100000" sy="100000" kx="0" ky="0" algn="b" rotWithShape="0" blurRad="25400" dist="12700" dir="16200000">
                    <a:srgbClr val="000000">
                      <a:alpha val="40000"/>
                    </a:srgbClr>
                  </a:outerShdw>
                </a:effectLst>
              </a:defRPr>
            </a:pPr>
            <a:r>
              <a:t>"Long ago, at many times and in many ways, God spoke to our fathers by the prophets, </a:t>
            </a:r>
            <a:r>
              <a:rPr b="1"/>
              <a:t>but in these last days he has spoken to us by his Son</a:t>
            </a:r>
            <a:r>
              <a:t>, whom he appointed the heir of all things, through whom also he created the world."</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4" name="Shape 17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75" name="Shape 17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397256">
              <a:spcBef>
                <a:spcPts val="400"/>
              </a:spcBef>
              <a:defRPr spc="24" sz="2448">
                <a:solidFill>
                  <a:srgbClr val="3E382B"/>
                </a:solidFill>
                <a:effectLst>
                  <a:outerShdw sx="100000" sy="100000" kx="0" ky="0" algn="b" rotWithShape="0" blurRad="25908" dist="8636" dir="5400000">
                    <a:srgbClr val="E0DEC7">
                      <a:alpha val="80000"/>
                    </a:srgbClr>
                  </a:outerShdw>
                </a:effectLst>
                <a:latin typeface="+mn-lt"/>
                <a:ea typeface="+mn-ea"/>
                <a:cs typeface="+mn-cs"/>
                <a:sym typeface="American Typewriter"/>
              </a:defRPr>
            </a:lvl1pPr>
          </a:lstStyle>
          <a:p>
            <a:pPr/>
            <a:r>
              <a:t>The Importance of the Transfiguration in the Lives of Those Present</a:t>
            </a:r>
          </a:p>
        </p:txBody>
      </p:sp>
      <p:sp>
        <p:nvSpPr>
          <p:cNvPr id="176" name="Shape 176"/>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defRPr>
                <a:solidFill>
                  <a:srgbClr val="000000"/>
                </a:solidFill>
                <a:effectLst>
                  <a:outerShdw sx="100000" sy="100000" kx="0" ky="0" algn="b" rotWithShape="0" blurRad="25400" dist="12700" dir="16200000">
                    <a:srgbClr val="000000">
                      <a:alpha val="40000"/>
                    </a:srgbClr>
                  </a:outerShdw>
                </a:effectLst>
              </a:defRPr>
            </a:pPr>
            <a:r>
              <a:t>2 Peter 1:16-18 </a:t>
            </a:r>
            <a:r>
              <a:rPr sz="2700"/>
              <a:t>ESV</a:t>
            </a:r>
          </a:p>
          <a:p>
            <a:pPr algn="l">
              <a:defRPr>
                <a:solidFill>
                  <a:srgbClr val="000000"/>
                </a:solidFill>
                <a:effectLst>
                  <a:outerShdw sx="100000" sy="100000" kx="0" ky="0" algn="b" rotWithShape="0" blurRad="25400" dist="12700" dir="16200000">
                    <a:srgbClr val="000000">
                      <a:alpha val="40000"/>
                    </a:srgbClr>
                  </a:outerShdw>
                </a:effectLst>
              </a:defRPr>
            </a:pPr>
            <a:r>
              <a:t>"For we did not follow cleverly devised myths when we made known to you the power and coming of our Lord Jesus Christ, but we were eyewitnesses of his majesty.  For when he received honor and glory from God the Father, and the voice was borne to him by the Majestic Glory, “This is my beloved Son, with whom I am well pleased,” </a:t>
            </a:r>
            <a:r>
              <a:rPr b="1"/>
              <a:t>we ourselves heard this very voice</a:t>
            </a:r>
            <a:r>
              <a:t> borne from heaven, </a:t>
            </a:r>
            <a:r>
              <a:rPr b="1"/>
              <a:t>for we were with him on the holy mountain."</a:t>
            </a: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Shape 17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79" name="Shape 17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80" name="Shape 180"/>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defRPr>
                <a:solidFill>
                  <a:srgbClr val="000000"/>
                </a:solidFill>
                <a:effectLst>
                  <a:outerShdw sx="100000" sy="100000" kx="0" ky="0" algn="b" rotWithShape="0" blurRad="25400" dist="12700" dir="16200000">
                    <a:srgbClr val="000000">
                      <a:alpha val="40000"/>
                    </a:srgbClr>
                  </a:outerShdw>
                </a:effectLst>
              </a:defRPr>
            </a:pPr>
            <a:r>
              <a:t>Matthew 17:14-21</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2" name="Shape 18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83" name="Shape 18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84" name="Shape 184"/>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defRPr>
                <a:solidFill>
                  <a:srgbClr val="000000"/>
                </a:solidFill>
                <a:effectLst>
                  <a:outerShdw sx="100000" sy="100000" kx="0" ky="0" algn="b" rotWithShape="0" blurRad="25400" dist="12700" dir="16200000">
                    <a:srgbClr val="000000">
                      <a:alpha val="40000"/>
                    </a:srgbClr>
                  </a:outerShdw>
                </a:effectLst>
              </a:defRPr>
            </a:pPr>
            <a:r>
              <a:t>Matthew 17:15 &amp; 18 </a:t>
            </a:r>
            <a:r>
              <a:rPr sz="2300"/>
              <a:t> ESV</a:t>
            </a:r>
          </a:p>
          <a:p>
            <a:pPr algn="l">
              <a:defRPr>
                <a:solidFill>
                  <a:schemeClr val="accent5">
                    <a:lumOff val="-8059"/>
                  </a:schemeClr>
                </a:solidFill>
                <a:effectLst>
                  <a:outerShdw sx="100000" sy="100000" kx="0" ky="0" algn="b" rotWithShape="0" blurRad="25400" dist="12700" dir="16200000">
                    <a:srgbClr val="000000">
                      <a:alpha val="40000"/>
                    </a:srgbClr>
                  </a:outerShdw>
                </a:effectLst>
              </a:defRPr>
            </a:pPr>
            <a:r>
              <a:t>The Problem</a:t>
            </a:r>
          </a:p>
          <a:p>
            <a:pPr algn="l">
              <a:defRPr>
                <a:solidFill>
                  <a:srgbClr val="000000"/>
                </a:solidFill>
                <a:effectLst>
                  <a:outerShdw sx="100000" sy="100000" kx="0" ky="0" algn="b" rotWithShape="0" blurRad="25400" dist="12700" dir="16200000">
                    <a:srgbClr val="000000">
                      <a:alpha val="40000"/>
                    </a:srgbClr>
                  </a:outerShdw>
                </a:effectLst>
              </a:defRPr>
            </a:pPr>
            <a:r>
              <a:t>[the boy's father] said, “Lord, have mercy on my son, for he is an epileptic and he suffers terribly. For often he falls into the fire, and often into the water. </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chemeClr val="accent5">
                    <a:lumOff val="-8059"/>
                  </a:schemeClr>
                </a:solidFill>
                <a:effectLst>
                  <a:outerShdw sx="100000" sy="100000" kx="0" ky="0" algn="b" rotWithShape="0" blurRad="25400" dist="12700" dir="16200000">
                    <a:srgbClr val="000000">
                      <a:alpha val="40000"/>
                    </a:srgbClr>
                  </a:outerShdw>
                </a:effectLst>
              </a:defRPr>
            </a:pPr>
            <a:r>
              <a:t>The Solution </a:t>
            </a:r>
          </a:p>
          <a:p>
            <a:pPr algn="l">
              <a:defRPr>
                <a:solidFill>
                  <a:srgbClr val="000000"/>
                </a:solidFill>
                <a:effectLst>
                  <a:outerShdw sx="100000" sy="100000" kx="0" ky="0" algn="b" rotWithShape="0" blurRad="25400" dist="12700" dir="16200000">
                    <a:srgbClr val="000000">
                      <a:alpha val="40000"/>
                    </a:srgbClr>
                  </a:outerShdw>
                </a:effectLst>
              </a:defRPr>
            </a:pPr>
            <a:r>
              <a:t> And Jesus rebuked the demon, and it came out of him, and the boy was healed instantly. </a:t>
            </a: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Shape 186"/>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87" name="Shape 18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88" name="Shape 188"/>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600"/>
              </a:spcBef>
              <a:defRPr>
                <a:solidFill>
                  <a:srgbClr val="000000"/>
                </a:solidFill>
                <a:effectLst>
                  <a:outerShdw sx="100000" sy="100000" kx="0" ky="0" algn="b" rotWithShape="0" blurRad="25400" dist="12700" dir="16200000">
                    <a:srgbClr val="000000">
                      <a:alpha val="40000"/>
                    </a:srgbClr>
                  </a:outerShdw>
                </a:effectLst>
              </a:defRPr>
            </a:pPr>
            <a:r>
              <a:t>Matthew 17:16, 17 &amp; 20</a:t>
            </a:r>
            <a:r>
              <a:rPr sz="2500"/>
              <a:t>  ESV</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A New Problem </a:t>
            </a:r>
          </a:p>
          <a:p>
            <a:pPr algn="l">
              <a:spcBef>
                <a:spcPts val="600"/>
              </a:spcBef>
              <a:defRPr>
                <a:solidFill>
                  <a:srgbClr val="000000"/>
                </a:solidFill>
                <a:effectLst>
                  <a:outerShdw sx="100000" sy="100000" kx="0" ky="0" algn="b" rotWithShape="0" blurRad="25400" dist="12700" dir="16200000">
                    <a:srgbClr val="000000">
                      <a:alpha val="40000"/>
                    </a:srgbClr>
                  </a:outerShdw>
                </a:effectLst>
              </a:defRPr>
            </a:pPr>
            <a:r>
              <a:t>And I brought him to your disciples, and they could not heal him.”</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Jesus' Diagnosis</a:t>
            </a:r>
          </a:p>
          <a:p>
            <a:pPr algn="l">
              <a:spcBef>
                <a:spcPts val="600"/>
              </a:spcBef>
              <a:defRPr>
                <a:solidFill>
                  <a:srgbClr val="000000"/>
                </a:solidFill>
                <a:effectLst>
                  <a:outerShdw sx="100000" sy="100000" kx="0" ky="0" algn="b" rotWithShape="0" blurRad="25400" dist="12700" dir="16200000">
                    <a:srgbClr val="000000">
                      <a:alpha val="40000"/>
                    </a:srgbClr>
                  </a:outerShdw>
                </a:effectLst>
              </a:defRPr>
            </a:pPr>
            <a:r>
              <a:t> “O faithless and twisted generation, how long am I to be with you? How long am I to bear with you? Bring him here to me.”</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The Solution </a:t>
            </a:r>
          </a:p>
          <a:p>
            <a:pPr algn="l">
              <a:spcBef>
                <a:spcPts val="600"/>
              </a:spcBef>
              <a:defRPr>
                <a:solidFill>
                  <a:srgbClr val="000000"/>
                </a:solidFill>
                <a:effectLst>
                  <a:outerShdw sx="100000" sy="100000" kx="0" ky="0" algn="b" rotWithShape="0" blurRad="25400" dist="12700" dir="16200000">
                    <a:srgbClr val="000000">
                      <a:alpha val="40000"/>
                    </a:srgbClr>
                  </a:outerShdw>
                </a:effectLst>
              </a:defRPr>
            </a:pPr>
            <a:r>
              <a:t>...truly, I say to you, if you have faith like a grain of mustard seed, </a:t>
            </a:r>
          </a:p>
          <a:p>
            <a:pPr algn="l">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Shape 19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91" name="Shape 19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92" name="Shape 192"/>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600"/>
              </a:spcBef>
              <a:defRPr>
                <a:solidFill>
                  <a:srgbClr val="000000"/>
                </a:solidFill>
                <a:effectLst>
                  <a:outerShdw sx="100000" sy="100000" kx="0" ky="0" algn="b" rotWithShape="0" blurRad="25400" dist="12700" dir="16200000">
                    <a:srgbClr val="000000">
                      <a:alpha val="40000"/>
                    </a:srgbClr>
                  </a:outerShdw>
                </a:effectLst>
              </a:defRPr>
            </a:pPr>
            <a:r>
              <a:t>Matthew 17:21</a:t>
            </a:r>
            <a:r>
              <a:rPr sz="2300"/>
              <a:t> </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 </a:t>
            </a:r>
          </a:p>
          <a:p>
            <a:pPr algn="l">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4" name="Shape 19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95" name="Shape 19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96" name="Shape 196"/>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Matthew 17:21</a:t>
            </a:r>
            <a:r>
              <a:rPr sz="2300"/>
              <a:t> </a:t>
            </a:r>
          </a:p>
          <a:p>
            <a:pPr>
              <a:spcBef>
                <a:spcPts val="1000"/>
              </a:spcBef>
              <a:defRPr sz="6200">
                <a:solidFill>
                  <a:srgbClr val="000000"/>
                </a:solidFill>
                <a:effectLst>
                  <a:outerShdw sx="100000" sy="100000" kx="0" ky="0" algn="b" rotWithShape="0" blurRad="25400" dist="12700" dir="16200000">
                    <a:srgbClr val="000000">
                      <a:alpha val="40000"/>
                    </a:srgbClr>
                  </a:outerShdw>
                </a:effectLst>
              </a:defRPr>
            </a:pPr>
            <a:r>
              <a:t>Why is there no verse 21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t>This is where it begins to matter which ancient text type is used for translation.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t>New Testament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t>Byzantine      - or -    Alexandrian</a:t>
            </a:r>
            <a:br/>
            <a:r>
              <a:t>(Greece)                           (Egypt)</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Shape 19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99" name="Shape 19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00" name="Shape 200"/>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Matthew 17:21</a:t>
            </a:r>
            <a:r>
              <a:rPr sz="2300"/>
              <a:t> </a:t>
            </a:r>
          </a:p>
          <a:p>
            <a:pPr>
              <a:spcBef>
                <a:spcPts val="1000"/>
              </a:spcBef>
              <a:defRPr sz="6200">
                <a:solidFill>
                  <a:srgbClr val="000000"/>
                </a:solidFill>
                <a:effectLst>
                  <a:outerShdw sx="100000" sy="100000" kx="0" ky="0" algn="b" rotWithShape="0" blurRad="25400" dist="12700" dir="16200000">
                    <a:srgbClr val="000000">
                      <a:alpha val="40000"/>
                    </a:srgbClr>
                  </a:outerShdw>
                </a:effectLst>
              </a:defRPr>
            </a:pPr>
            <a:r>
              <a:t>ESV </a:t>
            </a:r>
            <a:br/>
            <a:r>
              <a:rPr sz="4600"/>
              <a:t>footnote where verse 21 should be: </a:t>
            </a:r>
            <a:endParaRPr sz="4600"/>
          </a:p>
          <a:p>
            <a:pPr algn="l">
              <a:spcBef>
                <a:spcPts val="1000"/>
              </a:spcBef>
              <a:defRPr sz="3500">
                <a:solidFill>
                  <a:srgbClr val="000000"/>
                </a:solidFill>
                <a:effectLst>
                  <a:outerShdw sx="100000" sy="100000" kx="0" ky="0" algn="b" rotWithShape="0" blurRad="25400" dist="12700" dir="16200000">
                    <a:srgbClr val="000000">
                      <a:alpha val="40000"/>
                    </a:srgbClr>
                  </a:outerShdw>
                </a:effectLst>
              </a:defRPr>
            </a:pPr>
            <a:r>
              <a:t>Some manuscripts insert verse 21: But this kind never comes out except by prayer and fasting.</a:t>
            </a:r>
          </a:p>
          <a:p>
            <a:pPr>
              <a:spcBef>
                <a:spcPts val="1000"/>
              </a:spcBef>
              <a:defRPr sz="6200">
                <a:solidFill>
                  <a:srgbClr val="000000"/>
                </a:solidFill>
                <a:effectLst>
                  <a:outerShdw sx="100000" sy="100000" kx="0" ky="0" algn="b" rotWithShape="0" blurRad="25400" dist="12700" dir="16200000">
                    <a:srgbClr val="000000">
                      <a:alpha val="40000"/>
                    </a:srgbClr>
                  </a:outerShdw>
                </a:effectLst>
              </a:defRPr>
            </a:pPr>
            <a:r>
              <a:t>New King James Version</a:t>
            </a:r>
          </a:p>
          <a:p>
            <a:pPr algn="l">
              <a:defRPr>
                <a:solidFill>
                  <a:srgbClr val="000000"/>
                </a:solidFill>
                <a:effectLst>
                  <a:outerShdw sx="100000" sy="100000" kx="0" ky="0" algn="b" rotWithShape="0" blurRad="25400" dist="12700" dir="16200000">
                    <a:srgbClr val="000000">
                      <a:alpha val="40000"/>
                    </a:srgbClr>
                  </a:outerShdw>
                </a:effectLst>
              </a:defRPr>
            </a:pPr>
            <a:r>
              <a:t>21 However, this kind does not go out except by prayer and fasting.”[e]</a:t>
            </a:r>
          </a:p>
          <a:p>
            <a:pPr>
              <a:defRPr>
                <a:solidFill>
                  <a:srgbClr val="000000"/>
                </a:solidFill>
                <a:effectLst>
                  <a:outerShdw sx="100000" sy="100000" kx="0" ky="0" algn="b" rotWithShape="0" blurRad="25400" dist="12700" dir="16200000">
                    <a:srgbClr val="000000">
                      <a:alpha val="40000"/>
                    </a:srgbClr>
                  </a:outerShdw>
                </a:effectLst>
              </a:defRPr>
            </a:pPr>
            <a:r>
              <a:t>[e] NU-Text omits this verse.</a:t>
            </a: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2" name="Shape 20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03" name="Shape 20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04" name="Shape 204"/>
          <p:cNvSpPr/>
          <p:nvPr/>
        </p:nvSpPr>
        <p:spPr>
          <a:xfrm>
            <a:off x="660400" y="1612900"/>
            <a:ext cx="11480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05" name="Shape 205"/>
          <p:cNvSpPr/>
          <p:nvPr/>
        </p:nvSpPr>
        <p:spPr>
          <a:xfrm>
            <a:off x="978793" y="4152900"/>
            <a:ext cx="5256015"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4">
                    <a:lumOff val="-9884"/>
                  </a:schemeClr>
                </a:solidFill>
              </a:defRPr>
            </a:pPr>
            <a:r>
              <a:t>King James Version </a:t>
            </a:r>
          </a:p>
          <a:p>
            <a:pPr>
              <a:spcBef>
                <a:spcPts val="1000"/>
              </a:spcBef>
              <a:defRPr>
                <a:solidFill>
                  <a:schemeClr val="accent4">
                    <a:lumOff val="-9884"/>
                  </a:schemeClr>
                </a:solidFill>
              </a:defRPr>
            </a:pPr>
            <a:r>
              <a:t>New King James Version </a:t>
            </a:r>
          </a:p>
        </p:txBody>
      </p:sp>
      <p:sp>
        <p:nvSpPr>
          <p:cNvPr id="206" name="Shape 206"/>
          <p:cNvSpPr/>
          <p:nvPr/>
        </p:nvSpPr>
        <p:spPr>
          <a:xfrm>
            <a:off x="6461770" y="4102100"/>
            <a:ext cx="6101061" cy="518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2">
                    <a:satOff val="-3676"/>
                    <a:lumOff val="-19080"/>
                  </a:schemeClr>
                </a:solidFill>
              </a:defRPr>
            </a:pPr>
            <a:r>
              <a:t>Revised Standard Version</a:t>
            </a:r>
          </a:p>
          <a:p>
            <a:pPr>
              <a:spcBef>
                <a:spcPts val="1000"/>
              </a:spcBef>
              <a:defRPr>
                <a:solidFill>
                  <a:schemeClr val="accent2">
                    <a:satOff val="-3676"/>
                    <a:lumOff val="-19080"/>
                  </a:schemeClr>
                </a:solidFill>
              </a:defRPr>
            </a:pPr>
            <a:r>
              <a:t>English Standard Version </a:t>
            </a:r>
          </a:p>
          <a:p>
            <a:pPr>
              <a:spcBef>
                <a:spcPts val="1000"/>
              </a:spcBef>
              <a:defRPr sz="2400">
                <a:solidFill>
                  <a:schemeClr val="accent2">
                    <a:satOff val="-3676"/>
                    <a:lumOff val="-19080"/>
                  </a:schemeClr>
                </a:solidFill>
              </a:defRPr>
            </a:pPr>
            <a:r>
              <a:t>New International Version </a:t>
            </a:r>
          </a:p>
          <a:p>
            <a:pPr>
              <a:spcBef>
                <a:spcPts val="1000"/>
              </a:spcBef>
              <a:defRPr sz="2400">
                <a:solidFill>
                  <a:schemeClr val="accent2">
                    <a:satOff val="-3676"/>
                    <a:lumOff val="-19080"/>
                  </a:schemeClr>
                </a:solidFill>
              </a:defRPr>
            </a:pPr>
            <a:r>
              <a:rPr strike="sngStrike"/>
              <a:t>Holman Christian Standard</a:t>
            </a:r>
            <a:r>
              <a:t> </a:t>
            </a:r>
          </a:p>
          <a:p>
            <a:pPr>
              <a:spcBef>
                <a:spcPts val="1000"/>
              </a:spcBef>
              <a:defRPr sz="2400">
                <a:solidFill>
                  <a:schemeClr val="accent2">
                    <a:satOff val="-3676"/>
                    <a:lumOff val="-19080"/>
                  </a:schemeClr>
                </a:solidFill>
              </a:defRPr>
            </a:pPr>
            <a:r>
              <a:rPr strike="sngStrike"/>
              <a:t>The New Living Translation </a:t>
            </a:r>
          </a:p>
          <a:p>
            <a:pPr>
              <a:spcBef>
                <a:spcPts val="1000"/>
              </a:spcBef>
              <a:defRPr sz="2400">
                <a:solidFill>
                  <a:schemeClr val="accent2">
                    <a:satOff val="-3676"/>
                    <a:lumOff val="-19080"/>
                  </a:schemeClr>
                </a:solidFill>
              </a:defRPr>
            </a:pPr>
            <a:r>
              <a:t>The New American Standard </a:t>
            </a:r>
          </a:p>
          <a:p>
            <a:pPr>
              <a:spcBef>
                <a:spcPts val="1000"/>
              </a:spcBef>
              <a:defRPr sz="2400">
                <a:solidFill>
                  <a:schemeClr val="accent2">
                    <a:satOff val="-3676"/>
                    <a:lumOff val="-19080"/>
                  </a:schemeClr>
                </a:solidFill>
              </a:defRPr>
            </a:pPr>
            <a:r>
              <a:rPr strike="sngStrike"/>
              <a:t>The Voice</a:t>
            </a:r>
            <a:r>
              <a:t> </a:t>
            </a:r>
          </a:p>
          <a:p>
            <a:pPr>
              <a:spcBef>
                <a:spcPts val="1000"/>
              </a:spcBef>
              <a:defRPr sz="2400">
                <a:solidFill>
                  <a:schemeClr val="accent2">
                    <a:satOff val="-3676"/>
                    <a:lumOff val="-19080"/>
                  </a:schemeClr>
                </a:solidFill>
              </a:defRPr>
            </a:pPr>
            <a:r>
              <a:t>The New American Bible, (Roman Catholic)</a:t>
            </a:r>
          </a:p>
          <a:p>
            <a:pPr>
              <a:spcBef>
                <a:spcPts val="1000"/>
              </a:spcBef>
              <a:defRPr sz="2400">
                <a:solidFill>
                  <a:schemeClr val="accent2">
                    <a:satOff val="-3676"/>
                    <a:lumOff val="-19080"/>
                  </a:schemeClr>
                </a:solidFill>
              </a:defRPr>
            </a:pPr>
            <a:r>
              <a:t>The New Jerusalem Bible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8" name="Shape 20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09" name="Shape 20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10" name="Shape 210"/>
          <p:cNvSpPr/>
          <p:nvPr/>
        </p:nvSpPr>
        <p:spPr>
          <a:xfrm>
            <a:off x="660400" y="1612900"/>
            <a:ext cx="11480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11" name="Shape 211"/>
          <p:cNvSpPr/>
          <p:nvPr/>
        </p:nvSpPr>
        <p:spPr>
          <a:xfrm>
            <a:off x="712241" y="4152900"/>
            <a:ext cx="5789118"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4">
                    <a:lumOff val="-9884"/>
                  </a:schemeClr>
                </a:solidFill>
              </a:defRPr>
            </a:pPr>
            <a:r>
              <a:t>King James Version (2) </a:t>
            </a:r>
          </a:p>
          <a:p>
            <a:pPr>
              <a:spcBef>
                <a:spcPts val="1000"/>
              </a:spcBef>
              <a:defRPr>
                <a:solidFill>
                  <a:schemeClr val="accent4">
                    <a:lumOff val="-9884"/>
                  </a:schemeClr>
                </a:solidFill>
              </a:defRPr>
            </a:pPr>
            <a:r>
              <a:t>New King James Version (3)</a:t>
            </a:r>
          </a:p>
        </p:txBody>
      </p:sp>
      <p:sp>
        <p:nvSpPr>
          <p:cNvPr id="212" name="Shape 212"/>
          <p:cNvSpPr/>
          <p:nvPr/>
        </p:nvSpPr>
        <p:spPr>
          <a:xfrm>
            <a:off x="6461770" y="4102100"/>
            <a:ext cx="6101061" cy="518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2">
                    <a:satOff val="-3676"/>
                    <a:lumOff val="-19080"/>
                  </a:schemeClr>
                </a:solidFill>
              </a:defRPr>
            </a:pPr>
            <a:r>
              <a:t>Revised Standard Version</a:t>
            </a:r>
          </a:p>
          <a:p>
            <a:pPr>
              <a:spcBef>
                <a:spcPts val="1000"/>
              </a:spcBef>
              <a:defRPr>
                <a:solidFill>
                  <a:schemeClr val="accent2">
                    <a:satOff val="-3676"/>
                    <a:lumOff val="-19080"/>
                  </a:schemeClr>
                </a:solidFill>
              </a:defRPr>
            </a:pPr>
            <a:r>
              <a:t>English Standard Version (5)</a:t>
            </a:r>
          </a:p>
          <a:p>
            <a:pPr>
              <a:spcBef>
                <a:spcPts val="1000"/>
              </a:spcBef>
              <a:defRPr sz="2400">
                <a:solidFill>
                  <a:schemeClr val="accent2">
                    <a:satOff val="-3676"/>
                    <a:lumOff val="-19080"/>
                  </a:schemeClr>
                </a:solidFill>
              </a:defRPr>
            </a:pPr>
            <a:r>
              <a:t>New International Version (1)</a:t>
            </a:r>
          </a:p>
          <a:p>
            <a:pPr>
              <a:spcBef>
                <a:spcPts val="1000"/>
              </a:spcBef>
              <a:defRPr sz="2400">
                <a:solidFill>
                  <a:schemeClr val="accent2">
                    <a:satOff val="-3676"/>
                    <a:lumOff val="-19080"/>
                  </a:schemeClr>
                </a:solidFill>
              </a:defRPr>
            </a:pPr>
            <a:r>
              <a:rPr strike="sngStrike"/>
              <a:t>Holman Christian Standard</a:t>
            </a:r>
            <a:r>
              <a:t> (6)</a:t>
            </a:r>
          </a:p>
          <a:p>
            <a:pPr>
              <a:spcBef>
                <a:spcPts val="1000"/>
              </a:spcBef>
              <a:defRPr sz="2400">
                <a:solidFill>
                  <a:schemeClr val="accent2">
                    <a:satOff val="-3676"/>
                    <a:lumOff val="-19080"/>
                  </a:schemeClr>
                </a:solidFill>
              </a:defRPr>
            </a:pPr>
            <a:r>
              <a:rPr strike="sngStrike"/>
              <a:t>The New Living Translation</a:t>
            </a:r>
            <a:r>
              <a:t> (4)</a:t>
            </a:r>
          </a:p>
          <a:p>
            <a:pPr>
              <a:spcBef>
                <a:spcPts val="1000"/>
              </a:spcBef>
              <a:defRPr sz="2400">
                <a:solidFill>
                  <a:schemeClr val="accent2">
                    <a:satOff val="-3676"/>
                    <a:lumOff val="-19080"/>
                  </a:schemeClr>
                </a:solidFill>
              </a:defRPr>
            </a:pPr>
            <a:r>
              <a:t>The New American Standard (8)</a:t>
            </a:r>
          </a:p>
          <a:p>
            <a:pPr>
              <a:spcBef>
                <a:spcPts val="1000"/>
              </a:spcBef>
              <a:defRPr sz="2400">
                <a:solidFill>
                  <a:schemeClr val="accent2">
                    <a:satOff val="-3676"/>
                    <a:lumOff val="-19080"/>
                  </a:schemeClr>
                </a:solidFill>
              </a:defRPr>
            </a:pPr>
            <a:r>
              <a:rPr strike="sngStrike"/>
              <a:t>The Voice</a:t>
            </a:r>
            <a:r>
              <a:t> (7)</a:t>
            </a:r>
          </a:p>
          <a:p>
            <a:pPr>
              <a:spcBef>
                <a:spcPts val="1000"/>
              </a:spcBef>
              <a:defRPr sz="2400">
                <a:solidFill>
                  <a:schemeClr val="accent2">
                    <a:satOff val="-3676"/>
                    <a:lumOff val="-19080"/>
                  </a:schemeClr>
                </a:solidFill>
              </a:defRPr>
            </a:pPr>
            <a:r>
              <a:t>The New American Bible, (Roman Catholic)</a:t>
            </a:r>
          </a:p>
          <a:p>
            <a:pPr>
              <a:spcBef>
                <a:spcPts val="1000"/>
              </a:spcBef>
              <a:defRPr sz="2400">
                <a:solidFill>
                  <a:schemeClr val="accent2">
                    <a:satOff val="-3676"/>
                    <a:lumOff val="-19080"/>
                  </a:schemeClr>
                </a:solidFill>
              </a:defRPr>
            </a:pPr>
            <a:r>
              <a:t>The New Jerusalem Bible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Shape 21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15" name="Shape 21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16" name="Shape 216"/>
          <p:cNvSpPr/>
          <p:nvPr/>
        </p:nvSpPr>
        <p:spPr>
          <a:xfrm>
            <a:off x="660400" y="1562100"/>
            <a:ext cx="114808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Does it matter?</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Shape 21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19" name="Shape 21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20" name="Shape 220"/>
          <p:cNvSpPr/>
          <p:nvPr/>
        </p:nvSpPr>
        <p:spPr>
          <a:xfrm>
            <a:off x="660400" y="1473200"/>
            <a:ext cx="114808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Does it matter?</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matters to verse 21, prayer and fasting.</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also matters to passages such as John 8, the woman caught in adultery.</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And a handful of other passages.</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matters to King James Only Christians</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However...</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2" name="Shape 22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23" name="Shape 22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24" name="Shape 224"/>
          <p:cNvSpPr/>
          <p:nvPr/>
        </p:nvSpPr>
        <p:spPr>
          <a:xfrm>
            <a:off x="660400" y="1562100"/>
            <a:ext cx="114808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Does it matter?</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doesn't matter to overall theology.</a:t>
            </a:r>
            <a:br>
              <a:rPr>
                <a:solidFill>
                  <a:schemeClr val="accent2">
                    <a:satOff val="-3676"/>
                    <a:lumOff val="-19080"/>
                  </a:schemeClr>
                </a:solidFill>
              </a:rPr>
            </a:br>
            <a:r>
              <a:rPr sz="2900">
                <a:solidFill>
                  <a:schemeClr val="accent2">
                    <a:satOff val="-3676"/>
                    <a:lumOff val="-19080"/>
                  </a:schemeClr>
                </a:solidFill>
              </a:rPr>
              <a:t>No Christian truth is compromised or changed.</a:t>
            </a:r>
            <a:endParaRPr sz="2900">
              <a:solidFill>
                <a:schemeClr val="accent2">
                  <a:satOff val="-3676"/>
                  <a:lumOff val="-19080"/>
                </a:schemeClr>
              </a:solidFill>
            </a:endParaRPr>
          </a:p>
          <a:p>
            <a:pPr>
              <a:spcBef>
                <a:spcPts val="1000"/>
              </a:spcBef>
              <a:defRPr sz="29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No new doctrine arises from the switch.</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Nevertheless, it is important to know so that you understand why the king James Bible might say something other bibles leave out. And so that you know how to deal with the discrepancies.</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Shape 226"/>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27" name="Shape 22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Matthew 17:22-23</a:t>
            </a:r>
          </a:p>
        </p:txBody>
      </p:sp>
      <p:sp>
        <p:nvSpPr>
          <p:cNvPr id="228" name="Shape 228"/>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3600"/>
              </a:spcBef>
              <a:defRPr>
                <a:solidFill>
                  <a:srgbClr val="000000"/>
                </a:solidFill>
              </a:defRPr>
            </a:pPr>
            <a:r>
              <a:t>As we read this passage, keep in mind:</a:t>
            </a:r>
          </a:p>
          <a:p>
            <a:pPr algn="l">
              <a:spcBef>
                <a:spcPts val="3600"/>
              </a:spcBef>
              <a:defRPr>
                <a:solidFill>
                  <a:srgbClr val="000000"/>
                </a:solidFill>
              </a:defRPr>
            </a:pPr>
            <a:r>
              <a:t>This is the second time Jesus predicted his death and resurrection. (Matthew 16:21-23)</a:t>
            </a:r>
          </a:p>
          <a:p>
            <a:pPr algn="l">
              <a:spcBef>
                <a:spcPts val="3600"/>
              </a:spcBef>
              <a:defRPr>
                <a:solidFill>
                  <a:srgbClr val="000000"/>
                </a:solidFill>
              </a:defRPr>
            </a:pPr>
            <a:r>
              <a:t>Note the reaction of the disciples who hear him. </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29" name="Shape 229"/>
          <p:cNvSpPr/>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1" name="Shape 231"/>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32" name="Shape 23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Matthew 17:22-23</a:t>
            </a:r>
          </a:p>
        </p:txBody>
      </p:sp>
      <p:sp>
        <p:nvSpPr>
          <p:cNvPr id="233" name="Shape 233"/>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3600"/>
              </a:spcBef>
              <a:defRPr>
                <a:solidFill>
                  <a:srgbClr val="000000"/>
                </a:solidFill>
              </a:defRPr>
            </a:pPr>
            <a:r>
              <a:t>In this passage Jesus is connecting several concepts from the Old Testament. Most importantly, he is connecting the promised Messiah with the suffering servant of Isaiah 53. </a:t>
            </a:r>
          </a:p>
          <a:p>
            <a:pPr>
              <a:spcBef>
                <a:spcPts val="3600"/>
              </a:spcBef>
              <a:defRPr b="1">
                <a:solidFill>
                  <a:srgbClr val="000000"/>
                </a:solidFill>
              </a:defRPr>
            </a:pPr>
            <a:r>
              <a:t>Read Isaiah 53</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5" name="Shape 235"/>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36" name="Shape 23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37" name="Shape 237"/>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3600"/>
              </a:spcBef>
              <a:defRPr>
                <a:solidFill>
                  <a:srgbClr val="000000"/>
                </a:solidFill>
              </a:defRPr>
            </a:pPr>
            <a:r>
              <a:t> </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38" name="Shape 238"/>
          <p:cNvSpPr/>
          <p:nvPr/>
        </p:nvSpPr>
        <p:spPr>
          <a:xfrm>
            <a:off x="1162811" y="2400299"/>
            <a:ext cx="11453442" cy="6197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a:solidFill>
                  <a:srgbClr val="000000"/>
                </a:solidFill>
              </a:defRPr>
            </a:pPr>
            <a:r>
              <a:t>Who has believed what he has heard from us?</a:t>
            </a:r>
          </a:p>
          <a:p>
            <a:pPr algn="l">
              <a:defRPr>
                <a:solidFill>
                  <a:srgbClr val="000000"/>
                </a:solidFill>
              </a:defRPr>
            </a:pPr>
            <a:r>
              <a:t>    And to whom has the arm of the Lord been revealed?</a:t>
            </a:r>
          </a:p>
          <a:p>
            <a:pPr algn="l">
              <a:defRPr>
                <a:solidFill>
                  <a:srgbClr val="000000"/>
                </a:solidFill>
              </a:defRPr>
            </a:pPr>
            <a:r>
              <a:t>For he grew up before him like a young plant,</a:t>
            </a:r>
          </a:p>
          <a:p>
            <a:pPr algn="l">
              <a:defRPr>
                <a:solidFill>
                  <a:srgbClr val="000000"/>
                </a:solidFill>
              </a:defRPr>
            </a:pPr>
            <a:r>
              <a:t>    and like a root out of dry ground;</a:t>
            </a:r>
          </a:p>
          <a:p>
            <a:pPr algn="l">
              <a:defRPr>
                <a:solidFill>
                  <a:srgbClr val="000000"/>
                </a:solidFill>
              </a:defRPr>
            </a:pPr>
            <a:r>
              <a:t>he had no form or majesty that we should look at him,</a:t>
            </a:r>
          </a:p>
          <a:p>
            <a:pPr algn="l">
              <a:defRPr>
                <a:solidFill>
                  <a:srgbClr val="000000"/>
                </a:solidFill>
              </a:defRPr>
            </a:pPr>
            <a:r>
              <a:t>    and no beauty that we should desire him.</a:t>
            </a:r>
          </a:p>
          <a:p>
            <a:pPr algn="l">
              <a:defRPr>
                <a:solidFill>
                  <a:srgbClr val="000000"/>
                </a:solidFill>
              </a:defRPr>
            </a:pPr>
            <a:r>
              <a:t>He was despised and rejected by men;</a:t>
            </a:r>
          </a:p>
          <a:p>
            <a:pPr algn="l">
              <a:defRPr>
                <a:solidFill>
                  <a:srgbClr val="000000"/>
                </a:solidFill>
              </a:defRPr>
            </a:pPr>
            <a:r>
              <a:t>    a man of sorrows, and acquainted with grief;</a:t>
            </a:r>
          </a:p>
          <a:p>
            <a:pPr algn="l">
              <a:defRPr>
                <a:solidFill>
                  <a:srgbClr val="000000"/>
                </a:solidFill>
              </a:defRPr>
            </a:pPr>
            <a:r>
              <a:t>and as one from whom men hide their faces</a:t>
            </a:r>
          </a:p>
          <a:p>
            <a:pPr algn="l">
              <a:defRPr>
                <a:solidFill>
                  <a:srgbClr val="000000"/>
                </a:solidFill>
              </a:defRPr>
            </a:pPr>
            <a:r>
              <a:t>    he was despised, and we esteemed him not.</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0" name="Shape 24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41" name="Shape 24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42" name="Shape 242"/>
          <p:cNvSpPr/>
          <p:nvPr/>
        </p:nvSpPr>
        <p:spPr>
          <a:xfrm>
            <a:off x="1168400" y="2082800"/>
            <a:ext cx="11480800" cy="756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93741C"/>
                </a:solidFill>
              </a:defRPr>
            </a:pPr>
            <a:r>
              <a:t> </a:t>
            </a:r>
            <a:r>
              <a:rPr>
                <a:solidFill>
                  <a:srgbClr val="000000"/>
                </a:solidFill>
              </a:rPr>
              <a:t>Surely he has borne our griefs</a:t>
            </a:r>
            <a:endParaRPr>
              <a:solidFill>
                <a:srgbClr val="000000"/>
              </a:solidFill>
            </a:endParaRPr>
          </a:p>
          <a:p>
            <a:pPr algn="l">
              <a:defRPr>
                <a:solidFill>
                  <a:srgbClr val="000000"/>
                </a:solidFill>
              </a:defRPr>
            </a:pPr>
            <a:r>
              <a:t>    and carried our sorrows;</a:t>
            </a:r>
          </a:p>
          <a:p>
            <a:pPr algn="l">
              <a:defRPr>
                <a:solidFill>
                  <a:srgbClr val="000000"/>
                </a:solidFill>
              </a:defRPr>
            </a:pPr>
            <a:r>
              <a:t>yet we esteemed him stricken,</a:t>
            </a:r>
          </a:p>
          <a:p>
            <a:pPr algn="l">
              <a:defRPr>
                <a:solidFill>
                  <a:srgbClr val="000000"/>
                </a:solidFill>
              </a:defRPr>
            </a:pPr>
            <a:r>
              <a:t>    smitten by God, and afflicted.</a:t>
            </a:r>
          </a:p>
          <a:p>
            <a:pPr algn="l">
              <a:defRPr>
                <a:solidFill>
                  <a:srgbClr val="000000"/>
                </a:solidFill>
              </a:defRPr>
            </a:pPr>
            <a:r>
              <a:t>But he was pierced for our transgressions;</a:t>
            </a:r>
          </a:p>
          <a:p>
            <a:pPr algn="l">
              <a:defRPr>
                <a:solidFill>
                  <a:srgbClr val="000000"/>
                </a:solidFill>
              </a:defRPr>
            </a:pPr>
            <a:r>
              <a:t>    he was crushed for our iniquities;</a:t>
            </a:r>
          </a:p>
          <a:p>
            <a:pPr algn="l">
              <a:defRPr>
                <a:solidFill>
                  <a:srgbClr val="000000"/>
                </a:solidFill>
              </a:defRPr>
            </a:pPr>
            <a:r>
              <a:t>upon him was the chastisement that brought us peace,</a:t>
            </a:r>
          </a:p>
          <a:p>
            <a:pPr algn="l">
              <a:defRPr>
                <a:solidFill>
                  <a:srgbClr val="000000"/>
                </a:solidFill>
              </a:defRPr>
            </a:pPr>
            <a:r>
              <a:t>    and with his wounds we are healed.</a:t>
            </a:r>
          </a:p>
          <a:p>
            <a:pPr algn="l">
              <a:defRPr>
                <a:solidFill>
                  <a:srgbClr val="000000"/>
                </a:solidFill>
              </a:defRPr>
            </a:pPr>
            <a:r>
              <a:t>All we like sheep have gone astray;</a:t>
            </a:r>
          </a:p>
          <a:p>
            <a:pPr algn="l">
              <a:defRPr>
                <a:solidFill>
                  <a:srgbClr val="000000"/>
                </a:solidFill>
              </a:defRPr>
            </a:pPr>
            <a:r>
              <a:t>    we have turned—every one—to his own way;</a:t>
            </a:r>
          </a:p>
          <a:p>
            <a:pPr algn="l">
              <a:defRPr>
                <a:solidFill>
                  <a:srgbClr val="000000"/>
                </a:solidFill>
              </a:defRPr>
            </a:pPr>
            <a:r>
              <a:t>and the Lord has laid on him</a:t>
            </a:r>
          </a:p>
          <a:p>
            <a:pPr algn="l">
              <a:defRPr>
                <a:solidFill>
                  <a:srgbClr val="000000"/>
                </a:solidFill>
              </a:defRPr>
            </a:pPr>
            <a:r>
              <a:t>    the iniquity of us all.</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4" name="Shape 24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45" name="Shape 24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46" name="Shape 246"/>
          <p:cNvSpPr/>
          <p:nvPr/>
        </p:nvSpPr>
        <p:spPr>
          <a:xfrm>
            <a:off x="1168400" y="23368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sz="3100">
                <a:solidFill>
                  <a:srgbClr val="000000"/>
                </a:solidFill>
              </a:defRPr>
            </a:pPr>
            <a:r>
              <a:t>He was oppressed, and he was afflicted,</a:t>
            </a:r>
          </a:p>
          <a:p>
            <a:pPr algn="l">
              <a:defRPr sz="3100">
                <a:solidFill>
                  <a:srgbClr val="000000"/>
                </a:solidFill>
              </a:defRPr>
            </a:pPr>
            <a:r>
              <a:t>    yet he opened not his mouth;</a:t>
            </a:r>
          </a:p>
          <a:p>
            <a:pPr algn="l">
              <a:defRPr sz="3100">
                <a:solidFill>
                  <a:srgbClr val="000000"/>
                </a:solidFill>
              </a:defRPr>
            </a:pPr>
            <a:r>
              <a:t>like a lamb that is led to the slaughter,</a:t>
            </a:r>
          </a:p>
          <a:p>
            <a:pPr algn="l">
              <a:defRPr sz="3100">
                <a:solidFill>
                  <a:srgbClr val="000000"/>
                </a:solidFill>
              </a:defRPr>
            </a:pPr>
            <a:r>
              <a:t>    and like a sheep that before its shearers is silent,</a:t>
            </a:r>
          </a:p>
          <a:p>
            <a:pPr algn="l">
              <a:defRPr sz="3100">
                <a:solidFill>
                  <a:srgbClr val="000000"/>
                </a:solidFill>
              </a:defRPr>
            </a:pPr>
            <a:r>
              <a:t>    so he opened not his mouth.</a:t>
            </a:r>
          </a:p>
          <a:p>
            <a:pPr algn="l">
              <a:defRPr sz="3100">
                <a:solidFill>
                  <a:srgbClr val="000000"/>
                </a:solidFill>
              </a:defRPr>
            </a:pPr>
            <a:r>
              <a:t>By oppression and judgment he was taken away;</a:t>
            </a:r>
          </a:p>
          <a:p>
            <a:pPr algn="l">
              <a:defRPr sz="3100">
                <a:solidFill>
                  <a:srgbClr val="000000"/>
                </a:solidFill>
              </a:defRPr>
            </a:pPr>
            <a:r>
              <a:t>    and as for his generation, who considered</a:t>
            </a:r>
          </a:p>
          <a:p>
            <a:pPr algn="l">
              <a:defRPr sz="3100">
                <a:solidFill>
                  <a:srgbClr val="000000"/>
                </a:solidFill>
              </a:defRPr>
            </a:pPr>
            <a:r>
              <a:t>that he was cut off out of the land of the living,</a:t>
            </a:r>
          </a:p>
          <a:p>
            <a:pPr algn="l">
              <a:defRPr sz="3100">
                <a:solidFill>
                  <a:srgbClr val="000000"/>
                </a:solidFill>
              </a:defRPr>
            </a:pPr>
            <a:r>
              <a:t>    stricken for the transgression of my people?</a:t>
            </a:r>
          </a:p>
          <a:p>
            <a:pPr algn="l">
              <a:defRPr sz="3100">
                <a:solidFill>
                  <a:srgbClr val="000000"/>
                </a:solidFill>
              </a:defRPr>
            </a:pPr>
            <a:r>
              <a:t>And they made his grave with the wicked</a:t>
            </a:r>
          </a:p>
          <a:p>
            <a:pPr algn="l">
              <a:defRPr sz="3100">
                <a:solidFill>
                  <a:srgbClr val="000000"/>
                </a:solidFill>
              </a:defRPr>
            </a:pPr>
            <a:r>
              <a:t>    and with a rich man in his death,</a:t>
            </a:r>
          </a:p>
          <a:p>
            <a:pPr algn="l">
              <a:defRPr sz="3100">
                <a:solidFill>
                  <a:srgbClr val="000000"/>
                </a:solidFill>
              </a:defRPr>
            </a:pPr>
            <a:r>
              <a:t>although he had done no violence,</a:t>
            </a:r>
          </a:p>
          <a:p>
            <a:pPr algn="l">
              <a:defRPr sz="3100">
                <a:solidFill>
                  <a:srgbClr val="000000"/>
                </a:solidFill>
              </a:defRPr>
            </a:pPr>
            <a:r>
              <a:t>    and there was no deceit in his mouth.</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8" name="Shape 24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49" name="Shape 24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50" name="Shape 250"/>
          <p:cNvSpPr/>
          <p:nvPr/>
        </p:nvSpPr>
        <p:spPr>
          <a:xfrm>
            <a:off x="1168400" y="23495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sz="3400">
                <a:solidFill>
                  <a:srgbClr val="000000"/>
                </a:solidFill>
              </a:defRPr>
            </a:pPr>
            <a:r>
              <a:t>Yet it was the will of the Lord to crush him;</a:t>
            </a:r>
          </a:p>
          <a:p>
            <a:pPr algn="l">
              <a:defRPr sz="3400">
                <a:solidFill>
                  <a:srgbClr val="000000"/>
                </a:solidFill>
              </a:defRPr>
            </a:pPr>
            <a:r>
              <a:t>    he has put him to grief;</a:t>
            </a:r>
          </a:p>
          <a:p>
            <a:pPr algn="l">
              <a:defRPr sz="3400">
                <a:solidFill>
                  <a:srgbClr val="000000"/>
                </a:solidFill>
              </a:defRPr>
            </a:pPr>
            <a:r>
              <a:t>when his soul makes an offering for guilt,</a:t>
            </a:r>
          </a:p>
          <a:p>
            <a:pPr algn="l">
              <a:defRPr sz="3400">
                <a:solidFill>
                  <a:srgbClr val="000000"/>
                </a:solidFill>
              </a:defRPr>
            </a:pPr>
            <a:r>
              <a:t>    he shall see his offspring; he shall prolong his days;</a:t>
            </a:r>
          </a:p>
          <a:p>
            <a:pPr algn="l">
              <a:defRPr sz="3400">
                <a:solidFill>
                  <a:srgbClr val="000000"/>
                </a:solidFill>
              </a:defRPr>
            </a:pPr>
            <a:r>
              <a:t>the will of the Lord shall prosper in his hand.</a:t>
            </a:r>
          </a:p>
          <a:p>
            <a:pPr algn="l">
              <a:defRPr sz="3400">
                <a:solidFill>
                  <a:srgbClr val="000000"/>
                </a:solidFill>
              </a:defRPr>
            </a:pPr>
            <a:r>
              <a:t>Out of the anguish of his soul he shall see and be satisfied;</a:t>
            </a:r>
          </a:p>
          <a:p>
            <a:pPr algn="l">
              <a:defRPr sz="3400">
                <a:solidFill>
                  <a:srgbClr val="000000"/>
                </a:solidFill>
              </a:defRPr>
            </a:pPr>
            <a:r>
              <a:t>by his knowledge shall the righteous one, my servant,</a:t>
            </a:r>
          </a:p>
          <a:p>
            <a:pPr algn="l">
              <a:defRPr sz="3400">
                <a:solidFill>
                  <a:srgbClr val="000000"/>
                </a:solidFill>
              </a:defRPr>
            </a:pPr>
            <a:r>
              <a:t>    make many to be accounted righteous,</a:t>
            </a:r>
          </a:p>
          <a:p>
            <a:pPr algn="l">
              <a:defRPr sz="3400">
                <a:solidFill>
                  <a:srgbClr val="000000"/>
                </a:solidFill>
              </a:defRPr>
            </a:pPr>
            <a:r>
              <a:t>    and he shall bear their iniquities.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2" name="Shape 25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53" name="Shape 25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54" name="Shape 254"/>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3600"/>
              </a:spcBef>
              <a:defRPr>
                <a:solidFill>
                  <a:srgbClr val="000000"/>
                </a:solidFill>
              </a:defRPr>
            </a:pPr>
            <a:r>
              <a:t> </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55" name="Shape 255"/>
          <p:cNvSpPr/>
          <p:nvPr/>
        </p:nvSpPr>
        <p:spPr>
          <a:xfrm>
            <a:off x="1168400" y="2819399"/>
            <a:ext cx="10166933" cy="3454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400">
                <a:solidFill>
                  <a:srgbClr val="000000"/>
                </a:solidFill>
              </a:defRPr>
            </a:pPr>
            <a:r>
              <a:t>Therefore I will divide him a portion with the many,</a:t>
            </a:r>
          </a:p>
          <a:p>
            <a:pPr algn="l">
              <a:defRPr sz="3400">
                <a:solidFill>
                  <a:srgbClr val="000000"/>
                </a:solidFill>
              </a:defRPr>
            </a:pPr>
            <a:r>
              <a:t>    and he shall divide the spoil with the strong,</a:t>
            </a:r>
          </a:p>
          <a:p>
            <a:pPr algn="l">
              <a:defRPr sz="3400">
                <a:solidFill>
                  <a:srgbClr val="000000"/>
                </a:solidFill>
              </a:defRPr>
            </a:pPr>
            <a:r>
              <a:t>because he poured out his soul to death</a:t>
            </a:r>
          </a:p>
          <a:p>
            <a:pPr algn="l">
              <a:defRPr sz="3400">
                <a:solidFill>
                  <a:srgbClr val="000000"/>
                </a:solidFill>
              </a:defRPr>
            </a:pPr>
            <a:r>
              <a:t>    and was numbered with the transgressors;</a:t>
            </a:r>
          </a:p>
          <a:p>
            <a:pPr algn="l">
              <a:defRPr sz="3400">
                <a:solidFill>
                  <a:srgbClr val="000000"/>
                </a:solidFill>
              </a:defRPr>
            </a:pPr>
            <a:r>
              <a:t>yet he bore the sin of many,</a:t>
            </a:r>
          </a:p>
          <a:p>
            <a:pPr algn="l">
              <a:defRPr sz="3400">
                <a:solidFill>
                  <a:srgbClr val="000000"/>
                </a:solidFill>
              </a:defRPr>
            </a:pPr>
            <a:r>
              <a:t>    and makes intercession for the transgressors.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7" name="Shape 257"/>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58" name="Shape 258"/>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59" name="Shape 259"/>
          <p:cNvSpPr/>
          <p:nvPr/>
        </p:nvSpPr>
        <p:spPr>
          <a:xfrm>
            <a:off x="762000" y="23368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2600"/>
              </a:spcBef>
              <a:defRPr>
                <a:solidFill>
                  <a:srgbClr val="000000"/>
                </a:solidFill>
              </a:defRPr>
            </a:pPr>
            <a:r>
              <a:t> By making these connections we can begin to see why the disciples would be so distressed by the words of Jesus. They had never before thought of the Messiah as the same person mentioned in Isaiah 53. </a:t>
            </a:r>
          </a:p>
          <a:p>
            <a:pPr algn="l">
              <a:spcBef>
                <a:spcPts val="1400"/>
              </a:spcBef>
              <a:defRPr>
                <a:solidFill>
                  <a:srgbClr val="000000"/>
                </a:solidFill>
              </a:defRPr>
            </a:pPr>
            <a:r>
              <a:t>And apparently, as several study bibles point out, neither had any of the Jewish traditions.</a:t>
            </a:r>
          </a:p>
          <a:p>
            <a:pPr algn="l">
              <a:spcBef>
                <a:spcPts val="1400"/>
              </a:spcBef>
              <a:defRPr>
                <a:solidFill>
                  <a:srgbClr val="000000"/>
                </a:solidFill>
              </a:defRPr>
            </a:pPr>
            <a:r>
              <a:t>Their distress was so great that apparently they missed the promise of the resurrection. They couldn't get past death to see the great hope.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1" name="Shape 261"/>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38835">
              <a:lnSpc>
                <a:spcPct val="80000"/>
              </a:lnSpc>
              <a:defRPr spc="37" sz="3770">
                <a:solidFill>
                  <a:srgbClr val="3E382B"/>
                </a:solidFill>
                <a:effectLst>
                  <a:outerShdw sx="100000" sy="100000" kx="0" ky="0" algn="b" rotWithShape="0" blurRad="22098" dist="7366" dir="5400000">
                    <a:srgbClr val="E0DEC7">
                      <a:alpha val="80000"/>
                    </a:srgbClr>
                  </a:outerShdw>
                </a:effectLst>
                <a:latin typeface="+mn-lt"/>
                <a:ea typeface="+mn-ea"/>
                <a:cs typeface="+mn-cs"/>
                <a:sym typeface="American Typewriter"/>
              </a:defRPr>
            </a:pPr>
            <a:r>
              <a:t>Jesus Again Foretells His Death </a:t>
            </a:r>
            <a:br/>
            <a:r>
              <a:t>and Resurrection</a:t>
            </a:r>
          </a:p>
        </p:txBody>
      </p:sp>
      <p:sp>
        <p:nvSpPr>
          <p:cNvPr id="262" name="Shape 262"/>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Isaiah 53 (Matt. 17:22-23)</a:t>
            </a:r>
          </a:p>
        </p:txBody>
      </p:sp>
      <p:sp>
        <p:nvSpPr>
          <p:cNvPr id="263" name="Shape 263"/>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spcBef>
                <a:spcPts val="2600"/>
              </a:spcBef>
              <a:defRPr>
                <a:solidFill>
                  <a:srgbClr val="000000"/>
                </a:solidFill>
              </a:defRPr>
            </a:pPr>
            <a:r>
              <a:t>Are we prone to this same difficulty? </a:t>
            </a:r>
          </a:p>
          <a:p>
            <a:pPr algn="l">
              <a:spcBef>
                <a:spcPts val="2600"/>
              </a:spcBef>
              <a:defRPr>
                <a:solidFill>
                  <a:srgbClr val="000000"/>
                </a:solidFill>
              </a:defRPr>
            </a:pPr>
            <a:r>
              <a:t>Do we sometimes become so fixated on certain aspects of the faith that we miss a more important point?</a:t>
            </a:r>
          </a:p>
          <a:p>
            <a:pPr algn="l">
              <a:spcBef>
                <a:spcPts val="2600"/>
              </a:spcBef>
              <a:defRPr>
                <a:solidFill>
                  <a:srgbClr val="000000"/>
                </a:solidFill>
              </a:defRPr>
            </a:pPr>
            <a:r>
              <a:t>Do we sometimes become so overcome by our fears that we can't see the hope?</a:t>
            </a:r>
          </a:p>
          <a:p>
            <a:pPr algn="l">
              <a:spcBef>
                <a:spcPts val="2600"/>
              </a:spcBef>
              <a:defRPr>
                <a:solidFill>
                  <a:srgbClr val="000000"/>
                </a:solidFill>
              </a:defRPr>
            </a:pPr>
            <a:r>
              <a:t>Is there lingering doubt causing us to be distressed? </a:t>
            </a:r>
          </a:p>
          <a:p>
            <a:pPr algn="l">
              <a:spcBef>
                <a:spcPts val="2600"/>
              </a:spcBef>
              <a:defRPr>
                <a:solidFill>
                  <a:srgbClr val="000000"/>
                </a:solidFill>
              </a:defRPr>
            </a:pPr>
            <a:r>
              <a:t>What is the proper way to deal with these obesessions, fears, doubts, etc?</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