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_rels/tableStyles.xml.rels><?xml version="1.0" encoding="UTF-8" standalone="yes"?><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9" name="Shape 119"/>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9"/>
                    <a:satOff val="13526"/>
                    <a:lumOff val="-23026"/>
                  </a:schemeClr>
                </a:solidFill>
              </a:defRPr>
            </a:lvl1pPr>
          </a:lstStyle>
          <a:p>
            <a:pPr/>
            <a:r>
              <a:t>Sunday Bible College</a:t>
            </a:r>
          </a:p>
        </p:txBody>
      </p:sp>
      <p:sp>
        <p:nvSpPr>
          <p:cNvPr id="120" name="Shape 120"/>
          <p:cNvSpPr/>
          <p:nvPr/>
        </p:nvSpPr>
        <p:spPr>
          <a:xfrm>
            <a:off x="7399184" y="2921000"/>
            <a:ext cx="5265168" cy="391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18</a:t>
            </a:r>
          </a:p>
          <a:p>
            <a:pPr>
              <a:defRPr sz="1800">
                <a:solidFill>
                  <a:schemeClr val="accent5">
                    <a:lumOff val="-12830"/>
                  </a:schemeClr>
                </a:solidFill>
              </a:defRPr>
            </a:pPr>
          </a:p>
          <a:p>
            <a:pPr>
              <a:defRPr sz="2700">
                <a:solidFill>
                  <a:schemeClr val="accent5">
                    <a:lumOff val="-12830"/>
                  </a:schemeClr>
                </a:solidFill>
              </a:defRPr>
            </a:pPr>
            <a:r>
              <a:t>True Greatness</a:t>
            </a:r>
            <a:br/>
            <a:r>
              <a:t>Temptations to Sin</a:t>
            </a:r>
            <a:br/>
            <a:r>
              <a:t>Parable of the Lost Sheep</a:t>
            </a:r>
            <a:br/>
            <a:r>
              <a:t>Binding and Loosing Sins</a:t>
            </a:r>
            <a:br/>
            <a:r>
              <a:t>Repeated Forgiveness</a:t>
            </a:r>
            <a:br/>
            <a:r>
              <a:t>Parable of the Unmerciful Servant</a:t>
            </a:r>
          </a:p>
        </p:txBody>
      </p:sp>
      <p:sp>
        <p:nvSpPr>
          <p:cNvPr id="121" name="Shape 121"/>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9"/>
                    <a:satOff val="13526"/>
                    <a:lumOff val="-23026"/>
                  </a:schemeClr>
                </a:solidFill>
                <a:latin typeface="Optima"/>
                <a:ea typeface="Optima"/>
                <a:cs typeface="Optima"/>
                <a:sym typeface="Optima"/>
              </a:defRPr>
            </a:pPr>
            <a:r>
              <a:t>Holy Trinity</a:t>
            </a:r>
          </a:p>
          <a:p>
            <a:pPr>
              <a:defRPr sz="4100">
                <a:solidFill>
                  <a:schemeClr val="accent1">
                    <a:hueOff val="147319"/>
                    <a:satOff val="13526"/>
                    <a:lumOff val="-23026"/>
                  </a:schemeClr>
                </a:solidFill>
                <a:latin typeface="Optima"/>
                <a:ea typeface="Optima"/>
                <a:cs typeface="Optima"/>
                <a:sym typeface="Optima"/>
              </a:defRPr>
            </a:pPr>
            <a:r>
              <a:t>Anglican Church</a:t>
            </a:r>
          </a:p>
          <a:p>
            <a:pPr>
              <a:defRPr sz="2500">
                <a:solidFill>
                  <a:schemeClr val="accent1">
                    <a:hueOff val="147319"/>
                    <a:satOff val="13526"/>
                    <a:lumOff val="-23026"/>
                  </a:schemeClr>
                </a:solidFill>
                <a:latin typeface="Optima"/>
                <a:ea typeface="Optima"/>
                <a:cs typeface="Optima"/>
                <a:sym typeface="Optima"/>
              </a:defRPr>
            </a:pPr>
            <a:r>
              <a:t>Fernandina Beach, Florida</a:t>
            </a:r>
          </a:p>
        </p:txBody>
      </p:sp>
      <p:pic>
        <p:nvPicPr>
          <p:cNvPr id="122" name="ICSB MAtt.jpg"/>
          <p:cNvPicPr>
            <a:picLocks noChangeAspect="1"/>
          </p:cNvPicPr>
          <p:nvPr/>
        </p:nvPicPr>
        <p:blipFill>
          <a:blip r:embed="rId2">
            <a:extLst/>
          </a:blip>
          <a:stretch>
            <a:fillRect/>
          </a:stretch>
        </p:blipFill>
        <p:spPr>
          <a:xfrm>
            <a:off x="825500" y="736600"/>
            <a:ext cx="6395456" cy="82677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24" name="Shape 124"/>
          <p:cNvSpPr/>
          <p:nvPr>
            <p:ph type="title"/>
          </p:nvPr>
        </p:nvSpPr>
        <p:spPr>
          <a:xfrm>
            <a:off x="3873500" y="10109200"/>
            <a:ext cx="10464800" cy="2349500"/>
          </a:xfrm>
          <a:prstGeom prst="rect">
            <a:avLst/>
          </a:prstGeom>
        </p:spPr>
        <p:txBody>
          <a:bodyPr/>
          <a:lstStyle/>
          <a:p>
            <a:pPr/>
          </a:p>
        </p:txBody>
      </p:sp>
      <p:sp>
        <p:nvSpPr>
          <p:cNvPr id="125" name="Shape 125"/>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26" name="Shape 12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27" name="Shape 127"/>
          <p:cNvSpPr/>
          <p:nvPr/>
        </p:nvSpPr>
        <p:spPr>
          <a:xfrm>
            <a:off x="762000" y="27178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spcBef>
                <a:spcPts val="3600"/>
              </a:spcBef>
              <a:defRPr sz="6200">
                <a:solidFill>
                  <a:srgbClr val="000000"/>
                </a:solidFill>
              </a:defRPr>
            </a:lvl1pPr>
          </a:lstStyle>
          <a:p>
            <a:pPr/>
            <a:r>
              <a:t>Woe to the world!</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29" name="Shape 129"/>
          <p:cNvSpPr/>
          <p:nvPr>
            <p:ph type="title"/>
          </p:nvPr>
        </p:nvSpPr>
        <p:spPr>
          <a:xfrm>
            <a:off x="3873500" y="10109200"/>
            <a:ext cx="10464800" cy="2349500"/>
          </a:xfrm>
          <a:prstGeom prst="rect">
            <a:avLst/>
          </a:prstGeom>
        </p:spPr>
        <p:txBody>
          <a:bodyPr/>
          <a:lstStyle/>
          <a:p>
            <a:pPr/>
          </a:p>
        </p:txBody>
      </p:sp>
      <p:sp>
        <p:nvSpPr>
          <p:cNvPr id="130" name="Shape 13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31" name="Shape 13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32" name="Shape 132"/>
          <p:cNvSpPr/>
          <p:nvPr/>
        </p:nvSpPr>
        <p:spPr>
          <a:xfrm>
            <a:off x="762000" y="27178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spcBef>
                <a:spcPts val="3600"/>
              </a:spcBef>
              <a:defRPr sz="6200">
                <a:solidFill>
                  <a:srgbClr val="000000"/>
                </a:solidFill>
              </a:defRPr>
            </a:lvl1pPr>
          </a:lstStyle>
          <a:p>
            <a:pPr/>
            <a:r>
              <a:t>Woe to those who tempting others to sin.</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34" name="Shape 134"/>
          <p:cNvSpPr/>
          <p:nvPr>
            <p:ph type="title"/>
          </p:nvPr>
        </p:nvSpPr>
        <p:spPr>
          <a:xfrm>
            <a:off x="3873500" y="10109200"/>
            <a:ext cx="10464800" cy="2349500"/>
          </a:xfrm>
          <a:prstGeom prst="rect">
            <a:avLst/>
          </a:prstGeom>
        </p:spPr>
        <p:txBody>
          <a:bodyPr/>
          <a:lstStyle/>
          <a:p>
            <a:pPr/>
          </a:p>
        </p:txBody>
      </p:sp>
      <p:sp>
        <p:nvSpPr>
          <p:cNvPr id="135" name="Shape 135"/>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37" name="Shape 137"/>
          <p:cNvSpPr/>
          <p:nvPr/>
        </p:nvSpPr>
        <p:spPr>
          <a:xfrm>
            <a:off x="762000" y="2717800"/>
            <a:ext cx="11480800" cy="9740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3600"/>
              </a:spcBef>
              <a:defRPr sz="6200">
                <a:solidFill>
                  <a:srgbClr val="000000"/>
                </a:solidFill>
              </a:defRPr>
            </a:pPr>
            <a:r>
              <a:t>Wisdom leads us to avoid all occasion of sin. </a:t>
            </a:r>
          </a:p>
          <a:p>
            <a:pPr>
              <a:spcBef>
                <a:spcPts val="3600"/>
              </a:spcBef>
              <a:defRPr sz="4600">
                <a:solidFill>
                  <a:schemeClr val="accent5">
                    <a:lumOff val="-12830"/>
                  </a:schemeClr>
                </a:solidFill>
              </a:defRPr>
            </a:pPr>
            <a:r>
              <a:t>"if your hand or your foot causes you to sin, cut it off and throw it away...</a:t>
            </a:r>
            <a:br/>
            <a:r>
              <a:t>if your eye causes you to sin, tear it out and throw it away...</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39" name="Shape 139"/>
          <p:cNvSpPr/>
          <p:nvPr>
            <p:ph type="title"/>
          </p:nvPr>
        </p:nvSpPr>
        <p:spPr>
          <a:xfrm>
            <a:off x="3873500" y="10109200"/>
            <a:ext cx="10464800" cy="2349500"/>
          </a:xfrm>
          <a:prstGeom prst="rect">
            <a:avLst/>
          </a:prstGeom>
        </p:spPr>
        <p:txBody>
          <a:bodyPr/>
          <a:lstStyle/>
          <a:p>
            <a:pPr/>
          </a:p>
        </p:txBody>
      </p:sp>
      <p:sp>
        <p:nvSpPr>
          <p:cNvPr id="140" name="Shape 14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41" name="Shape 14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42" name="Shape 142"/>
          <p:cNvSpPr/>
          <p:nvPr/>
        </p:nvSpPr>
        <p:spPr>
          <a:xfrm>
            <a:off x="762000" y="2717800"/>
            <a:ext cx="11480800" cy="9740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3600"/>
              </a:spcBef>
              <a:defRPr sz="4600">
                <a:solidFill>
                  <a:srgbClr val="000000"/>
                </a:solidFill>
              </a:defRPr>
            </a:pPr>
            <a:r>
              <a:t>"[These are figurative statements] not literal commands of self mutilation. Jesus uses alarming images to underscore the severity of ..sin; extreme measures are needed to avoid occasions of sin, the sins themselves and the eternal punishment they lead to."</a:t>
            </a:r>
          </a:p>
          <a:p>
            <a:pPr>
              <a:spcBef>
                <a:spcPts val="3600"/>
              </a:spcBef>
              <a:defRPr i="1" sz="4200">
                <a:solidFill>
                  <a:srgbClr val="000000"/>
                </a:solidFill>
              </a:defRPr>
            </a:pPr>
            <a:r>
              <a:t>ICSB workbook pg. 26 note for verse 5:29</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44" name="Shape 14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45" name="Shape 14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46" name="Shape 146"/>
          <p:cNvSpPr/>
          <p:nvPr/>
        </p:nvSpPr>
        <p:spPr>
          <a:xfrm>
            <a:off x="762000" y="2717800"/>
            <a:ext cx="11480800" cy="648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3600"/>
              </a:spcBef>
              <a:defRPr sz="4600">
                <a:solidFill>
                  <a:srgbClr val="000000"/>
                </a:solidFill>
              </a:defRPr>
            </a:pPr>
            <a:r>
              <a:t>What are the seven deadly sins?</a:t>
            </a:r>
          </a:p>
          <a:p>
            <a:pPr algn="l">
              <a:lnSpc>
                <a:spcPct val="75000"/>
              </a:lnSpc>
              <a:spcBef>
                <a:spcPts val="3600"/>
              </a:spcBef>
              <a:defRPr i="1" sz="5800">
                <a:solidFill>
                  <a:srgbClr val="000000"/>
                </a:solidFill>
              </a:defRPr>
            </a:pPr>
            <a:r>
              <a:t>				Lust					Anger</a:t>
            </a:r>
          </a:p>
          <a:p>
            <a:pPr algn="l">
              <a:lnSpc>
                <a:spcPct val="75000"/>
              </a:lnSpc>
              <a:spcBef>
                <a:spcPts val="3600"/>
              </a:spcBef>
              <a:defRPr i="1" sz="5800">
                <a:solidFill>
                  <a:srgbClr val="000000"/>
                </a:solidFill>
              </a:defRPr>
            </a:pPr>
            <a:r>
              <a:t>				Greed					Pride</a:t>
            </a:r>
          </a:p>
          <a:p>
            <a:pPr algn="l">
              <a:lnSpc>
                <a:spcPct val="75000"/>
              </a:lnSpc>
              <a:spcBef>
                <a:spcPts val="3600"/>
              </a:spcBef>
              <a:defRPr i="1" sz="5800">
                <a:solidFill>
                  <a:srgbClr val="000000"/>
                </a:solidFill>
              </a:defRPr>
            </a:pPr>
            <a:r>
              <a:t>				Gluttony			Sloth</a:t>
            </a:r>
          </a:p>
          <a:p>
            <a:pPr algn="l">
              <a:lnSpc>
                <a:spcPct val="75000"/>
              </a:lnSpc>
              <a:spcBef>
                <a:spcPts val="3600"/>
              </a:spcBef>
              <a:defRPr i="1" sz="5800">
                <a:solidFill>
                  <a:srgbClr val="000000"/>
                </a:solidFill>
              </a:defRPr>
            </a:pPr>
            <a:r>
              <a:t>				Envy </a:t>
            </a:r>
          </a:p>
        </p:txBody>
      </p:sp>
      <p:sp>
        <p:nvSpPr>
          <p:cNvPr id="147" name="Shape 147"/>
          <p:cNvSpPr/>
          <p:nvPr>
            <p:ph type="title"/>
          </p:nvPr>
        </p:nvSpPr>
        <p:spPr>
          <a:xfrm>
            <a:off x="3873500" y="10109200"/>
            <a:ext cx="10464800" cy="2349500"/>
          </a:xfrm>
          <a:prstGeom prst="rect">
            <a:avLst/>
          </a:prstGeom>
        </p:spPr>
        <p:txBody>
          <a:bodyPr/>
          <a:lstStyle/>
          <a:p>
            <a:pP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49" name="Shape 149"/>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50" name="Shape 15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51" name="Shape 151"/>
          <p:cNvSpPr/>
          <p:nvPr/>
        </p:nvSpPr>
        <p:spPr>
          <a:xfrm>
            <a:off x="762000" y="2717800"/>
            <a:ext cx="11480800" cy="648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3600"/>
              </a:spcBef>
              <a:defRPr sz="4600">
                <a:solidFill>
                  <a:srgbClr val="000000"/>
                </a:solidFill>
              </a:defRPr>
            </a:pPr>
            <a:r>
              <a:t>What are </a:t>
            </a:r>
            <a:r>
              <a:rPr b="1"/>
              <a:t>OCCASIONS</a:t>
            </a:r>
            <a:r>
              <a:t> of these sins?</a:t>
            </a:r>
          </a:p>
          <a:p>
            <a:pPr algn="l">
              <a:lnSpc>
                <a:spcPct val="75000"/>
              </a:lnSpc>
              <a:spcBef>
                <a:spcPts val="3600"/>
              </a:spcBef>
              <a:defRPr i="1" sz="5800">
                <a:solidFill>
                  <a:srgbClr val="000000"/>
                </a:solidFill>
              </a:defRPr>
            </a:pPr>
            <a:r>
              <a:t>				Lust					Anger</a:t>
            </a:r>
          </a:p>
          <a:p>
            <a:pPr algn="l">
              <a:lnSpc>
                <a:spcPct val="75000"/>
              </a:lnSpc>
              <a:spcBef>
                <a:spcPts val="3600"/>
              </a:spcBef>
              <a:defRPr i="1" sz="5800">
                <a:solidFill>
                  <a:srgbClr val="000000"/>
                </a:solidFill>
              </a:defRPr>
            </a:pPr>
            <a:r>
              <a:t>				Greed					Pride</a:t>
            </a:r>
          </a:p>
          <a:p>
            <a:pPr algn="l">
              <a:lnSpc>
                <a:spcPct val="75000"/>
              </a:lnSpc>
              <a:spcBef>
                <a:spcPts val="3600"/>
              </a:spcBef>
              <a:defRPr i="1" sz="5800">
                <a:solidFill>
                  <a:srgbClr val="000000"/>
                </a:solidFill>
              </a:defRPr>
            </a:pPr>
            <a:r>
              <a:t>				Gluttony			Sloth</a:t>
            </a:r>
          </a:p>
          <a:p>
            <a:pPr algn="l">
              <a:lnSpc>
                <a:spcPct val="75000"/>
              </a:lnSpc>
              <a:spcBef>
                <a:spcPts val="3600"/>
              </a:spcBef>
              <a:defRPr i="1" sz="5800">
                <a:solidFill>
                  <a:srgbClr val="000000"/>
                </a:solidFill>
              </a:defRPr>
            </a:pPr>
            <a:r>
              <a:t>				Envy </a:t>
            </a:r>
          </a:p>
        </p:txBody>
      </p:sp>
      <p:sp>
        <p:nvSpPr>
          <p:cNvPr id="152" name="Shape 152"/>
          <p:cNvSpPr/>
          <p:nvPr>
            <p:ph type="title"/>
          </p:nvPr>
        </p:nvSpPr>
        <p:spPr>
          <a:xfrm>
            <a:off x="3873500" y="10109200"/>
            <a:ext cx="10464800" cy="2349500"/>
          </a:xfrm>
          <a:prstGeom prst="rect">
            <a:avLst/>
          </a:prstGeom>
        </p:spPr>
        <p:txBody>
          <a:bodyPr/>
          <a:lstStyle/>
          <a:p>
            <a:pP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4" name="Shape 15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55" name="Shape 15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56" name="Shape 156"/>
          <p:cNvSpPr/>
          <p:nvPr/>
        </p:nvSpPr>
        <p:spPr>
          <a:xfrm>
            <a:off x="762000" y="2717800"/>
            <a:ext cx="11480800" cy="648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a:spcBef>
                <a:spcPts val="3600"/>
              </a:spcBef>
              <a:defRPr sz="4600">
                <a:solidFill>
                  <a:srgbClr val="000000"/>
                </a:solidFill>
              </a:defRPr>
            </a:lvl1pPr>
          </a:lstStyle>
          <a:p>
            <a:pPr/>
            <a:r>
              <a:t>How do we combat these sins and avoid their occasions?</a:t>
            </a:r>
          </a:p>
        </p:txBody>
      </p:sp>
      <p:sp>
        <p:nvSpPr>
          <p:cNvPr id="157" name="Shape 157"/>
          <p:cNvSpPr/>
          <p:nvPr>
            <p:ph type="title"/>
          </p:nvPr>
        </p:nvSpPr>
        <p:spPr>
          <a:xfrm>
            <a:off x="3873500" y="10109200"/>
            <a:ext cx="10464800" cy="2349500"/>
          </a:xfrm>
          <a:prstGeom prst="rect">
            <a:avLst/>
          </a:prstGeom>
        </p:spPr>
        <p:txBody>
          <a:bodyPr/>
          <a:lstStyle/>
          <a:p>
            <a:pP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9" name="Shape 159"/>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Temptation to Sin</a:t>
            </a:r>
          </a:p>
        </p:txBody>
      </p:sp>
      <p:sp>
        <p:nvSpPr>
          <p:cNvPr id="160" name="Shape 16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18:5-9</a:t>
            </a:r>
          </a:p>
        </p:txBody>
      </p:sp>
      <p:sp>
        <p:nvSpPr>
          <p:cNvPr id="161" name="Shape 161"/>
          <p:cNvSpPr/>
          <p:nvPr/>
        </p:nvSpPr>
        <p:spPr>
          <a:xfrm>
            <a:off x="762000" y="2717800"/>
            <a:ext cx="11480800" cy="6489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3600"/>
              </a:spcBef>
              <a:defRPr sz="4600">
                <a:solidFill>
                  <a:srgbClr val="000000"/>
                </a:solidFill>
              </a:defRPr>
            </a:pPr>
            <a:r>
              <a:t>By pursuing Virtue, by the power of the Holy Spirit.</a:t>
            </a:r>
          </a:p>
          <a:p>
            <a:pPr algn="l">
              <a:lnSpc>
                <a:spcPct val="75000"/>
              </a:lnSpc>
              <a:spcBef>
                <a:spcPts val="3600"/>
              </a:spcBef>
              <a:defRPr sz="4600">
                <a:solidFill>
                  <a:srgbClr val="000000"/>
                </a:solidFill>
              </a:defRPr>
            </a:pPr>
            <a:r>
              <a:t>			Chastity  				Meekness </a:t>
            </a:r>
          </a:p>
          <a:p>
            <a:pPr algn="l">
              <a:lnSpc>
                <a:spcPct val="75000"/>
              </a:lnSpc>
              <a:spcBef>
                <a:spcPts val="3600"/>
              </a:spcBef>
              <a:defRPr sz="4600">
                <a:solidFill>
                  <a:srgbClr val="000000"/>
                </a:solidFill>
              </a:defRPr>
            </a:pPr>
            <a:r>
              <a:t>			Liberality				Humility</a:t>
            </a:r>
          </a:p>
          <a:p>
            <a:pPr algn="l">
              <a:lnSpc>
                <a:spcPct val="75000"/>
              </a:lnSpc>
              <a:spcBef>
                <a:spcPts val="3600"/>
              </a:spcBef>
              <a:defRPr sz="4600">
                <a:solidFill>
                  <a:srgbClr val="000000"/>
                </a:solidFill>
              </a:defRPr>
            </a:pPr>
            <a:r>
              <a:t>			Temperance </a:t>
            </a:r>
          </a:p>
          <a:p>
            <a:pPr algn="l">
              <a:lnSpc>
                <a:spcPct val="75000"/>
              </a:lnSpc>
              <a:spcBef>
                <a:spcPts val="3600"/>
              </a:spcBef>
              <a:defRPr sz="4600">
                <a:solidFill>
                  <a:srgbClr val="000000"/>
                </a:solidFill>
              </a:defRPr>
            </a:pPr>
            <a:r>
              <a:t>			Brotherly Love </a:t>
            </a:r>
          </a:p>
          <a:p>
            <a:pPr>
              <a:spcBef>
                <a:spcPts val="3600"/>
              </a:spcBef>
              <a:defRPr sz="4600">
                <a:solidFill>
                  <a:srgbClr val="000000"/>
                </a:solidFill>
              </a:defRPr>
            </a:pPr>
          </a:p>
          <a:p>
            <a:pPr>
              <a:spcBef>
                <a:spcPts val="3600"/>
              </a:spcBef>
              <a:defRPr sz="4600">
                <a:solidFill>
                  <a:srgbClr val="000000"/>
                </a:solidFill>
              </a:defRPr>
            </a:pPr>
            <a:r>
              <a:t>Diligence - It overcomes the sin of sloth.</a:t>
            </a:r>
          </a:p>
        </p:txBody>
      </p:sp>
      <p:sp>
        <p:nvSpPr>
          <p:cNvPr id="162" name="Shape 162"/>
          <p:cNvSpPr/>
          <p:nvPr>
            <p:ph type="title"/>
          </p:nvPr>
        </p:nvSpPr>
        <p:spPr>
          <a:xfrm>
            <a:off x="3873500" y="10109200"/>
            <a:ext cx="10464800" cy="2349500"/>
          </a:xfrm>
          <a:prstGeom prst="rect">
            <a:avLst/>
          </a:prstGeom>
        </p:spPr>
        <p:txBody>
          <a:bodyPr/>
          <a:lstStyle/>
          <a:p>
            <a:pP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64" name="Shape 16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Parable of the Lost Sheep</a:t>
            </a:r>
          </a:p>
        </p:txBody>
      </p:sp>
      <p:sp>
        <p:nvSpPr>
          <p:cNvPr id="165" name="Shape 165"/>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18:10-14</a:t>
            </a:r>
          </a:p>
        </p:txBody>
      </p:sp>
      <p:sp>
        <p:nvSpPr>
          <p:cNvPr id="166" name="Shape 166"/>
          <p:cNvSpPr/>
          <p:nvPr/>
        </p:nvSpPr>
        <p:spPr>
          <a:xfrm>
            <a:off x="762000" y="2717800"/>
            <a:ext cx="11480800" cy="6883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1800"/>
              </a:spcBef>
              <a:defRPr sz="4500">
                <a:solidFill>
                  <a:srgbClr val="000000"/>
                </a:solidFill>
              </a:defRPr>
            </a:pPr>
            <a:r>
              <a:t>1. A key verse in understanding the existence and ministry of angels, sometimes called Guardian Angels.</a:t>
            </a:r>
          </a:p>
          <a:p>
            <a:pPr algn="l">
              <a:spcBef>
                <a:spcPts val="1800"/>
              </a:spcBef>
              <a:defRPr sz="4500">
                <a:solidFill>
                  <a:srgbClr val="000000"/>
                </a:solidFill>
              </a:defRPr>
            </a:pPr>
            <a:r>
              <a:t>See Tobit 12:15; Job 33:32-34; Ps 34:7, 91:11, Acts 12:15; Hebrews 1:15</a:t>
            </a:r>
          </a:p>
          <a:p>
            <a:pPr algn="l">
              <a:spcBef>
                <a:spcPts val="1800"/>
              </a:spcBef>
              <a:defRPr sz="2800">
                <a:solidFill>
                  <a:srgbClr val="000000"/>
                </a:solidFill>
              </a:defRPr>
            </a:pPr>
            <a:r>
              <a:t>From its beginning until death, human life is surrounded by their watchful care and intercession.202 "Beside each believer stands an angel as protector and shepherd leading him to life."203 Already here on earth the Christian life shares by faith in the blessed company of angels and men united in God. CCC 336</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68" name="Shape 16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Parable of the Lost Sheep</a:t>
            </a:r>
          </a:p>
        </p:txBody>
      </p:sp>
      <p:sp>
        <p:nvSpPr>
          <p:cNvPr id="169" name="Shape 169"/>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18:10-14</a:t>
            </a:r>
          </a:p>
        </p:txBody>
      </p:sp>
      <p:sp>
        <p:nvSpPr>
          <p:cNvPr id="170" name="Shape 170"/>
          <p:cNvSpPr/>
          <p:nvPr/>
        </p:nvSpPr>
        <p:spPr>
          <a:xfrm>
            <a:off x="762000" y="2717800"/>
            <a:ext cx="11480800" cy="6883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1800"/>
              </a:spcBef>
              <a:defRPr sz="4500">
                <a:solidFill>
                  <a:srgbClr val="000000"/>
                </a:solidFill>
              </a:defRPr>
            </a:pPr>
            <a:r>
              <a:t>2. This passage also is foundational to the Christian understanding of the value of the human person. </a:t>
            </a:r>
          </a:p>
          <a:p>
            <a:pPr algn="l">
              <a:spcBef>
                <a:spcPts val="1800"/>
              </a:spcBef>
              <a:defRPr sz="4500">
                <a:solidFill>
                  <a:srgbClr val="000000"/>
                </a:solidFill>
              </a:defRPr>
            </a:pPr>
            <a:r>
              <a:t>Our Creator values each human person worthy of search and rescue.</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72" name="Shape 17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Parable of the Lost Sheep</a:t>
            </a:r>
          </a:p>
        </p:txBody>
      </p:sp>
      <p:sp>
        <p:nvSpPr>
          <p:cNvPr id="173" name="Shape 173"/>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18:10-14</a:t>
            </a:r>
          </a:p>
        </p:txBody>
      </p:sp>
      <p:sp>
        <p:nvSpPr>
          <p:cNvPr id="174" name="Shape 174"/>
          <p:cNvSpPr/>
          <p:nvPr/>
        </p:nvSpPr>
        <p:spPr>
          <a:xfrm>
            <a:off x="762000" y="2489200"/>
            <a:ext cx="11480800" cy="726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1800"/>
              </a:spcBef>
              <a:defRPr sz="4500">
                <a:solidFill>
                  <a:srgbClr val="000000"/>
                </a:solidFill>
              </a:defRPr>
            </a:pPr>
            <a:r>
              <a:t>2. The Allegory of St's Hilary and Anselm,</a:t>
            </a:r>
          </a:p>
          <a:p>
            <a:pPr algn="l">
              <a:spcBef>
                <a:spcPts val="1500"/>
              </a:spcBef>
              <a:defRPr sz="4500">
                <a:solidFill>
                  <a:srgbClr val="000000"/>
                </a:solidFill>
              </a:defRPr>
            </a:pPr>
            <a:r>
              <a:rPr sz="3400"/>
              <a:t>The 99 sheep on the hill are the myriad angels in heaven who have never sinned.</a:t>
            </a:r>
            <a:endParaRPr sz="3400"/>
          </a:p>
          <a:p>
            <a:pPr algn="l">
              <a:spcBef>
                <a:spcPts val="1500"/>
              </a:spcBef>
              <a:defRPr sz="3400">
                <a:solidFill>
                  <a:srgbClr val="000000"/>
                </a:solidFill>
              </a:defRPr>
            </a:pPr>
            <a:r>
              <a:t>The 1 sheep that is lost is mankind, lost through the fall.</a:t>
            </a:r>
          </a:p>
          <a:p>
            <a:pPr algn="l">
              <a:spcBef>
                <a:spcPts val="1500"/>
              </a:spcBef>
              <a:defRPr sz="3400">
                <a:solidFill>
                  <a:srgbClr val="000000"/>
                </a:solidFill>
              </a:defRPr>
            </a:pPr>
            <a:r>
              <a:t>The hill is heaven, the presence of God.</a:t>
            </a:r>
          </a:p>
          <a:p>
            <a:pPr algn="l">
              <a:spcBef>
                <a:spcPts val="1500"/>
              </a:spcBef>
              <a:defRPr sz="3400">
                <a:solidFill>
                  <a:srgbClr val="000000"/>
                </a:solidFill>
              </a:defRPr>
            </a:pPr>
            <a:r>
              <a:t>Christ leaves the hill  in the incarnation, descending all the way to the Valley of the shadow of death, to lift mankind back up the hill - into heaven.</a:t>
            </a:r>
          </a:p>
          <a:p>
            <a:pPr algn="l">
              <a:spcBef>
                <a:spcPts val="1500"/>
              </a:spcBef>
              <a:defRPr sz="3400">
                <a:solidFill>
                  <a:srgbClr val="000000"/>
                </a:solidFill>
              </a:defRPr>
            </a:pPr>
            <a:r>
              <a:t>There, the angels rejoice at the restoration of mankind.</a:t>
            </a:r>
          </a:p>
          <a:p>
            <a:pPr algn="l">
              <a:spcBef>
                <a:spcPts val="1500"/>
              </a:spcBef>
              <a:defRPr sz="3100">
                <a:solidFill>
                  <a:srgbClr val="000000"/>
                </a:solidFill>
              </a:defRPr>
            </a:pPr>
            <a:r>
              <a:rPr sz="3000"/>
              <a:t>(compare this to the "lost Parables" and the angel rejoicing. Lk 15)</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6" name="Shape 17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43305">
              <a:lnSpc>
                <a:spcPct val="80000"/>
              </a:lnSpc>
              <a:defRPr spc="60" sz="6045">
                <a:solidFill>
                  <a:srgbClr val="3E382B"/>
                </a:solidFill>
                <a:effectLst>
                  <a:outerShdw sx="100000" sy="100000" kx="0" ky="0" algn="b" rotWithShape="0" blurRad="35433" dist="11811" dir="5400000">
                    <a:srgbClr val="E0DEC7">
                      <a:alpha val="80000"/>
                    </a:srgbClr>
                  </a:outerShdw>
                </a:effectLst>
                <a:latin typeface="+mn-lt"/>
                <a:ea typeface="+mn-ea"/>
                <a:cs typeface="+mn-cs"/>
                <a:sym typeface="American Typewriter"/>
              </a:defRPr>
            </a:lvl1pPr>
          </a:lstStyle>
          <a:p>
            <a:pPr/>
            <a:r>
              <a:t>Binding and Loosing of Sins</a:t>
            </a:r>
          </a:p>
        </p:txBody>
      </p:sp>
      <p:sp>
        <p:nvSpPr>
          <p:cNvPr id="177" name="Shape 177"/>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18:15-20</a:t>
            </a:r>
          </a:p>
        </p:txBody>
      </p:sp>
      <p:sp>
        <p:nvSpPr>
          <p:cNvPr id="178" name="Shape 178"/>
          <p:cNvSpPr/>
          <p:nvPr/>
        </p:nvSpPr>
        <p:spPr>
          <a:xfrm>
            <a:off x="762000" y="2489200"/>
            <a:ext cx="11480800" cy="726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1500"/>
              </a:spcBef>
              <a:defRPr sz="4500">
                <a:solidFill>
                  <a:srgbClr val="000000"/>
                </a:solidFill>
              </a:defRPr>
            </a:pPr>
            <a:r>
              <a:t>A Pastoral approach to reconciliation</a:t>
            </a:r>
          </a:p>
          <a:p>
            <a:pPr algn="l">
              <a:spcBef>
                <a:spcPts val="1000"/>
              </a:spcBef>
              <a:defRPr sz="4500">
                <a:solidFill>
                  <a:srgbClr val="000000"/>
                </a:solidFill>
              </a:defRPr>
            </a:pPr>
            <a:r>
              <a:t>1. One on one discussion</a:t>
            </a:r>
          </a:p>
          <a:p>
            <a:pPr algn="l">
              <a:spcBef>
                <a:spcPts val="1000"/>
              </a:spcBef>
              <a:defRPr sz="4500">
                <a:solidFill>
                  <a:srgbClr val="000000"/>
                </a:solidFill>
              </a:defRPr>
            </a:pPr>
            <a:r>
              <a:t>2. Intervention with trusted witnesses</a:t>
            </a:r>
          </a:p>
          <a:p>
            <a:pPr algn="l">
              <a:spcBef>
                <a:spcPts val="1000"/>
              </a:spcBef>
              <a:defRPr sz="4500">
                <a:solidFill>
                  <a:srgbClr val="000000"/>
                </a:solidFill>
              </a:defRPr>
            </a:pPr>
            <a:r>
              <a:t>3. Reconciliation through the public ministry of the Church</a:t>
            </a:r>
          </a:p>
          <a:p>
            <a:pPr algn="l">
              <a:spcBef>
                <a:spcPts val="1000"/>
              </a:spcBef>
              <a:defRPr sz="4500">
                <a:solidFill>
                  <a:srgbClr val="000000"/>
                </a:solidFill>
              </a:defRPr>
            </a:pPr>
            <a:r>
              <a:t>4. Excommunication </a:t>
            </a:r>
          </a:p>
          <a:p>
            <a:pPr lvl="1" algn="l">
              <a:defRPr sz="4500">
                <a:solidFill>
                  <a:srgbClr val="000000"/>
                </a:solidFill>
              </a:defRPr>
            </a:pPr>
            <a:r>
              <a:rPr i="1" sz="3700"/>
              <a:t>(not punitive but a recognition of unresolved sin which has caused a real separation, in hopes of future</a:t>
            </a:r>
            <a:r>
              <a:rPr i="1" sz="3300"/>
              <a:t> </a:t>
            </a:r>
            <a:r>
              <a:rPr i="1" sz="3700"/>
              <a:t>reconciliation and restoration.)</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Shape 18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43305">
              <a:lnSpc>
                <a:spcPct val="80000"/>
              </a:lnSpc>
              <a:defRPr spc="60" sz="6045">
                <a:solidFill>
                  <a:srgbClr val="3E382B"/>
                </a:solidFill>
                <a:effectLst>
                  <a:outerShdw sx="100000" sy="100000" kx="0" ky="0" algn="b" rotWithShape="0" blurRad="35433" dist="11811" dir="5400000">
                    <a:srgbClr val="E0DEC7">
                      <a:alpha val="80000"/>
                    </a:srgbClr>
                  </a:outerShdw>
                </a:effectLst>
                <a:latin typeface="+mn-lt"/>
                <a:ea typeface="+mn-ea"/>
                <a:cs typeface="+mn-cs"/>
                <a:sym typeface="American Typewriter"/>
              </a:defRPr>
            </a:lvl1pPr>
          </a:lstStyle>
          <a:p>
            <a:pPr/>
            <a:r>
              <a:t>Binding and Loosing of Sins</a:t>
            </a:r>
          </a:p>
        </p:txBody>
      </p:sp>
      <p:sp>
        <p:nvSpPr>
          <p:cNvPr id="181" name="Shape 181"/>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18:18</a:t>
            </a:r>
          </a:p>
        </p:txBody>
      </p:sp>
      <p:sp>
        <p:nvSpPr>
          <p:cNvPr id="182" name="Shape 182"/>
          <p:cNvSpPr/>
          <p:nvPr/>
        </p:nvSpPr>
        <p:spPr>
          <a:xfrm>
            <a:off x="762000" y="2362200"/>
            <a:ext cx="11480800" cy="726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500"/>
              </a:spcBef>
              <a:defRPr sz="4500">
                <a:solidFill>
                  <a:srgbClr val="000000"/>
                </a:solidFill>
              </a:defRPr>
            </a:pPr>
            <a:r>
              <a:t>"Truly, I say to you, whatever you bind on earth shall be bound in heaven, and whatever you loose on earth </a:t>
            </a:r>
            <a:br/>
            <a:r>
              <a:t>shall be loosed in heaven."</a:t>
            </a:r>
          </a:p>
          <a:p>
            <a:pPr algn="l">
              <a:spcBef>
                <a:spcPts val="1500"/>
              </a:spcBef>
              <a:defRPr sz="4500">
                <a:solidFill>
                  <a:srgbClr val="000000"/>
                </a:solidFill>
              </a:defRPr>
            </a:pPr>
          </a:p>
          <a:p>
            <a:pPr algn="l">
              <a:spcBef>
                <a:spcPts val="1500"/>
              </a:spcBef>
              <a:defRPr sz="4500">
                <a:solidFill>
                  <a:srgbClr val="000000"/>
                </a:solidFill>
              </a:defRPr>
            </a:pPr>
            <a:r>
              <a:t>To whom is Jesus speaking?</a:t>
            </a:r>
          </a:p>
          <a:p>
            <a:pPr algn="l">
              <a:spcBef>
                <a:spcPts val="1500"/>
              </a:spcBef>
              <a:defRPr sz="4500">
                <a:solidFill>
                  <a:srgbClr val="000000"/>
                </a:solidFill>
              </a:defRPr>
            </a:pPr>
            <a:r>
              <a:t>In context, what is being bound or loosed?</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43305">
              <a:lnSpc>
                <a:spcPct val="80000"/>
              </a:lnSpc>
              <a:defRPr spc="60" sz="6045">
                <a:solidFill>
                  <a:srgbClr val="3E382B"/>
                </a:solidFill>
                <a:effectLst>
                  <a:outerShdw sx="100000" sy="100000" kx="0" ky="0" algn="b" rotWithShape="0" blurRad="35433" dist="11811" dir="5400000">
                    <a:srgbClr val="E0DEC7">
                      <a:alpha val="80000"/>
                    </a:srgbClr>
                  </a:outerShdw>
                </a:effectLst>
                <a:latin typeface="+mn-lt"/>
                <a:ea typeface="+mn-ea"/>
                <a:cs typeface="+mn-cs"/>
                <a:sym typeface="American Typewriter"/>
              </a:defRPr>
            </a:lvl1pPr>
          </a:lstStyle>
          <a:p>
            <a:pPr/>
            <a:r>
              <a:t>Binding and Loosing of Sins</a:t>
            </a:r>
          </a:p>
        </p:txBody>
      </p:sp>
      <p:sp>
        <p:nvSpPr>
          <p:cNvPr id="185" name="Shape 185"/>
          <p:cNvSpPr/>
          <p:nvPr/>
        </p:nvSpPr>
        <p:spPr>
          <a:xfrm>
            <a:off x="1270000" y="1600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18:19</a:t>
            </a:r>
          </a:p>
        </p:txBody>
      </p:sp>
      <p:sp>
        <p:nvSpPr>
          <p:cNvPr id="186" name="Shape 186"/>
          <p:cNvSpPr/>
          <p:nvPr/>
        </p:nvSpPr>
        <p:spPr>
          <a:xfrm>
            <a:off x="762000" y="2362200"/>
            <a:ext cx="11480800" cy="726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500"/>
              </a:spcBef>
              <a:defRPr sz="4500">
                <a:solidFill>
                  <a:srgbClr val="000000"/>
                </a:solidFill>
              </a:defRPr>
            </a:pPr>
            <a:r>
              <a:t>"Again I say to you, if two of you agree on earth about anything they ask, it will be done for them by my Father in heaven. 20 For where two or three are gathered in my name, there am I among them.""</a:t>
            </a:r>
          </a:p>
          <a:p>
            <a:pPr algn="l">
              <a:defRPr sz="4500">
                <a:solidFill>
                  <a:srgbClr val="000000"/>
                </a:solidFill>
              </a:defRPr>
            </a:pPr>
          </a:p>
          <a:p>
            <a:pPr algn="l">
              <a:spcBef>
                <a:spcPts val="1500"/>
              </a:spcBef>
              <a:defRPr sz="4500">
                <a:solidFill>
                  <a:srgbClr val="000000"/>
                </a:solidFill>
              </a:defRPr>
            </a:pPr>
            <a:r>
              <a:t>See the prayer of St. Chrysostum. </a:t>
            </a:r>
          </a:p>
          <a:p>
            <a:pPr lvl="2" algn="l">
              <a:defRPr sz="3700">
                <a:solidFill>
                  <a:srgbClr val="000000"/>
                </a:solidFill>
              </a:defRPr>
            </a:pPr>
            <a:r>
              <a:t>Pew BCP p. 21</a:t>
            </a:r>
            <a:br/>
            <a:r>
              <a:t>1928 BCP p. 20</a:t>
            </a:r>
          </a:p>
        </p:txBody>
      </p:sp>
    </p:spTree>
  </p:cSld>
  <p:clrMapOvr>
    <a:masterClrMapping/>
  </p:clrMapOvr>
  <p:transition xmlns:p14="http://schemas.microsoft.com/office/powerpoint/2010/main" spd="med" advClick="1" p14:dur="1000"/>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