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57"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8" d="100"/>
          <a:sy n="68" d="100"/>
        </p:scale>
        <p:origin x="616"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a:p>
        </p:txBody>
      </p:sp>
      <p:sp>
        <p:nvSpPr>
          <p:cNvPr id="4" name="Date Placeholder 3"/>
          <p:cNvSpPr>
            <a:spLocks noGrp="1"/>
          </p:cNvSpPr>
          <p:nvPr>
            <p:ph type="dt" sz="half" idx="10"/>
          </p:nvPr>
        </p:nvSpPr>
        <p:spPr/>
        <p:txBody>
          <a:bodyPr/>
          <a:lstStyle/>
          <a:p>
            <a:fld id="{FF755A08-768E-447D-8830-EB5A6F965E2A}" type="datetimeFigureOut">
              <a:rPr lang="en-US" smtClean="0"/>
              <a:t>3/6/2016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883644-C639-4265-9B5E-8CF903852469}" type="slidenum">
              <a:rPr lang="en-US" smtClean="0"/>
              <a:t>‹#›</a:t>
            </a:fld>
            <a:endParaRPr lang="en-US"/>
          </a:p>
        </p:txBody>
      </p:sp>
    </p:spTree>
    <p:extLst>
      <p:ext uri="{BB962C8B-B14F-4D97-AF65-F5344CB8AC3E}">
        <p14:creationId xmlns:p14="http://schemas.microsoft.com/office/powerpoint/2010/main" val="28927366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Date Placeholder 3"/>
          <p:cNvSpPr>
            <a:spLocks noGrp="1"/>
          </p:cNvSpPr>
          <p:nvPr>
            <p:ph type="dt" sz="half" idx="10"/>
          </p:nvPr>
        </p:nvSpPr>
        <p:spPr/>
        <p:txBody>
          <a:bodyPr/>
          <a:lstStyle/>
          <a:p>
            <a:fld id="{FF755A08-768E-447D-8830-EB5A6F965E2A}" type="datetimeFigureOut">
              <a:rPr lang="en-US" smtClean="0"/>
              <a:t>3/6/2016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883644-C639-4265-9B5E-8CF903852469}" type="slidenum">
              <a:rPr lang="en-US" smtClean="0"/>
              <a:t>‹#›</a:t>
            </a:fld>
            <a:endParaRPr lang="en-US"/>
          </a:p>
        </p:txBody>
      </p:sp>
    </p:spTree>
    <p:extLst>
      <p:ext uri="{BB962C8B-B14F-4D97-AF65-F5344CB8AC3E}">
        <p14:creationId xmlns:p14="http://schemas.microsoft.com/office/powerpoint/2010/main" val="8215744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F755A08-768E-447D-8830-EB5A6F965E2A}" type="datetimeFigureOut">
              <a:rPr lang="en-US" smtClean="0"/>
              <a:t>3/6/2016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883644-C639-4265-9B5E-8CF903852469}" type="slidenum">
              <a:rPr lang="en-US" smtClean="0"/>
              <a:t>‹#›</a:t>
            </a:fld>
            <a:endParaRPr lang="en-US"/>
          </a:p>
        </p:txBody>
      </p:sp>
    </p:spTree>
    <p:extLst>
      <p:ext uri="{BB962C8B-B14F-4D97-AF65-F5344CB8AC3E}">
        <p14:creationId xmlns:p14="http://schemas.microsoft.com/office/powerpoint/2010/main" val="2365904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5" name="Date Placeholder 4"/>
          <p:cNvSpPr>
            <a:spLocks noGrp="1"/>
          </p:cNvSpPr>
          <p:nvPr>
            <p:ph type="dt" sz="half" idx="10"/>
          </p:nvPr>
        </p:nvSpPr>
        <p:spPr/>
        <p:txBody>
          <a:bodyPr/>
          <a:lstStyle/>
          <a:p>
            <a:fld id="{FF755A08-768E-447D-8830-EB5A6F965E2A}" type="datetimeFigureOut">
              <a:rPr lang="en-US" smtClean="0"/>
              <a:t>3/6/2016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883644-C639-4265-9B5E-8CF903852469}" type="slidenum">
              <a:rPr lang="en-US" smtClean="0"/>
              <a:t>‹#›</a:t>
            </a:fld>
            <a:endParaRPr lang="en-US"/>
          </a:p>
        </p:txBody>
      </p:sp>
    </p:spTree>
    <p:extLst>
      <p:ext uri="{BB962C8B-B14F-4D97-AF65-F5344CB8AC3E}">
        <p14:creationId xmlns:p14="http://schemas.microsoft.com/office/powerpoint/2010/main" val="9775149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7" name="Date Placeholder 6"/>
          <p:cNvSpPr>
            <a:spLocks noGrp="1"/>
          </p:cNvSpPr>
          <p:nvPr>
            <p:ph type="dt" sz="half" idx="10"/>
          </p:nvPr>
        </p:nvSpPr>
        <p:spPr/>
        <p:txBody>
          <a:bodyPr/>
          <a:lstStyle/>
          <a:p>
            <a:fld id="{FF755A08-768E-447D-8830-EB5A6F965E2A}" type="datetimeFigureOut">
              <a:rPr lang="en-US" smtClean="0"/>
              <a:t>3/6/2016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883644-C639-4265-9B5E-8CF903852469}" type="slidenum">
              <a:rPr lang="en-US" smtClean="0"/>
              <a:t>‹#›</a:t>
            </a:fld>
            <a:endParaRPr lang="en-US"/>
          </a:p>
        </p:txBody>
      </p:sp>
    </p:spTree>
    <p:extLst>
      <p:ext uri="{BB962C8B-B14F-4D97-AF65-F5344CB8AC3E}">
        <p14:creationId xmlns:p14="http://schemas.microsoft.com/office/powerpoint/2010/main" val="19679552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fld id="{FF755A08-768E-447D-8830-EB5A6F965E2A}" type="datetimeFigureOut">
              <a:rPr lang="en-US" smtClean="0"/>
              <a:t>3/6/2016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883644-C639-4265-9B5E-8CF903852469}" type="slidenum">
              <a:rPr lang="en-US" smtClean="0"/>
              <a:t>‹#›</a:t>
            </a:fld>
            <a:endParaRPr lang="en-US"/>
          </a:p>
        </p:txBody>
      </p:sp>
    </p:spTree>
    <p:extLst>
      <p:ext uri="{BB962C8B-B14F-4D97-AF65-F5344CB8AC3E}">
        <p14:creationId xmlns:p14="http://schemas.microsoft.com/office/powerpoint/2010/main" val="2357437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755A08-768E-447D-8830-EB5A6F965E2A}" type="datetimeFigureOut">
              <a:rPr lang="en-US" smtClean="0"/>
              <a:t>3/6/2016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883644-C639-4265-9B5E-8CF903852469}" type="slidenum">
              <a:rPr lang="en-US" smtClean="0"/>
              <a:t>‹#›</a:t>
            </a:fld>
            <a:endParaRPr lang="en-US"/>
          </a:p>
        </p:txBody>
      </p:sp>
    </p:spTree>
    <p:extLst>
      <p:ext uri="{BB962C8B-B14F-4D97-AF65-F5344CB8AC3E}">
        <p14:creationId xmlns:p14="http://schemas.microsoft.com/office/powerpoint/2010/main" val="21208384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F755A08-768E-447D-8830-EB5A6F965E2A}" type="datetimeFigureOut">
              <a:rPr lang="en-US" smtClean="0"/>
              <a:t>3/6/2016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883644-C639-4265-9B5E-8CF903852469}" type="slidenum">
              <a:rPr lang="en-US" smtClean="0"/>
              <a:t>‹#›</a:t>
            </a:fld>
            <a:endParaRPr lang="en-US"/>
          </a:p>
        </p:txBody>
      </p:sp>
    </p:spTree>
    <p:extLst>
      <p:ext uri="{BB962C8B-B14F-4D97-AF65-F5344CB8AC3E}">
        <p14:creationId xmlns:p14="http://schemas.microsoft.com/office/powerpoint/2010/main" val="12066816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F755A08-768E-447D-8830-EB5A6F965E2A}" type="datetimeFigureOut">
              <a:rPr lang="en-US" smtClean="0"/>
              <a:t>3/6/2016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883644-C639-4265-9B5E-8CF903852469}" type="slidenum">
              <a:rPr lang="en-US" smtClean="0"/>
              <a:t>‹#›</a:t>
            </a:fld>
            <a:endParaRPr lang="en-US"/>
          </a:p>
        </p:txBody>
      </p:sp>
    </p:spTree>
    <p:extLst>
      <p:ext uri="{BB962C8B-B14F-4D97-AF65-F5344CB8AC3E}">
        <p14:creationId xmlns:p14="http://schemas.microsoft.com/office/powerpoint/2010/main" val="11440413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Date Placeholder 3"/>
          <p:cNvSpPr>
            <a:spLocks noGrp="1"/>
          </p:cNvSpPr>
          <p:nvPr>
            <p:ph type="dt" sz="half" idx="10"/>
          </p:nvPr>
        </p:nvSpPr>
        <p:spPr/>
        <p:txBody>
          <a:bodyPr/>
          <a:lstStyle/>
          <a:p>
            <a:fld id="{FF755A08-768E-447D-8830-EB5A6F965E2A}" type="datetimeFigureOut">
              <a:rPr lang="en-US" smtClean="0"/>
              <a:t>3/6/2016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883644-C639-4265-9B5E-8CF903852469}" type="slidenum">
              <a:rPr lang="en-US" smtClean="0"/>
              <a:t>‹#›</a:t>
            </a:fld>
            <a:endParaRPr lang="en-US"/>
          </a:p>
        </p:txBody>
      </p:sp>
    </p:spTree>
    <p:extLst>
      <p:ext uri="{BB962C8B-B14F-4D97-AF65-F5344CB8AC3E}">
        <p14:creationId xmlns:p14="http://schemas.microsoft.com/office/powerpoint/2010/main" val="42499923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Date Placeholder 3"/>
          <p:cNvSpPr>
            <a:spLocks noGrp="1"/>
          </p:cNvSpPr>
          <p:nvPr>
            <p:ph type="dt" sz="half" idx="10"/>
          </p:nvPr>
        </p:nvSpPr>
        <p:spPr/>
        <p:txBody>
          <a:bodyPr/>
          <a:lstStyle/>
          <a:p>
            <a:fld id="{FF755A08-768E-447D-8830-EB5A6F965E2A}" type="datetimeFigureOut">
              <a:rPr lang="en-US" smtClean="0"/>
              <a:t>3/6/2016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883644-C639-4265-9B5E-8CF903852469}" type="slidenum">
              <a:rPr lang="en-US" smtClean="0"/>
              <a:t>‹#›</a:t>
            </a:fld>
            <a:endParaRPr lang="en-US"/>
          </a:p>
        </p:txBody>
      </p:sp>
    </p:spTree>
    <p:extLst>
      <p:ext uri="{BB962C8B-B14F-4D97-AF65-F5344CB8AC3E}">
        <p14:creationId xmlns:p14="http://schemas.microsoft.com/office/powerpoint/2010/main" val="20730043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755A08-768E-447D-8830-EB5A6F965E2A}" type="datetimeFigureOut">
              <a:rPr lang="en-US" smtClean="0"/>
              <a:t>3/6/2016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883644-C639-4265-9B5E-8CF903852469}" type="slidenum">
              <a:rPr lang="en-US" smtClean="0"/>
              <a:t>‹#›</a:t>
            </a:fld>
            <a:endParaRPr lang="en-US"/>
          </a:p>
        </p:txBody>
      </p:sp>
    </p:spTree>
    <p:extLst>
      <p:ext uri="{BB962C8B-B14F-4D97-AF65-F5344CB8AC3E}">
        <p14:creationId xmlns:p14="http://schemas.microsoft.com/office/powerpoint/2010/main" val="7742640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biblegateway.com/passage/?search=John%203:3" TargetMode="External"/><Relationship Id="rId2" Type="http://schemas.openxmlformats.org/officeDocument/2006/relationships/hyperlink" Target="https://www.biblegateway.com/passage/?search=Matt%206:12"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Matthew 18:21-22</a:t>
            </a:r>
          </a:p>
        </p:txBody>
      </p:sp>
      <p:sp>
        <p:nvSpPr>
          <p:cNvPr id="3" name="Subtitle 2"/>
          <p:cNvSpPr>
            <a:spLocks noGrp="1"/>
          </p:cNvSpPr>
          <p:nvPr>
            <p:ph type="subTitle" idx="1"/>
          </p:nvPr>
        </p:nvSpPr>
        <p:spPr/>
        <p:txBody>
          <a:bodyPr/>
          <a:lstStyle/>
          <a:p>
            <a:r>
              <a:rPr lang="en-US" dirty="0"/>
              <a:t>Repeated Forgiveness</a:t>
            </a:r>
          </a:p>
        </p:txBody>
      </p:sp>
    </p:spTree>
    <p:extLst>
      <p:ext uri="{BB962C8B-B14F-4D97-AF65-F5344CB8AC3E}">
        <p14:creationId xmlns:p14="http://schemas.microsoft.com/office/powerpoint/2010/main" val="30487972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often… shall I forgive?</a:t>
            </a:r>
          </a:p>
        </p:txBody>
      </p:sp>
      <p:sp>
        <p:nvSpPr>
          <p:cNvPr id="3" name="Content Placeholder 2"/>
          <p:cNvSpPr>
            <a:spLocks noGrp="1"/>
          </p:cNvSpPr>
          <p:nvPr>
            <p:ph idx="1"/>
          </p:nvPr>
        </p:nvSpPr>
        <p:spPr/>
        <p:txBody>
          <a:bodyPr/>
          <a:lstStyle/>
          <a:p>
            <a:r>
              <a:rPr lang="en-US" b="1" dirty="0"/>
              <a:t>Note the irony of the question coming from Peter. </a:t>
            </a:r>
            <a:br>
              <a:rPr lang="en-US" dirty="0"/>
            </a:br>
            <a:r>
              <a:rPr lang="en-US" dirty="0"/>
              <a:t>How many times has Peter offended Jesus, or in some way opposed his mission? How many more times will he betray Jesus before the end of his life? </a:t>
            </a:r>
          </a:p>
          <a:p>
            <a:r>
              <a:rPr lang="en-US" dirty="0"/>
              <a:t>I hear in Peter’s words a sort of contrition, a hopefulness that the answer he provides is true. Forgive 7 times!</a:t>
            </a:r>
            <a:br>
              <a:rPr lang="en-US" dirty="0"/>
            </a:br>
            <a:r>
              <a:rPr lang="en-US" dirty="0"/>
              <a:t>Seven is a symbolic number meaning perfection. Forgive the perfect number of times until the offender is perfectly forgiven.</a:t>
            </a:r>
          </a:p>
          <a:p>
            <a:r>
              <a:rPr lang="en-US" dirty="0"/>
              <a:t>Peter is hoping for his own sake that this is true.</a:t>
            </a:r>
          </a:p>
        </p:txBody>
      </p:sp>
    </p:spTree>
    <p:extLst>
      <p:ext uri="{BB962C8B-B14F-4D97-AF65-F5344CB8AC3E}">
        <p14:creationId xmlns:p14="http://schemas.microsoft.com/office/powerpoint/2010/main" val="24812058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often… shall I forgive?</a:t>
            </a:r>
          </a:p>
        </p:txBody>
      </p:sp>
      <p:sp>
        <p:nvSpPr>
          <p:cNvPr id="3" name="Content Placeholder 2"/>
          <p:cNvSpPr>
            <a:spLocks noGrp="1"/>
          </p:cNvSpPr>
          <p:nvPr>
            <p:ph idx="1"/>
          </p:nvPr>
        </p:nvSpPr>
        <p:spPr/>
        <p:txBody>
          <a:bodyPr>
            <a:normAutofit/>
          </a:bodyPr>
          <a:lstStyle/>
          <a:p>
            <a:r>
              <a:rPr lang="en-US" b="1" dirty="0"/>
              <a:t>Jesus’ answer does not contradict Peter, put amplifies it.</a:t>
            </a:r>
            <a:r>
              <a:rPr lang="en-US" dirty="0"/>
              <a:t> </a:t>
            </a:r>
          </a:p>
          <a:p>
            <a:pPr marL="0" indent="0">
              <a:buNone/>
            </a:pPr>
            <a:r>
              <a:rPr lang="en-US" dirty="0"/>
              <a:t>Therefore, seventy seven or seventy times seven means that we must be willing to forgive others without limit. </a:t>
            </a:r>
            <a:endParaRPr lang="en-US" b="1" dirty="0"/>
          </a:p>
          <a:p>
            <a:pPr marL="0" indent="0">
              <a:buNone/>
            </a:pPr>
            <a:endParaRPr lang="en-US" sz="1500" dirty="0"/>
          </a:p>
          <a:p>
            <a:pPr marL="0" indent="0">
              <a:buNone/>
            </a:pPr>
            <a:endParaRPr lang="en-US" sz="1500" dirty="0"/>
          </a:p>
          <a:p>
            <a:pPr marL="0" indent="0">
              <a:buNone/>
            </a:pPr>
            <a:endParaRPr lang="en-US" sz="1500" dirty="0"/>
          </a:p>
          <a:p>
            <a:pPr marL="0" indent="0">
              <a:buNone/>
            </a:pPr>
            <a:endParaRPr lang="en-US" sz="1500" dirty="0"/>
          </a:p>
          <a:p>
            <a:pPr marL="0" indent="0">
              <a:buNone/>
            </a:pPr>
            <a:endParaRPr lang="en-US" sz="1500" dirty="0"/>
          </a:p>
          <a:p>
            <a:pPr marL="0" indent="0">
              <a:buNone/>
            </a:pPr>
            <a:endParaRPr lang="en-US" sz="1500" dirty="0"/>
          </a:p>
          <a:p>
            <a:pPr marL="0" indent="0">
              <a:buNone/>
            </a:pPr>
            <a:endParaRPr lang="en-US" sz="1500" dirty="0"/>
          </a:p>
          <a:p>
            <a:pPr marL="0" indent="0">
              <a:buNone/>
            </a:pPr>
            <a:r>
              <a:rPr lang="en-US" sz="1500" dirty="0"/>
              <a:t>From the </a:t>
            </a:r>
            <a:r>
              <a:rPr lang="en-US" sz="1500" dirty="0" err="1"/>
              <a:t>Didache</a:t>
            </a:r>
            <a:r>
              <a:rPr lang="en-US" sz="1500" dirty="0"/>
              <a:t> Study Bible p.1292</a:t>
            </a:r>
          </a:p>
        </p:txBody>
      </p:sp>
    </p:spTree>
    <p:extLst>
      <p:ext uri="{BB962C8B-B14F-4D97-AF65-F5344CB8AC3E}">
        <p14:creationId xmlns:p14="http://schemas.microsoft.com/office/powerpoint/2010/main" val="21208023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often… shall I forgive?</a:t>
            </a:r>
          </a:p>
        </p:txBody>
      </p:sp>
      <p:sp>
        <p:nvSpPr>
          <p:cNvPr id="3" name="Content Placeholder 2"/>
          <p:cNvSpPr>
            <a:spLocks noGrp="1"/>
          </p:cNvSpPr>
          <p:nvPr>
            <p:ph idx="1"/>
          </p:nvPr>
        </p:nvSpPr>
        <p:spPr/>
        <p:txBody>
          <a:bodyPr>
            <a:normAutofit/>
          </a:bodyPr>
          <a:lstStyle/>
          <a:p>
            <a:r>
              <a:rPr lang="en-US" b="1" dirty="0"/>
              <a:t>Jesus’ answer does not contradict Peter, put amplifies it.</a:t>
            </a:r>
            <a:r>
              <a:rPr lang="en-US" dirty="0"/>
              <a:t> </a:t>
            </a:r>
          </a:p>
          <a:p>
            <a:pPr marL="0" indent="0">
              <a:buNone/>
            </a:pPr>
            <a:r>
              <a:rPr lang="en-US" dirty="0"/>
              <a:t>“Forgiveness is always available to anyone who has contrition for his or her sins along with purpose of amendment, i.e. the intention not to commit sin in the future. The forgiveness of our personal sin is also contingent on our willingness to forgive those who may have offended us. The example of Christ and the virtue of charity demand that we forgive those who have offended us, neglected us or caused us injustice. </a:t>
            </a:r>
            <a:r>
              <a:rPr lang="en-US" i="1" dirty="0"/>
              <a:t>Seventy times seven </a:t>
            </a:r>
            <a:r>
              <a:rPr lang="en-US" dirty="0"/>
              <a:t>In scripture seven means totality and completeness. </a:t>
            </a:r>
          </a:p>
          <a:p>
            <a:pPr marL="0" indent="0">
              <a:buNone/>
            </a:pPr>
            <a:endParaRPr lang="en-US" sz="1500" dirty="0"/>
          </a:p>
          <a:p>
            <a:pPr marL="0" indent="0">
              <a:buNone/>
            </a:pPr>
            <a:r>
              <a:rPr lang="en-US" sz="1500" dirty="0"/>
              <a:t>From the </a:t>
            </a:r>
            <a:r>
              <a:rPr lang="en-US" sz="1500" dirty="0" err="1"/>
              <a:t>Didache</a:t>
            </a:r>
            <a:r>
              <a:rPr lang="en-US" sz="1500" dirty="0"/>
              <a:t> Study Bible p.1292</a:t>
            </a:r>
          </a:p>
        </p:txBody>
      </p:sp>
    </p:spTree>
    <p:extLst>
      <p:ext uri="{BB962C8B-B14F-4D97-AF65-F5344CB8AC3E}">
        <p14:creationId xmlns:p14="http://schemas.microsoft.com/office/powerpoint/2010/main" val="2458407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Matthew 18:23-35</a:t>
            </a:r>
          </a:p>
        </p:txBody>
      </p:sp>
      <p:sp>
        <p:nvSpPr>
          <p:cNvPr id="3" name="Subtitle 2"/>
          <p:cNvSpPr>
            <a:spLocks noGrp="1"/>
          </p:cNvSpPr>
          <p:nvPr>
            <p:ph type="subTitle" idx="1"/>
          </p:nvPr>
        </p:nvSpPr>
        <p:spPr/>
        <p:txBody>
          <a:bodyPr/>
          <a:lstStyle/>
          <a:p>
            <a:r>
              <a:rPr lang="en-US" dirty="0"/>
              <a:t>The Parable of the unmerciful servant</a:t>
            </a:r>
          </a:p>
        </p:txBody>
      </p:sp>
    </p:spTree>
    <p:extLst>
      <p:ext uri="{BB962C8B-B14F-4D97-AF65-F5344CB8AC3E}">
        <p14:creationId xmlns:p14="http://schemas.microsoft.com/office/powerpoint/2010/main" val="17816923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 also my heavenly Father will do to you…</a:t>
            </a:r>
          </a:p>
        </p:txBody>
      </p:sp>
      <p:sp>
        <p:nvSpPr>
          <p:cNvPr id="3" name="Content Placeholder 2"/>
          <p:cNvSpPr>
            <a:spLocks noGrp="1"/>
          </p:cNvSpPr>
          <p:nvPr>
            <p:ph idx="1"/>
          </p:nvPr>
        </p:nvSpPr>
        <p:spPr/>
        <p:txBody>
          <a:bodyPr>
            <a:normAutofit/>
          </a:bodyPr>
          <a:lstStyle/>
          <a:p>
            <a:pPr marL="0" indent="0">
              <a:buNone/>
            </a:pPr>
            <a:r>
              <a:rPr lang="en-US" sz="2600" dirty="0"/>
              <a:t>This parable exemplifies the forgiveness Jesus spoke of in the preceding verses.</a:t>
            </a:r>
          </a:p>
          <a:p>
            <a:pPr marL="342900" indent="-342900">
              <a:buAutoNum type="arabicPeriod"/>
            </a:pPr>
            <a:r>
              <a:rPr lang="en-US" sz="2600" dirty="0"/>
              <a:t>Our forgiveness of others opens the way for a great showering of grace.</a:t>
            </a:r>
          </a:p>
          <a:p>
            <a:pPr marL="342900" indent="-342900">
              <a:buFont typeface="+mj-lt"/>
              <a:buAutoNum type="arabicPeriod"/>
            </a:pPr>
            <a:r>
              <a:rPr lang="en-US" sz="2600" dirty="0"/>
              <a:t>The emphasis is on the great debt of sin which is the offense against God, and the great forgiveness which Christ is bringing to the world.</a:t>
            </a:r>
          </a:p>
          <a:p>
            <a:pPr marL="342900" indent="-342900">
              <a:buFont typeface="+mj-lt"/>
              <a:buAutoNum type="arabicPeriod"/>
            </a:pPr>
            <a:r>
              <a:rPr lang="en-US" sz="2600" dirty="0"/>
              <a:t>Forgiveness is always available and yet contingent. It is free, as it must be, since we can not pay its debt. Yet it requires a duty, the duty to be as forgiving as forgiven. </a:t>
            </a:r>
          </a:p>
          <a:p>
            <a:pPr marL="0" indent="0">
              <a:buNone/>
            </a:pPr>
            <a:endParaRPr lang="en-US" sz="1500" dirty="0"/>
          </a:p>
          <a:p>
            <a:pPr marL="0" indent="0">
              <a:buNone/>
            </a:pPr>
            <a:r>
              <a:rPr lang="en-US" sz="1500" dirty="0"/>
              <a:t>From the </a:t>
            </a:r>
            <a:r>
              <a:rPr lang="en-US" sz="1500" dirty="0" err="1"/>
              <a:t>Didache</a:t>
            </a:r>
            <a:r>
              <a:rPr lang="en-US" sz="1500" dirty="0"/>
              <a:t> Study Bible p.1292</a:t>
            </a:r>
          </a:p>
        </p:txBody>
      </p:sp>
    </p:spTree>
    <p:extLst>
      <p:ext uri="{BB962C8B-B14F-4D97-AF65-F5344CB8AC3E}">
        <p14:creationId xmlns:p14="http://schemas.microsoft.com/office/powerpoint/2010/main" val="4419067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 also my heavenly Father will do to you…</a:t>
            </a:r>
          </a:p>
        </p:txBody>
      </p:sp>
      <p:sp>
        <p:nvSpPr>
          <p:cNvPr id="3" name="Content Placeholder 2"/>
          <p:cNvSpPr>
            <a:spLocks noGrp="1"/>
          </p:cNvSpPr>
          <p:nvPr>
            <p:ph idx="1"/>
          </p:nvPr>
        </p:nvSpPr>
        <p:spPr/>
        <p:txBody>
          <a:bodyPr>
            <a:normAutofit/>
          </a:bodyPr>
          <a:lstStyle/>
          <a:p>
            <a:pPr marL="0" indent="0">
              <a:buNone/>
            </a:pPr>
            <a:r>
              <a:rPr lang="en-US" dirty="0"/>
              <a:t>Those who know God’s mercy must operate on the principle of mercy. If they do not show mercy but insist on justice, they will not receive mercy, but justice. An unforgiving heart is an unforgiven heart and is subject to torment “until he should pay all” (v. 34; </a:t>
            </a:r>
            <a:r>
              <a:rPr lang="en-US" dirty="0">
                <a:hlinkClick r:id="rId2"/>
              </a:rPr>
              <a:t>6:12</a:t>
            </a:r>
            <a:r>
              <a:rPr lang="en-US" dirty="0"/>
              <a:t> note). A truly forgiving heart is one result of spiritual rebirth (</a:t>
            </a:r>
            <a:r>
              <a:rPr lang="en-US" dirty="0">
                <a:hlinkClick r:id="rId3"/>
              </a:rPr>
              <a:t>John 3:3</a:t>
            </a:r>
            <a:r>
              <a:rPr lang="en-US" dirty="0"/>
              <a:t>).</a:t>
            </a:r>
            <a:endParaRPr lang="en-US" sz="1500" dirty="0"/>
          </a:p>
          <a:p>
            <a:pPr marL="0" indent="0">
              <a:buNone/>
            </a:pPr>
            <a:endParaRPr lang="en-US" sz="1500" dirty="0"/>
          </a:p>
          <a:p>
            <a:pPr marL="0" indent="0">
              <a:buNone/>
            </a:pPr>
            <a:endParaRPr lang="en-US" sz="1500" dirty="0"/>
          </a:p>
          <a:p>
            <a:pPr marL="0" indent="0">
              <a:buNone/>
            </a:pPr>
            <a:endParaRPr lang="en-US" sz="1500" dirty="0"/>
          </a:p>
          <a:p>
            <a:pPr marL="0" indent="0">
              <a:buNone/>
            </a:pPr>
            <a:endParaRPr lang="en-US" sz="1500" dirty="0"/>
          </a:p>
          <a:p>
            <a:pPr marL="0" indent="0">
              <a:buNone/>
            </a:pPr>
            <a:r>
              <a:rPr lang="en-US" sz="1500" dirty="0"/>
              <a:t>From The Reformation Study Bible notes at BibleGateway.com</a:t>
            </a:r>
          </a:p>
        </p:txBody>
      </p:sp>
    </p:spTree>
    <p:extLst>
      <p:ext uri="{BB962C8B-B14F-4D97-AF65-F5344CB8AC3E}">
        <p14:creationId xmlns:p14="http://schemas.microsoft.com/office/powerpoint/2010/main" val="1544874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 also my heavenly Father will do to you…</a:t>
            </a:r>
          </a:p>
        </p:txBody>
      </p:sp>
      <p:sp>
        <p:nvSpPr>
          <p:cNvPr id="3" name="Content Placeholder 2"/>
          <p:cNvSpPr>
            <a:spLocks noGrp="1"/>
          </p:cNvSpPr>
          <p:nvPr>
            <p:ph idx="1"/>
          </p:nvPr>
        </p:nvSpPr>
        <p:spPr/>
        <p:txBody>
          <a:bodyPr>
            <a:normAutofit/>
          </a:bodyPr>
          <a:lstStyle/>
          <a:p>
            <a:pPr marL="0" indent="0">
              <a:buNone/>
            </a:pPr>
            <a:r>
              <a:rPr lang="en-US" dirty="0"/>
              <a:t>We are never less like God than when we withhold forgiveness to those who are penitent.</a:t>
            </a:r>
          </a:p>
          <a:p>
            <a:pPr marL="0" indent="0">
              <a:buNone/>
            </a:pPr>
            <a:endParaRPr lang="en-US" sz="3600" dirty="0"/>
          </a:p>
          <a:p>
            <a:pPr marL="0" indent="0">
              <a:buNone/>
            </a:pPr>
            <a:r>
              <a:rPr lang="en-US" sz="3600" dirty="0"/>
              <a:t>We are never more like God than when we forgive completely and without reservation those who are penitent. </a:t>
            </a:r>
          </a:p>
          <a:p>
            <a:pPr marL="0" indent="0">
              <a:buNone/>
            </a:pPr>
            <a:endParaRPr lang="en-US" sz="1500" dirty="0"/>
          </a:p>
          <a:p>
            <a:pPr marL="0" indent="0">
              <a:buNone/>
            </a:pPr>
            <a:r>
              <a:rPr lang="en-US" sz="1500" dirty="0"/>
              <a:t>From the sayings of Fr. Brad</a:t>
            </a:r>
          </a:p>
        </p:txBody>
      </p:sp>
    </p:spTree>
    <p:extLst>
      <p:ext uri="{BB962C8B-B14F-4D97-AF65-F5344CB8AC3E}">
        <p14:creationId xmlns:p14="http://schemas.microsoft.com/office/powerpoint/2010/main" val="28615707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TotalTime>
  <Words>421</Words>
  <Application>Microsoft Office PowerPoint</Application>
  <PresentationFormat>Widescreen</PresentationFormat>
  <Paragraphs>44</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Matthew 18:21-22</vt:lpstr>
      <vt:lpstr>How often… shall I forgive?</vt:lpstr>
      <vt:lpstr>How often… shall I forgive?</vt:lpstr>
      <vt:lpstr>How often… shall I forgive?</vt:lpstr>
      <vt:lpstr>Matthew 18:23-35</vt:lpstr>
      <vt:lpstr>So also my heavenly Father will do to you…</vt:lpstr>
      <vt:lpstr>So also my heavenly Father will do to you…</vt:lpstr>
      <vt:lpstr>So also my heavenly Father will do to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Matthew 18:21-22</dc:title>
  <dc:creator>Bradley Cunningham</dc:creator>
  <cp:lastModifiedBy>Bradley Cunningham</cp:lastModifiedBy>
  <cp:revision>4</cp:revision>
  <dcterms:created xsi:type="dcterms:W3CDTF">2016-03-06T11:00:53Z</dcterms:created>
  <dcterms:modified xsi:type="dcterms:W3CDTF">2016-03-06T11:28:59Z</dcterms:modified>
</cp:coreProperties>
</file>