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0" r:id="rId5"/>
    <p:sldId id="268" r:id="rId6"/>
    <p:sldId id="262" r:id="rId7"/>
    <p:sldId id="263" r:id="rId8"/>
    <p:sldId id="266" r:id="rId9"/>
    <p:sldId id="265" r:id="rId10"/>
    <p:sldId id="258" r:id="rId11"/>
    <p:sldId id="259" r:id="rId12"/>
    <p:sldId id="264" r:id="rId13"/>
    <p:sldId id="267"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39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61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7424EA4-7F5D-49FD-A184-4EAF89358E64}" type="datetimeFigureOut">
              <a:rPr lang="en-US" smtClean="0"/>
              <a:t>9/25/2016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252F0-1767-40C6-B174-19611D42A81E}" type="slidenum">
              <a:rPr lang="en-US" smtClean="0"/>
              <a:t>‹#›</a:t>
            </a:fld>
            <a:endParaRPr lang="en-US"/>
          </a:p>
        </p:txBody>
      </p:sp>
    </p:spTree>
    <p:extLst>
      <p:ext uri="{BB962C8B-B14F-4D97-AF65-F5344CB8AC3E}">
        <p14:creationId xmlns:p14="http://schemas.microsoft.com/office/powerpoint/2010/main" val="2253782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424EA4-7F5D-49FD-A184-4EAF89358E64}" type="datetimeFigureOut">
              <a:rPr lang="en-US" smtClean="0"/>
              <a:t>9/25/2016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252F0-1767-40C6-B174-19611D42A81E}" type="slidenum">
              <a:rPr lang="en-US" smtClean="0"/>
              <a:t>‹#›</a:t>
            </a:fld>
            <a:endParaRPr lang="en-US"/>
          </a:p>
        </p:txBody>
      </p:sp>
    </p:spTree>
    <p:extLst>
      <p:ext uri="{BB962C8B-B14F-4D97-AF65-F5344CB8AC3E}">
        <p14:creationId xmlns:p14="http://schemas.microsoft.com/office/powerpoint/2010/main" val="3359430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424EA4-7F5D-49FD-A184-4EAF89358E64}" type="datetimeFigureOut">
              <a:rPr lang="en-US" smtClean="0"/>
              <a:t>9/25/2016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252F0-1767-40C6-B174-19611D42A81E}" type="slidenum">
              <a:rPr lang="en-US" smtClean="0"/>
              <a:t>‹#›</a:t>
            </a:fld>
            <a:endParaRPr lang="en-US"/>
          </a:p>
        </p:txBody>
      </p:sp>
    </p:spTree>
    <p:extLst>
      <p:ext uri="{BB962C8B-B14F-4D97-AF65-F5344CB8AC3E}">
        <p14:creationId xmlns:p14="http://schemas.microsoft.com/office/powerpoint/2010/main" val="4219484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424EA4-7F5D-49FD-A184-4EAF89358E64}" type="datetimeFigureOut">
              <a:rPr lang="en-US" smtClean="0"/>
              <a:t>9/25/2016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252F0-1767-40C6-B174-19611D42A81E}" type="slidenum">
              <a:rPr lang="en-US" smtClean="0"/>
              <a:t>‹#›</a:t>
            </a:fld>
            <a:endParaRPr lang="en-US"/>
          </a:p>
        </p:txBody>
      </p:sp>
    </p:spTree>
    <p:extLst>
      <p:ext uri="{BB962C8B-B14F-4D97-AF65-F5344CB8AC3E}">
        <p14:creationId xmlns:p14="http://schemas.microsoft.com/office/powerpoint/2010/main" val="1436445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424EA4-7F5D-49FD-A184-4EAF89358E64}" type="datetimeFigureOut">
              <a:rPr lang="en-US" smtClean="0"/>
              <a:t>9/25/2016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3252F0-1767-40C6-B174-19611D42A81E}" type="slidenum">
              <a:rPr lang="en-US" smtClean="0"/>
              <a:t>‹#›</a:t>
            </a:fld>
            <a:endParaRPr lang="en-US"/>
          </a:p>
        </p:txBody>
      </p:sp>
    </p:spTree>
    <p:extLst>
      <p:ext uri="{BB962C8B-B14F-4D97-AF65-F5344CB8AC3E}">
        <p14:creationId xmlns:p14="http://schemas.microsoft.com/office/powerpoint/2010/main" val="1237792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424EA4-7F5D-49FD-A184-4EAF89358E64}" type="datetimeFigureOut">
              <a:rPr lang="en-US" smtClean="0"/>
              <a:t>9/25/2016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3252F0-1767-40C6-B174-19611D42A81E}" type="slidenum">
              <a:rPr lang="en-US" smtClean="0"/>
              <a:t>‹#›</a:t>
            </a:fld>
            <a:endParaRPr lang="en-US"/>
          </a:p>
        </p:txBody>
      </p:sp>
    </p:spTree>
    <p:extLst>
      <p:ext uri="{BB962C8B-B14F-4D97-AF65-F5344CB8AC3E}">
        <p14:creationId xmlns:p14="http://schemas.microsoft.com/office/powerpoint/2010/main" val="312213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424EA4-7F5D-49FD-A184-4EAF89358E64}" type="datetimeFigureOut">
              <a:rPr lang="en-US" smtClean="0"/>
              <a:t>9/25/2016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3252F0-1767-40C6-B174-19611D42A81E}" type="slidenum">
              <a:rPr lang="en-US" smtClean="0"/>
              <a:t>‹#›</a:t>
            </a:fld>
            <a:endParaRPr lang="en-US"/>
          </a:p>
        </p:txBody>
      </p:sp>
    </p:spTree>
    <p:extLst>
      <p:ext uri="{BB962C8B-B14F-4D97-AF65-F5344CB8AC3E}">
        <p14:creationId xmlns:p14="http://schemas.microsoft.com/office/powerpoint/2010/main" val="3757005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424EA4-7F5D-49FD-A184-4EAF89358E64}" type="datetimeFigureOut">
              <a:rPr lang="en-US" smtClean="0"/>
              <a:t>9/25/2016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252F0-1767-40C6-B174-19611D42A81E}" type="slidenum">
              <a:rPr lang="en-US" smtClean="0"/>
              <a:t>‹#›</a:t>
            </a:fld>
            <a:endParaRPr lang="en-US"/>
          </a:p>
        </p:txBody>
      </p:sp>
    </p:spTree>
    <p:extLst>
      <p:ext uri="{BB962C8B-B14F-4D97-AF65-F5344CB8AC3E}">
        <p14:creationId xmlns:p14="http://schemas.microsoft.com/office/powerpoint/2010/main" val="1152758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424EA4-7F5D-49FD-A184-4EAF89358E64}" type="datetimeFigureOut">
              <a:rPr lang="en-US" smtClean="0"/>
              <a:t>9/25/2016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252F0-1767-40C6-B174-19611D42A81E}" type="slidenum">
              <a:rPr lang="en-US" smtClean="0"/>
              <a:t>‹#›</a:t>
            </a:fld>
            <a:endParaRPr lang="en-US"/>
          </a:p>
        </p:txBody>
      </p:sp>
    </p:spTree>
    <p:extLst>
      <p:ext uri="{BB962C8B-B14F-4D97-AF65-F5344CB8AC3E}">
        <p14:creationId xmlns:p14="http://schemas.microsoft.com/office/powerpoint/2010/main" val="2931769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424EA4-7F5D-49FD-A184-4EAF89358E64}" type="datetimeFigureOut">
              <a:rPr lang="en-US" smtClean="0"/>
              <a:t>9/25/2016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252F0-1767-40C6-B174-19611D42A81E}" type="slidenum">
              <a:rPr lang="en-US" smtClean="0"/>
              <a:t>‹#›</a:t>
            </a:fld>
            <a:endParaRPr lang="en-US"/>
          </a:p>
        </p:txBody>
      </p:sp>
    </p:spTree>
    <p:extLst>
      <p:ext uri="{BB962C8B-B14F-4D97-AF65-F5344CB8AC3E}">
        <p14:creationId xmlns:p14="http://schemas.microsoft.com/office/powerpoint/2010/main" val="2499650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424EA4-7F5D-49FD-A184-4EAF89358E64}" type="datetimeFigureOut">
              <a:rPr lang="en-US" smtClean="0"/>
              <a:t>9/25/2016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252F0-1767-40C6-B174-19611D42A81E}" type="slidenum">
              <a:rPr lang="en-US" smtClean="0"/>
              <a:t>‹#›</a:t>
            </a:fld>
            <a:endParaRPr lang="en-US"/>
          </a:p>
        </p:txBody>
      </p:sp>
    </p:spTree>
    <p:extLst>
      <p:ext uri="{BB962C8B-B14F-4D97-AF65-F5344CB8AC3E}">
        <p14:creationId xmlns:p14="http://schemas.microsoft.com/office/powerpoint/2010/main" val="1323195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24EA4-7F5D-49FD-A184-4EAF89358E64}" type="datetimeFigureOut">
              <a:rPr lang="en-US" smtClean="0"/>
              <a:t>9/25/2016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3252F0-1767-40C6-B174-19611D42A81E}" type="slidenum">
              <a:rPr lang="en-US" smtClean="0"/>
              <a:t>‹#›</a:t>
            </a:fld>
            <a:endParaRPr lang="en-US"/>
          </a:p>
        </p:txBody>
      </p:sp>
    </p:spTree>
    <p:extLst>
      <p:ext uri="{BB962C8B-B14F-4D97-AF65-F5344CB8AC3E}">
        <p14:creationId xmlns:p14="http://schemas.microsoft.com/office/powerpoint/2010/main" val="968538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45390" y="717012"/>
            <a:ext cx="6946609" cy="951534"/>
          </a:xfrm>
        </p:spPr>
        <p:txBody>
          <a:bodyPr anchor="t"/>
          <a:lstStyle/>
          <a:p>
            <a:r>
              <a:rPr lang="en-US" dirty="0">
                <a:solidFill>
                  <a:srgbClr val="733938"/>
                </a:solidFill>
              </a:rPr>
              <a:t>Sunday Bible College</a:t>
            </a:r>
          </a:p>
        </p:txBody>
      </p:sp>
      <p:sp>
        <p:nvSpPr>
          <p:cNvPr id="3" name="Subtitle 2"/>
          <p:cNvSpPr>
            <a:spLocks noGrp="1"/>
          </p:cNvSpPr>
          <p:nvPr>
            <p:ph type="subTitle" idx="1"/>
          </p:nvPr>
        </p:nvSpPr>
        <p:spPr>
          <a:xfrm>
            <a:off x="5527722" y="2649929"/>
            <a:ext cx="6381947" cy="3750871"/>
          </a:xfrm>
        </p:spPr>
        <p:txBody>
          <a:bodyPr>
            <a:normAutofit/>
          </a:bodyPr>
          <a:lstStyle/>
          <a:p>
            <a:r>
              <a:rPr lang="en-US" sz="4400" dirty="0"/>
              <a:t>Chapter 26</a:t>
            </a:r>
          </a:p>
          <a:p>
            <a:r>
              <a:rPr lang="en-US" sz="3600" dirty="0"/>
              <a:t>The Conspiracy to kill Jesus</a:t>
            </a:r>
            <a:br>
              <a:rPr lang="en-US" sz="3600" dirty="0"/>
            </a:br>
            <a:r>
              <a:rPr lang="en-US" sz="3600" dirty="0"/>
              <a:t>The Anointing at Bethany</a:t>
            </a:r>
            <a:br>
              <a:rPr lang="en-US" sz="3600" dirty="0"/>
            </a:br>
            <a:r>
              <a:rPr lang="en-US" sz="3600" dirty="0"/>
              <a:t>Judas agrees to Betray Jesus</a:t>
            </a:r>
            <a:br>
              <a:rPr lang="en-US" sz="3600" dirty="0"/>
            </a:br>
            <a:r>
              <a:rPr lang="en-US" sz="3600" dirty="0"/>
              <a:t>The Passover with the Disciples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795" y="371792"/>
            <a:ext cx="4726596" cy="6110288"/>
          </a:xfrm>
          <a:prstGeom prst="rect">
            <a:avLst/>
          </a:prstGeom>
        </p:spPr>
      </p:pic>
      <p:cxnSp>
        <p:nvCxnSpPr>
          <p:cNvPr id="6" name="Straight Connector 5"/>
          <p:cNvCxnSpPr/>
          <p:nvPr/>
        </p:nvCxnSpPr>
        <p:spPr>
          <a:xfrm>
            <a:off x="5967167" y="2064470"/>
            <a:ext cx="5250730" cy="9427"/>
          </a:xfrm>
          <a:prstGeom prst="line">
            <a:avLst/>
          </a:prstGeom>
          <a:ln w="28575">
            <a:solidFill>
              <a:srgbClr val="7339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0373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611361" y="0"/>
            <a:ext cx="2580639"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35974" y="263638"/>
            <a:ext cx="9375387" cy="6323975"/>
          </a:xfrm>
        </p:spPr>
        <p:txBody>
          <a:bodyPr>
            <a:normAutofit/>
          </a:bodyPr>
          <a:lstStyle/>
          <a:p>
            <a:pPr>
              <a:spcAft>
                <a:spcPts val="1200"/>
              </a:spcAft>
            </a:pPr>
            <a:r>
              <a:rPr lang="en-US" sz="3600" b="1" dirty="0"/>
              <a:t>The Passover with the Disciples</a:t>
            </a:r>
          </a:p>
          <a:p>
            <a:pPr algn="l"/>
            <a:r>
              <a:rPr lang="en-US" sz="4000" b="1" i="1" baseline="30000" dirty="0"/>
              <a:t>17 </a:t>
            </a:r>
            <a:r>
              <a:rPr lang="en-US" sz="4000" i="1" dirty="0"/>
              <a:t>Now on the first day of Unleavened Bread the disciples came to Jesus, saying, “Where will you have us prepare for you to eat the Passover?”  </a:t>
            </a:r>
            <a:r>
              <a:rPr lang="en-US" sz="4000" b="1" i="1" baseline="30000" dirty="0"/>
              <a:t>18 </a:t>
            </a:r>
            <a:r>
              <a:rPr lang="en-US" sz="4000" i="1" dirty="0"/>
              <a:t>He said, “Go into the city to a certain man and say to him, ‘The Teacher says, My time is at hand. I will keep the Passover at your house with my disciples.’” </a:t>
            </a:r>
            <a:r>
              <a:rPr lang="en-US" sz="4000" b="1" i="1" baseline="30000" dirty="0"/>
              <a:t>19 </a:t>
            </a:r>
            <a:r>
              <a:rPr lang="en-US" sz="4000" i="1" dirty="0"/>
              <a:t>And the disciples did as Jesus had directed them, and they prepared the Passover.</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2057" y="263638"/>
            <a:ext cx="2459246" cy="2499624"/>
          </a:xfrm>
          <a:prstGeom prst="rect">
            <a:avLst/>
          </a:prstGeom>
        </p:spPr>
      </p:pic>
    </p:spTree>
    <p:extLst>
      <p:ext uri="{BB962C8B-B14F-4D97-AF65-F5344CB8AC3E}">
        <p14:creationId xmlns:p14="http://schemas.microsoft.com/office/powerpoint/2010/main" val="28587889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611361" y="0"/>
            <a:ext cx="2580639"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35974" y="263638"/>
            <a:ext cx="9375387" cy="6323975"/>
          </a:xfrm>
        </p:spPr>
        <p:txBody>
          <a:bodyPr>
            <a:normAutofit/>
          </a:bodyPr>
          <a:lstStyle/>
          <a:p>
            <a:pPr>
              <a:spcAft>
                <a:spcPts val="1200"/>
              </a:spcAft>
            </a:pPr>
            <a:r>
              <a:rPr lang="en-US" sz="3600" b="1" dirty="0"/>
              <a:t>The Passover with the Disciples</a:t>
            </a:r>
          </a:p>
          <a:p>
            <a:pPr algn="l"/>
            <a:r>
              <a:rPr lang="en-US" sz="4000" b="1" i="1" baseline="30000" dirty="0"/>
              <a:t>17 </a:t>
            </a:r>
            <a:r>
              <a:rPr lang="en-US" sz="4000" i="1" dirty="0"/>
              <a:t>Now on the </a:t>
            </a:r>
            <a:r>
              <a:rPr lang="en-US" sz="4000" i="1" dirty="0">
                <a:highlight>
                  <a:srgbClr val="FFFF00"/>
                </a:highlight>
              </a:rPr>
              <a:t>first day of Unleavened Bread </a:t>
            </a:r>
            <a:r>
              <a:rPr lang="en-US" sz="4000" i="1" dirty="0"/>
              <a:t>the disciples came to Jesus, saying, “Where will you have us prepare for you to eat the Passover?”  </a:t>
            </a:r>
            <a:r>
              <a:rPr lang="en-US" sz="4000" b="1" i="1" baseline="30000" dirty="0"/>
              <a:t>18 </a:t>
            </a:r>
            <a:r>
              <a:rPr lang="en-US" sz="4000" i="1" dirty="0"/>
              <a:t>He said, “Go into the city to a certain man and say to him, ‘The Teacher says, My time is at hand. </a:t>
            </a:r>
            <a:r>
              <a:rPr lang="en-US" sz="4000" i="1" dirty="0">
                <a:highlight>
                  <a:srgbClr val="FFFF00"/>
                </a:highlight>
              </a:rPr>
              <a:t>I will keep the Passover </a:t>
            </a:r>
            <a:r>
              <a:rPr lang="en-US" sz="4000" i="1" dirty="0"/>
              <a:t>at your house with my disciples.’” </a:t>
            </a:r>
            <a:r>
              <a:rPr lang="en-US" sz="4000" b="1" i="1" baseline="30000" dirty="0"/>
              <a:t>19 </a:t>
            </a:r>
            <a:r>
              <a:rPr lang="en-US" sz="4000" i="1" dirty="0"/>
              <a:t>And the disciples did as Jesus had directed them, and </a:t>
            </a:r>
            <a:r>
              <a:rPr lang="en-US" sz="4000" i="1" dirty="0">
                <a:highlight>
                  <a:srgbClr val="FFFF00"/>
                </a:highlight>
              </a:rPr>
              <a:t>they prepared the Passover.</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2057" y="263638"/>
            <a:ext cx="2459246" cy="2499624"/>
          </a:xfrm>
          <a:prstGeom prst="rect">
            <a:avLst/>
          </a:prstGeom>
        </p:spPr>
      </p:pic>
    </p:spTree>
    <p:extLst>
      <p:ext uri="{BB962C8B-B14F-4D97-AF65-F5344CB8AC3E}">
        <p14:creationId xmlns:p14="http://schemas.microsoft.com/office/powerpoint/2010/main" val="356215407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611361" y="0"/>
            <a:ext cx="2580639" cy="68580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35974" y="263638"/>
            <a:ext cx="9375387" cy="6323975"/>
          </a:xfrm>
        </p:spPr>
        <p:txBody>
          <a:bodyPr>
            <a:normAutofit/>
          </a:bodyPr>
          <a:lstStyle/>
          <a:p>
            <a:pPr>
              <a:spcAft>
                <a:spcPts val="1200"/>
              </a:spcAft>
            </a:pPr>
            <a:r>
              <a:rPr lang="en-US" sz="3600" b="1" dirty="0"/>
              <a:t>The Passover in Exodus 12</a:t>
            </a:r>
          </a:p>
          <a:p>
            <a:pPr>
              <a:spcAft>
                <a:spcPts val="1200"/>
              </a:spcAft>
            </a:pPr>
            <a:r>
              <a:rPr lang="en-US" sz="3600" dirty="0"/>
              <a:t>Read Exodus 12:1-15</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2873" y="263638"/>
            <a:ext cx="2290135" cy="2571001"/>
          </a:xfrm>
          <a:prstGeom prst="rect">
            <a:avLst/>
          </a:prstGeom>
        </p:spPr>
      </p:pic>
    </p:spTree>
    <p:extLst>
      <p:ext uri="{BB962C8B-B14F-4D97-AF65-F5344CB8AC3E}">
        <p14:creationId xmlns:p14="http://schemas.microsoft.com/office/powerpoint/2010/main" val="38823997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611361" y="0"/>
            <a:ext cx="2580639" cy="68580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35974" y="263638"/>
            <a:ext cx="9375387" cy="6323975"/>
          </a:xfrm>
        </p:spPr>
        <p:txBody>
          <a:bodyPr>
            <a:normAutofit/>
          </a:bodyPr>
          <a:lstStyle/>
          <a:p>
            <a:pPr>
              <a:spcAft>
                <a:spcPts val="1200"/>
              </a:spcAft>
            </a:pPr>
            <a:r>
              <a:rPr lang="en-US" sz="3600" b="1" dirty="0"/>
              <a:t>The Passover in Exodus 12</a:t>
            </a:r>
          </a:p>
          <a:p>
            <a:pPr>
              <a:spcAft>
                <a:spcPts val="1200"/>
              </a:spcAft>
            </a:pPr>
            <a:r>
              <a:rPr lang="en-US" sz="3600" dirty="0"/>
              <a:t>Read Exodus 12:1-15</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0924" y="1552020"/>
            <a:ext cx="4485485" cy="5035593"/>
          </a:xfrm>
          <a:prstGeom prst="rect">
            <a:avLst/>
          </a:prstGeom>
        </p:spPr>
      </p:pic>
    </p:spTree>
    <p:extLst>
      <p:ext uri="{BB962C8B-B14F-4D97-AF65-F5344CB8AC3E}">
        <p14:creationId xmlns:p14="http://schemas.microsoft.com/office/powerpoint/2010/main" val="542299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611361" y="0"/>
            <a:ext cx="2580639" cy="68580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35974" y="263638"/>
            <a:ext cx="9375387" cy="6323975"/>
          </a:xfrm>
        </p:spPr>
        <p:txBody>
          <a:bodyPr>
            <a:normAutofit fontScale="92500" lnSpcReduction="10000"/>
          </a:bodyPr>
          <a:lstStyle/>
          <a:p>
            <a:pPr>
              <a:spcAft>
                <a:spcPts val="1200"/>
              </a:spcAft>
            </a:pPr>
            <a:r>
              <a:rPr lang="en-US" sz="3600" b="1" dirty="0"/>
              <a:t>The Passover in Exodus 12</a:t>
            </a:r>
          </a:p>
          <a:p>
            <a:pPr marL="742950" indent="-742950" algn="l">
              <a:spcAft>
                <a:spcPts val="1200"/>
              </a:spcAft>
              <a:buAutoNum type="arabicPeriod"/>
            </a:pPr>
            <a:r>
              <a:rPr lang="en-US" sz="3600" dirty="0">
                <a:solidFill>
                  <a:srgbClr val="FF0000"/>
                </a:solidFill>
              </a:rPr>
              <a:t>Kill a Lamb </a:t>
            </a:r>
            <a:r>
              <a:rPr lang="en-US" sz="3600" dirty="0"/>
              <a:t>– a male without blemish</a:t>
            </a:r>
          </a:p>
          <a:p>
            <a:pPr marL="742950" indent="-742950" algn="l">
              <a:spcAft>
                <a:spcPts val="1200"/>
              </a:spcAft>
              <a:buAutoNum type="arabicPeriod"/>
            </a:pPr>
            <a:r>
              <a:rPr lang="en-US" sz="3600" dirty="0">
                <a:solidFill>
                  <a:srgbClr val="FF0000"/>
                </a:solidFill>
              </a:rPr>
              <a:t>Blood </a:t>
            </a:r>
            <a:r>
              <a:rPr lang="en-US" sz="3600" dirty="0"/>
              <a:t>– placed on the door post and lentil (beam above the door)</a:t>
            </a:r>
          </a:p>
          <a:p>
            <a:pPr marL="742950" indent="-742950" algn="l">
              <a:spcAft>
                <a:spcPts val="1200"/>
              </a:spcAft>
              <a:buAutoNum type="arabicPeriod"/>
            </a:pPr>
            <a:r>
              <a:rPr lang="en-US" sz="3600" dirty="0">
                <a:solidFill>
                  <a:srgbClr val="FF0000"/>
                </a:solidFill>
              </a:rPr>
              <a:t>Take and eat the body </a:t>
            </a:r>
            <a:r>
              <a:rPr lang="en-US" sz="3600" dirty="0"/>
              <a:t>– including the whole animal, roasted, without additions</a:t>
            </a:r>
          </a:p>
          <a:p>
            <a:pPr marL="742950" indent="-742950" algn="l">
              <a:spcAft>
                <a:spcPts val="1200"/>
              </a:spcAft>
              <a:buAutoNum type="arabicPeriod"/>
            </a:pPr>
            <a:r>
              <a:rPr lang="en-US" sz="3600" dirty="0">
                <a:solidFill>
                  <a:srgbClr val="FF0000"/>
                </a:solidFill>
              </a:rPr>
              <a:t>Eat in readiness </a:t>
            </a:r>
            <a:r>
              <a:rPr lang="en-US" sz="3600" dirty="0"/>
              <a:t>– loins girded, sandals on, standing (staff in hand), in haste.</a:t>
            </a:r>
          </a:p>
          <a:p>
            <a:pPr marL="742950" indent="-742950" algn="l">
              <a:spcAft>
                <a:spcPts val="1200"/>
              </a:spcAft>
              <a:buAutoNum type="arabicPeriod"/>
            </a:pPr>
            <a:r>
              <a:rPr lang="en-US" sz="3600" dirty="0">
                <a:solidFill>
                  <a:srgbClr val="FF0000"/>
                </a:solidFill>
              </a:rPr>
              <a:t>Protects from Judgment</a:t>
            </a:r>
          </a:p>
          <a:p>
            <a:pPr marL="742950" indent="-742950" algn="l">
              <a:spcAft>
                <a:spcPts val="1200"/>
              </a:spcAft>
              <a:buAutoNum type="arabicPeriod"/>
            </a:pPr>
            <a:r>
              <a:rPr lang="en-US" sz="3600" dirty="0">
                <a:solidFill>
                  <a:srgbClr val="FF0000"/>
                </a:solidFill>
              </a:rPr>
              <a:t>Everlasting Memorial Feast </a:t>
            </a:r>
            <a:r>
              <a:rPr lang="en-US" sz="3600" dirty="0"/>
              <a:t>– Seven days of unleavened bread</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2873" y="263638"/>
            <a:ext cx="2290135" cy="2571001"/>
          </a:xfrm>
          <a:prstGeom prst="rect">
            <a:avLst/>
          </a:prstGeom>
        </p:spPr>
      </p:pic>
    </p:spTree>
    <p:extLst>
      <p:ext uri="{BB962C8B-B14F-4D97-AF65-F5344CB8AC3E}">
        <p14:creationId xmlns:p14="http://schemas.microsoft.com/office/powerpoint/2010/main" val="23792741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611361" y="0"/>
            <a:ext cx="2580639" cy="68580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35974" y="263638"/>
            <a:ext cx="9375387" cy="6323975"/>
          </a:xfrm>
        </p:spPr>
        <p:txBody>
          <a:bodyPr>
            <a:normAutofit/>
          </a:bodyPr>
          <a:lstStyle/>
          <a:p>
            <a:pPr>
              <a:spcAft>
                <a:spcPts val="1200"/>
              </a:spcAft>
            </a:pPr>
            <a:r>
              <a:rPr lang="en-US" sz="3600" b="1" dirty="0"/>
              <a:t>Read Exodus 12:43-48</a:t>
            </a:r>
          </a:p>
          <a:p>
            <a:pPr marL="742950" indent="-742950" algn="l">
              <a:spcAft>
                <a:spcPts val="1200"/>
              </a:spcAft>
              <a:buAutoNum type="arabicPeriod"/>
            </a:pPr>
            <a:r>
              <a:rPr lang="en-US" sz="3600" dirty="0">
                <a:solidFill>
                  <a:srgbClr val="FF0000"/>
                </a:solidFill>
              </a:rPr>
              <a:t>No foreigner may eat of it</a:t>
            </a:r>
          </a:p>
          <a:p>
            <a:pPr marL="742950" indent="-742950" algn="l">
              <a:spcAft>
                <a:spcPts val="1200"/>
              </a:spcAft>
              <a:buAutoNum type="arabicPeriod"/>
            </a:pPr>
            <a:r>
              <a:rPr lang="en-US" sz="3600" dirty="0">
                <a:solidFill>
                  <a:srgbClr val="FF0000"/>
                </a:solidFill>
              </a:rPr>
              <a:t>To be eaten in homes</a:t>
            </a:r>
          </a:p>
          <a:p>
            <a:pPr marL="742950" indent="-742950" algn="l">
              <a:spcAft>
                <a:spcPts val="1200"/>
              </a:spcAft>
              <a:buAutoNum type="arabicPeriod"/>
            </a:pPr>
            <a:r>
              <a:rPr lang="en-US" sz="3600" dirty="0">
                <a:solidFill>
                  <a:srgbClr val="FF0000"/>
                </a:solidFill>
              </a:rPr>
              <a:t>Strangers admitted </a:t>
            </a:r>
            <a:r>
              <a:rPr lang="en-US" sz="3600" dirty="0"/>
              <a:t>(who are circumcised and therefore part of the covenant) are to be admitted into the home for the celebration of the Feast</a:t>
            </a:r>
          </a:p>
          <a:p>
            <a:pPr>
              <a:spcAft>
                <a:spcPts val="1200"/>
              </a:spcAft>
            </a:pPr>
            <a:r>
              <a:rPr lang="en-US" sz="3600" b="1" dirty="0"/>
              <a:t>Read Exodus 12:50</a:t>
            </a:r>
          </a:p>
          <a:p>
            <a:pPr marL="742950" indent="-742950" algn="l">
              <a:spcAft>
                <a:spcPts val="1200"/>
              </a:spcAft>
              <a:buAutoNum type="arabicPeriod"/>
            </a:pPr>
            <a:endParaRPr lang="en-US" sz="36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2873" y="263638"/>
            <a:ext cx="2290135" cy="2571001"/>
          </a:xfrm>
          <a:prstGeom prst="rect">
            <a:avLst/>
          </a:prstGeom>
        </p:spPr>
      </p:pic>
    </p:spTree>
    <p:extLst>
      <p:ext uri="{BB962C8B-B14F-4D97-AF65-F5344CB8AC3E}">
        <p14:creationId xmlns:p14="http://schemas.microsoft.com/office/powerpoint/2010/main" val="1261343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611361" y="0"/>
            <a:ext cx="2580639"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35974" y="263638"/>
            <a:ext cx="9375387" cy="6323975"/>
          </a:xfrm>
        </p:spPr>
        <p:txBody>
          <a:bodyPr>
            <a:normAutofit/>
          </a:bodyPr>
          <a:lstStyle/>
          <a:p>
            <a:pPr>
              <a:spcAft>
                <a:spcPts val="1200"/>
              </a:spcAft>
            </a:pPr>
            <a:r>
              <a:rPr lang="en-US" sz="3600" b="1" i="1" dirty="0">
                <a:solidFill>
                  <a:srgbClr val="0070C0"/>
                </a:solidFill>
              </a:rPr>
              <a:t>Back to </a:t>
            </a:r>
            <a:r>
              <a:rPr lang="en-US" sz="3600" b="1" dirty="0"/>
              <a:t>The Passover with the Disciples</a:t>
            </a:r>
          </a:p>
          <a:p>
            <a:pPr algn="l"/>
            <a:r>
              <a:rPr lang="en-US" sz="4000" b="1" i="1" baseline="30000" dirty="0"/>
              <a:t>17 </a:t>
            </a:r>
            <a:r>
              <a:rPr lang="en-US" sz="4000" i="1" dirty="0"/>
              <a:t>Now on the </a:t>
            </a:r>
            <a:r>
              <a:rPr lang="en-US" sz="4000" i="1" dirty="0">
                <a:highlight>
                  <a:srgbClr val="FFFF00"/>
                </a:highlight>
              </a:rPr>
              <a:t>first day of Unleavened Bread </a:t>
            </a:r>
            <a:r>
              <a:rPr lang="en-US" sz="4000" i="1" dirty="0"/>
              <a:t>the disciples came to Jesus, saying, “Where will you have us prepare for you to eat the Passover?”  </a:t>
            </a:r>
            <a:r>
              <a:rPr lang="en-US" sz="4000" b="1" i="1" baseline="30000" dirty="0"/>
              <a:t>18 </a:t>
            </a:r>
            <a:r>
              <a:rPr lang="en-US" sz="4000" i="1" dirty="0"/>
              <a:t>He said, “Go into the city to a certain man and say to him, ‘The Teacher says, My time is at hand. </a:t>
            </a:r>
            <a:r>
              <a:rPr lang="en-US" sz="4000" i="1" dirty="0">
                <a:highlight>
                  <a:srgbClr val="FFFF00"/>
                </a:highlight>
              </a:rPr>
              <a:t>I will keep the Passover </a:t>
            </a:r>
            <a:r>
              <a:rPr lang="en-US" sz="4000" i="1" dirty="0"/>
              <a:t>at your house with my disciples.’” </a:t>
            </a:r>
            <a:r>
              <a:rPr lang="en-US" sz="4000" b="1" i="1" baseline="30000" dirty="0"/>
              <a:t>19 </a:t>
            </a:r>
            <a:r>
              <a:rPr lang="en-US" sz="4000" i="1" dirty="0"/>
              <a:t>And the disciples did as Jesus had directed them, and </a:t>
            </a:r>
            <a:r>
              <a:rPr lang="en-US" sz="4000" i="1" dirty="0">
                <a:highlight>
                  <a:srgbClr val="FFFF00"/>
                </a:highlight>
              </a:rPr>
              <a:t>they prepared the Passover.</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2057" y="263638"/>
            <a:ext cx="2459246" cy="2499624"/>
          </a:xfrm>
          <a:prstGeom prst="rect">
            <a:avLst/>
          </a:prstGeom>
        </p:spPr>
      </p:pic>
    </p:spTree>
    <p:extLst>
      <p:ext uri="{BB962C8B-B14F-4D97-AF65-F5344CB8AC3E}">
        <p14:creationId xmlns:p14="http://schemas.microsoft.com/office/powerpoint/2010/main" val="40893339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611361" y="0"/>
            <a:ext cx="2580639"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35974" y="263638"/>
            <a:ext cx="9375387" cy="6323975"/>
          </a:xfrm>
        </p:spPr>
        <p:txBody>
          <a:bodyPr>
            <a:normAutofit/>
          </a:bodyPr>
          <a:lstStyle/>
          <a:p>
            <a:pPr>
              <a:spcAft>
                <a:spcPts val="1200"/>
              </a:spcAft>
            </a:pPr>
            <a:r>
              <a:rPr lang="en-US" sz="3600" b="1" i="1" dirty="0">
                <a:solidFill>
                  <a:srgbClr val="0070C0"/>
                </a:solidFill>
              </a:rPr>
              <a:t>Back to </a:t>
            </a:r>
            <a:r>
              <a:rPr lang="en-US" sz="3600" b="1" dirty="0"/>
              <a:t>The Passover with the Disciples</a:t>
            </a:r>
          </a:p>
          <a:p>
            <a:pPr algn="l"/>
            <a:r>
              <a:rPr lang="en-US" sz="4000" b="1" i="1" baseline="30000" dirty="0"/>
              <a:t>17 </a:t>
            </a:r>
            <a:r>
              <a:rPr lang="en-US" sz="4000" i="1" dirty="0"/>
              <a:t>Now on the first day of Unleavened Bread the disciples came to Jesus, saying, “Where will you have us prepare for you to eat the Passover?”  </a:t>
            </a:r>
            <a:r>
              <a:rPr lang="en-US" sz="4000" b="1" i="1" baseline="30000" dirty="0"/>
              <a:t>18 </a:t>
            </a:r>
            <a:r>
              <a:rPr lang="en-US" sz="4000" i="1" dirty="0"/>
              <a:t>He said, “Go into the city to a certain man and say to him, </a:t>
            </a:r>
            <a:r>
              <a:rPr lang="en-US" sz="4000" i="1" dirty="0">
                <a:highlight>
                  <a:srgbClr val="00FFFF"/>
                </a:highlight>
              </a:rPr>
              <a:t>‘The Teacher says, My time is at hand.</a:t>
            </a:r>
            <a:r>
              <a:rPr lang="en-US" sz="4000" i="1" dirty="0"/>
              <a:t> I will keep the Passover at your house with my disciples.’” </a:t>
            </a:r>
            <a:r>
              <a:rPr lang="en-US" sz="4000" b="1" i="1" baseline="30000" dirty="0"/>
              <a:t>19 </a:t>
            </a:r>
            <a:r>
              <a:rPr lang="en-US" sz="4000" i="1" dirty="0"/>
              <a:t>And the disciples did as Jesus had directed them, and they prepared the Passover.</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2057" y="263638"/>
            <a:ext cx="2459246" cy="2499624"/>
          </a:xfrm>
          <a:prstGeom prst="rect">
            <a:avLst/>
          </a:prstGeom>
        </p:spPr>
      </p:pic>
    </p:spTree>
    <p:extLst>
      <p:ext uri="{BB962C8B-B14F-4D97-AF65-F5344CB8AC3E}">
        <p14:creationId xmlns:p14="http://schemas.microsoft.com/office/powerpoint/2010/main" val="3600162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611361" y="0"/>
            <a:ext cx="2580639"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35974" y="263638"/>
            <a:ext cx="9375387" cy="6391686"/>
          </a:xfrm>
        </p:spPr>
        <p:txBody>
          <a:bodyPr>
            <a:noAutofit/>
          </a:bodyPr>
          <a:lstStyle/>
          <a:p>
            <a:pPr algn="l">
              <a:spcAft>
                <a:spcPts val="1200"/>
              </a:spcAft>
            </a:pPr>
            <a:r>
              <a:rPr lang="en-US" sz="3600" b="1" i="1" baseline="30000" dirty="0"/>
              <a:t>20 </a:t>
            </a:r>
            <a:r>
              <a:rPr lang="en-US" sz="3600" i="1" dirty="0"/>
              <a:t>When it was evening, he reclined at table with the twelve. </a:t>
            </a:r>
            <a:r>
              <a:rPr lang="en-US" sz="3600" b="1" i="1" baseline="30000" dirty="0"/>
              <a:t>21 </a:t>
            </a:r>
            <a:r>
              <a:rPr lang="en-US" sz="3600" i="1" dirty="0"/>
              <a:t>And as they were eating, he said, “Truly, I say to you, one of you will betray me.” </a:t>
            </a:r>
            <a:r>
              <a:rPr lang="en-US" sz="3600" b="1" i="1" baseline="30000" dirty="0"/>
              <a:t>22 </a:t>
            </a:r>
            <a:r>
              <a:rPr lang="en-US" sz="3600" i="1" dirty="0"/>
              <a:t>And they were very sorrowful and began to say to him one after another, “Is it I, Lord?” </a:t>
            </a:r>
            <a:r>
              <a:rPr lang="en-US" sz="3600" b="1" i="1" baseline="30000" dirty="0"/>
              <a:t>23 </a:t>
            </a:r>
            <a:r>
              <a:rPr lang="en-US" sz="3600" i="1" dirty="0"/>
              <a:t>He answered, “He who has dipped his hand in the dish with me will betray me. </a:t>
            </a:r>
            <a:r>
              <a:rPr lang="en-US" sz="3600" b="1" i="1" baseline="30000" dirty="0"/>
              <a:t>24 </a:t>
            </a:r>
            <a:r>
              <a:rPr lang="en-US" sz="3600" i="1" dirty="0"/>
              <a:t>The Son of Man goes as it is written of him, but woe to that man by whom the Son of Man is betrayed! It would have been better for that man if he had not been born.” </a:t>
            </a:r>
            <a:r>
              <a:rPr lang="en-US" sz="3600" b="1" i="1" baseline="30000" dirty="0"/>
              <a:t>25 </a:t>
            </a:r>
            <a:r>
              <a:rPr lang="en-US" sz="3600" i="1" dirty="0"/>
              <a:t>Judas, who would betray him, answered, “Is it I, Rabbi?” </a:t>
            </a:r>
            <a:br>
              <a:rPr lang="en-US" sz="3600" i="1" dirty="0"/>
            </a:br>
            <a:r>
              <a:rPr lang="en-US" sz="3600" i="1" dirty="0"/>
              <a:t>He said to him, “You have said so.”</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2057" y="263638"/>
            <a:ext cx="2459246" cy="2499624"/>
          </a:xfrm>
          <a:prstGeom prst="rect">
            <a:avLst/>
          </a:prstGeom>
        </p:spPr>
      </p:pic>
    </p:spTree>
    <p:extLst>
      <p:ext uri="{BB962C8B-B14F-4D97-AF65-F5344CB8AC3E}">
        <p14:creationId xmlns:p14="http://schemas.microsoft.com/office/powerpoint/2010/main" val="196506771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611361" y="0"/>
            <a:ext cx="2580639"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35974" y="263638"/>
            <a:ext cx="9375387" cy="6391686"/>
          </a:xfrm>
        </p:spPr>
        <p:txBody>
          <a:bodyPr>
            <a:noAutofit/>
          </a:bodyPr>
          <a:lstStyle/>
          <a:p>
            <a:pPr algn="l">
              <a:spcAft>
                <a:spcPts val="1200"/>
              </a:spcAft>
            </a:pPr>
            <a:r>
              <a:rPr lang="en-US" sz="4000" b="1" i="1" baseline="30000" dirty="0"/>
              <a:t>26 </a:t>
            </a:r>
            <a:r>
              <a:rPr lang="en-US" sz="4000" i="1" dirty="0"/>
              <a:t>Now as they were eating, Jesus took bread, and after blessing it broke it and gave it to the disciples, and said, “Take, eat; this is my body.” </a:t>
            </a:r>
            <a:r>
              <a:rPr lang="en-US" sz="4000" b="1" i="1" baseline="30000" dirty="0"/>
              <a:t>27 </a:t>
            </a:r>
            <a:r>
              <a:rPr lang="en-US" sz="4000" i="1" dirty="0"/>
              <a:t>And he took a cup, and when he had given thanks he gave it to them, saying, “Drink of it, all of you, </a:t>
            </a:r>
            <a:r>
              <a:rPr lang="en-US" sz="4000" b="1" i="1" baseline="30000" dirty="0"/>
              <a:t>28 </a:t>
            </a:r>
            <a:r>
              <a:rPr lang="en-US" sz="4000" i="1" dirty="0"/>
              <a:t>for this is my blood of the covenant, which is poured out for many for the forgiveness of sins. </a:t>
            </a:r>
            <a:r>
              <a:rPr lang="en-US" sz="4000" b="1" i="1" baseline="30000" dirty="0"/>
              <a:t>29 </a:t>
            </a:r>
            <a:r>
              <a:rPr lang="en-US" sz="4000" i="1" dirty="0"/>
              <a:t>I tell you I will not drink again of this fruit of the vine until that day when I drink it new with you in my Father's kingdom.”</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2057" y="263638"/>
            <a:ext cx="2459246" cy="2499624"/>
          </a:xfrm>
          <a:prstGeom prst="rect">
            <a:avLst/>
          </a:prstGeom>
        </p:spPr>
      </p:pic>
    </p:spTree>
    <p:extLst>
      <p:ext uri="{BB962C8B-B14F-4D97-AF65-F5344CB8AC3E}">
        <p14:creationId xmlns:p14="http://schemas.microsoft.com/office/powerpoint/2010/main" val="3156425642"/>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611361" y="0"/>
            <a:ext cx="2580639"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35974" y="263638"/>
            <a:ext cx="9375387" cy="6391686"/>
          </a:xfrm>
        </p:spPr>
        <p:txBody>
          <a:bodyPr>
            <a:noAutofit/>
          </a:bodyPr>
          <a:lstStyle/>
          <a:p>
            <a:pPr algn="l"/>
            <a:r>
              <a:rPr lang="en-US" sz="4000" b="1" dirty="0"/>
              <a:t>“They were very sorrowful...one after another, ‘Is it I, Lord’” </a:t>
            </a:r>
          </a:p>
          <a:p>
            <a:pPr algn="l"/>
            <a:endParaRPr lang="en-US" sz="4000" b="1" dirty="0"/>
          </a:p>
          <a:p>
            <a:pPr algn="l"/>
            <a:r>
              <a:rPr lang="en-US" sz="4000" dirty="0"/>
              <a:t>They knew their own hearts and it terrified them. How many times had they already betrayed him in small and large ways? </a:t>
            </a:r>
            <a:br>
              <a:rPr lang="en-US" sz="4000" dirty="0"/>
            </a:br>
            <a:r>
              <a:rPr lang="en-US" sz="4000" dirty="0"/>
              <a:t>Peter, James and John, (falling asleep, disbelief, opposition, selfish gain…)</a:t>
            </a:r>
          </a:p>
          <a:p>
            <a:pPr algn="l"/>
            <a:r>
              <a:rPr lang="en-US" sz="4000" dirty="0"/>
              <a:t> </a:t>
            </a:r>
          </a:p>
          <a:p>
            <a:pPr algn="l">
              <a:spcAft>
                <a:spcPts val="1200"/>
              </a:spcAft>
            </a:pPr>
            <a:endParaRPr lang="en-US" sz="40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2057" y="263638"/>
            <a:ext cx="2459246" cy="2499624"/>
          </a:xfrm>
          <a:prstGeom prst="rect">
            <a:avLst/>
          </a:prstGeom>
        </p:spPr>
      </p:pic>
    </p:spTree>
    <p:extLst>
      <p:ext uri="{BB962C8B-B14F-4D97-AF65-F5344CB8AC3E}">
        <p14:creationId xmlns:p14="http://schemas.microsoft.com/office/powerpoint/2010/main" val="34096620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611361" y="0"/>
            <a:ext cx="2580639"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35974" y="263638"/>
            <a:ext cx="9375387" cy="6391686"/>
          </a:xfrm>
        </p:spPr>
        <p:txBody>
          <a:bodyPr>
            <a:noAutofit/>
          </a:bodyPr>
          <a:lstStyle/>
          <a:p>
            <a:pPr algn="l"/>
            <a:r>
              <a:rPr lang="en-US" sz="4000" b="1" u="sng" dirty="0"/>
              <a:t>Main Point</a:t>
            </a:r>
            <a:r>
              <a:rPr lang="en-US" sz="4000" b="1" dirty="0"/>
              <a:t>: Jesus’ death is inevitable. </a:t>
            </a:r>
          </a:p>
          <a:p>
            <a:pPr algn="l"/>
            <a:endParaRPr lang="en-US" sz="4000" dirty="0"/>
          </a:p>
          <a:p>
            <a:pPr algn="l"/>
            <a:r>
              <a:rPr lang="en-US" sz="4000" dirty="0"/>
              <a:t>In deed, it is the reason for the incarnation. All that has come before, both in Jesus’ life and in the whole history of the world, has lead to this Passover sacrifice. </a:t>
            </a:r>
          </a:p>
          <a:p>
            <a:r>
              <a:rPr lang="en-US" dirty="0"/>
              <a:t> </a:t>
            </a:r>
          </a:p>
          <a:p>
            <a:pPr algn="l"/>
            <a:endParaRPr lang="en-US" sz="4000" dirty="0"/>
          </a:p>
          <a:p>
            <a:pPr algn="l">
              <a:spcAft>
                <a:spcPts val="1200"/>
              </a:spcAft>
            </a:pPr>
            <a:endParaRPr lang="en-US" sz="40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2057" y="263638"/>
            <a:ext cx="2459246" cy="2499624"/>
          </a:xfrm>
          <a:prstGeom prst="rect">
            <a:avLst/>
          </a:prstGeom>
        </p:spPr>
      </p:pic>
    </p:spTree>
    <p:extLst>
      <p:ext uri="{BB962C8B-B14F-4D97-AF65-F5344CB8AC3E}">
        <p14:creationId xmlns:p14="http://schemas.microsoft.com/office/powerpoint/2010/main" val="1024545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611361" y="0"/>
            <a:ext cx="2580639"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35974" y="263638"/>
            <a:ext cx="9375387" cy="6391686"/>
          </a:xfrm>
        </p:spPr>
        <p:txBody>
          <a:bodyPr>
            <a:noAutofit/>
          </a:bodyPr>
          <a:lstStyle/>
          <a:p>
            <a:pPr algn="l"/>
            <a:endParaRPr lang="en-US" sz="4000" dirty="0"/>
          </a:p>
          <a:p>
            <a:pPr algn="l">
              <a:spcAft>
                <a:spcPts val="1200"/>
              </a:spcAft>
            </a:pPr>
            <a:endParaRPr lang="en-US" sz="40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6640" y="398552"/>
            <a:ext cx="6155702" cy="6256772"/>
          </a:xfrm>
          <a:prstGeom prst="rect">
            <a:avLst/>
          </a:prstGeom>
        </p:spPr>
      </p:pic>
    </p:spTree>
    <p:extLst>
      <p:ext uri="{BB962C8B-B14F-4D97-AF65-F5344CB8AC3E}">
        <p14:creationId xmlns:p14="http://schemas.microsoft.com/office/powerpoint/2010/main" val="4954269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3052</TotalTime>
  <Words>261</Words>
  <Application>Microsoft Office PowerPoint</Application>
  <PresentationFormat>Widescreen</PresentationFormat>
  <Paragraphs>37</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Sunday Bible College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Sunday Bible College</dc:title>
  <dc:creator>Bradley Cunningham</dc:creator>
  <cp:lastModifiedBy>Bradley Cunningham</cp:lastModifiedBy>
  <cp:revision>10</cp:revision>
  <dcterms:created xsi:type="dcterms:W3CDTF">2016-09-23T16:55:36Z</dcterms:created>
  <dcterms:modified xsi:type="dcterms:W3CDTF">2016-09-26T13:43:13Z</dcterms:modified>
</cp:coreProperties>
</file>