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45"/>
  </p:notesMasterIdLst>
  <p:handoutMasterIdLst>
    <p:handoutMasterId r:id="rId46"/>
  </p:handoutMasterIdLst>
  <p:sldIdLst>
    <p:sldId id="283" r:id="rId3"/>
    <p:sldId id="277" r:id="rId4"/>
    <p:sldId id="278" r:id="rId5"/>
    <p:sldId id="280" r:id="rId6"/>
    <p:sldId id="281" r:id="rId7"/>
    <p:sldId id="282" r:id="rId8"/>
    <p:sldId id="284" r:id="rId9"/>
    <p:sldId id="285" r:id="rId10"/>
    <p:sldId id="286" r:id="rId11"/>
    <p:sldId id="287" r:id="rId12"/>
    <p:sldId id="288" r:id="rId13"/>
    <p:sldId id="289" r:id="rId14"/>
    <p:sldId id="290" r:id="rId15"/>
    <p:sldId id="291" r:id="rId16"/>
    <p:sldId id="292" r:id="rId17"/>
    <p:sldId id="293" r:id="rId18"/>
    <p:sldId id="279" r:id="rId19"/>
    <p:sldId id="294" r:id="rId20"/>
    <p:sldId id="296" r:id="rId21"/>
    <p:sldId id="297" r:id="rId22"/>
    <p:sldId id="298" r:id="rId23"/>
    <p:sldId id="299" r:id="rId24"/>
    <p:sldId id="300" r:id="rId25"/>
    <p:sldId id="301" r:id="rId26"/>
    <p:sldId id="302" r:id="rId27"/>
    <p:sldId id="303" r:id="rId28"/>
    <p:sldId id="304" r:id="rId29"/>
    <p:sldId id="305" r:id="rId30"/>
    <p:sldId id="306" r:id="rId31"/>
    <p:sldId id="308" r:id="rId32"/>
    <p:sldId id="309" r:id="rId33"/>
    <p:sldId id="310" r:id="rId34"/>
    <p:sldId id="311" r:id="rId35"/>
    <p:sldId id="307" r:id="rId36"/>
    <p:sldId id="312" r:id="rId37"/>
    <p:sldId id="313" r:id="rId38"/>
    <p:sldId id="314" r:id="rId39"/>
    <p:sldId id="315" r:id="rId40"/>
    <p:sldId id="316" r:id="rId41"/>
    <p:sldId id="317" r:id="rId42"/>
    <p:sldId id="318" r:id="rId43"/>
    <p:sldId id="295"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40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68" y="-276"/>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2994"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DD71D7-55AC-46BD-81B3-09AB2F9EFBD8}" type="datetimeFigureOut">
              <a:rPr lang="en-US" smtClean="0"/>
              <a:t>2/19/2017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40BD58-3BFF-4EAF-BB8B-AC67FE801E47}" type="slidenum">
              <a:rPr lang="en-US" smtClean="0"/>
              <a:t>‹#›</a:t>
            </a:fld>
            <a:endParaRPr lang="en-US"/>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89424F-BB59-4F4E-9822-4CA3E770FFD2}" type="datetimeFigureOut">
              <a:rPr lang="en-US" smtClean="0"/>
              <a:t>2/19/2017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322CDD-9D6C-4F63-9EC2-648226624108}" type="slidenum">
              <a:rPr lang="en-US" smtClean="0"/>
              <a:t>‹#›</a:t>
            </a:fld>
            <a:endParaRPr lang="en-US"/>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040"/>
            <a:ext cx="10058400" cy="2743200"/>
          </a:xfrm>
        </p:spPr>
        <p:txBody>
          <a:bodyPr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r>
              <a:rPr lang="en-US"/>
              <a:t>Click to edit Master title style</a:t>
            </a:r>
          </a:p>
        </p:txBody>
      </p:sp>
      <p:sp>
        <p:nvSpPr>
          <p:cNvPr id="3" name="Subtitle 2"/>
          <p:cNvSpPr>
            <a:spLocks noGrp="1"/>
          </p:cNvSpPr>
          <p:nvPr>
            <p:ph type="subTitle" idx="1"/>
          </p:nvPr>
        </p:nvSpPr>
        <p:spPr>
          <a:xfrm>
            <a:off x="1066800" y="5360437"/>
            <a:ext cx="10058400" cy="365760"/>
          </a:xfrm>
        </p:spPr>
        <p:txBody>
          <a:bodyPr>
            <a:normAutofit/>
          </a:bodyPr>
          <a:lstStyle>
            <a:lvl1pPr marL="0" indent="0" algn="l">
              <a:spcBef>
                <a:spcPts val="0"/>
              </a:spcBef>
              <a:buNone/>
              <a:defRPr sz="2000" b="1" cap="all" baseline="0">
                <a:solidFill>
                  <a:schemeClr val="accent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5888736"/>
            <a:ext cx="12192000" cy="109728"/>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2" name="Title 1"/>
          <p:cNvSpPr>
            <a:spLocks noGrp="1"/>
          </p:cNvSpPr>
          <p:nvPr>
            <p:ph type="title"/>
          </p:nvPr>
        </p:nvSpPr>
        <p:spPr>
          <a:xfrm>
            <a:off x="1066800" y="1565829"/>
            <a:ext cx="5943600" cy="4114800"/>
          </a:xfrm>
        </p:spPr>
        <p:txBody>
          <a:bodyPr anchor="b">
            <a:normAutofit/>
          </a:bodyPr>
          <a:lstStyle>
            <a:lvl1pPr>
              <a:lnSpc>
                <a:spcPct val="80000"/>
              </a:lnSpc>
              <a:defRPr sz="5400">
                <a:effectLst>
                  <a:outerShdw blurRad="38100" dist="25400" dir="18900000" algn="bl" rotWithShape="0">
                    <a:schemeClr val="bg1">
                      <a:alpha val="80000"/>
                    </a:schemeClr>
                  </a:outerShdw>
                </a:effectLst>
              </a:defRPr>
            </a:lvl1pPr>
          </a:lstStyle>
          <a:p>
            <a:r>
              <a:rPr lang="en-US"/>
              <a:t>Click to edit Master title style</a:t>
            </a:r>
          </a:p>
        </p:txBody>
      </p:sp>
      <p:sp>
        <p:nvSpPr>
          <p:cNvPr id="3" name="Text Placeholder 2"/>
          <p:cNvSpPr>
            <a:spLocks noGrp="1"/>
          </p:cNvSpPr>
          <p:nvPr>
            <p:ph type="body" idx="1"/>
          </p:nvPr>
        </p:nvSpPr>
        <p:spPr>
          <a:xfrm>
            <a:off x="1066801" y="5682343"/>
            <a:ext cx="5943600" cy="410547"/>
          </a:xfrm>
        </p:spPr>
        <p:txBody>
          <a:bodyPr>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9" name="Rectangle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5400"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67628"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10" name="Rectangle 9"/>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29601" y="2514600"/>
            <a:ext cx="3474720"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9" name="Rectangle 8"/>
          <p:cNvSpPr/>
          <p:nvPr/>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29600" y="2514600"/>
            <a:ext cx="3474720"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5000" y="382230"/>
            <a:ext cx="1371600" cy="556136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382230"/>
            <a:ext cx="7863840" cy="556137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0" y="6257036"/>
            <a:ext cx="12192000" cy="54864"/>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000">
                <a:solidFill>
                  <a:schemeClr val="tx1"/>
                </a:solidFill>
              </a:defRPr>
            </a:lvl1pPr>
          </a:lstStyle>
          <a:p>
            <a:endParaRPr lang="en-US"/>
          </a:p>
        </p:txBody>
      </p:sp>
      <p:sp>
        <p:nvSpPr>
          <p:cNvPr id="5" name="Footer Placeholder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000">
                <a:solidFill>
                  <a:schemeClr val="tx1"/>
                </a:solidFill>
              </a:defRPr>
            </a:lvl1pPr>
          </a:lstStyle>
          <a:p>
            <a:fld id="{E31375A4-56A4-47D6-9801-1991572033F7}" type="slidenum">
              <a:rPr lang="en-US" smtClean="0"/>
              <a:pPr/>
              <a:t>‹#›</a:t>
            </a:fld>
            <a:endParaRPr lang="en-US"/>
          </a:p>
        </p:txBody>
      </p:sp>
      <p:sp>
        <p:nvSpPr>
          <p:cNvPr id="8" name="Rectangle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51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1975"/>
            <a:ext cx="12192000" cy="590746"/>
          </a:xfrm>
        </p:spPr>
        <p:txBody>
          <a:bodyPr/>
          <a:lstStyle/>
          <a:p>
            <a:pPr algn="ctr"/>
            <a:r>
              <a:rPr lang="en-US" dirty="0"/>
              <a:t>The Finding of the </a:t>
            </a:r>
            <a:r>
              <a:rPr lang="en-US" dirty="0" err="1"/>
              <a:t>saviour</a:t>
            </a:r>
            <a:r>
              <a:rPr lang="en-US" dirty="0"/>
              <a:t> in the Temple</a:t>
            </a:r>
          </a:p>
        </p:txBody>
      </p:sp>
      <p:sp>
        <p:nvSpPr>
          <p:cNvPr id="3" name="Content Placeholder 2"/>
          <p:cNvSpPr>
            <a:spLocks noGrp="1"/>
          </p:cNvSpPr>
          <p:nvPr>
            <p:ph idx="1"/>
          </p:nvPr>
        </p:nvSpPr>
        <p:spPr>
          <a:xfrm>
            <a:off x="0" y="722721"/>
            <a:ext cx="12192000" cy="480767"/>
          </a:xfrm>
        </p:spPr>
        <p:txBody>
          <a:bodyPr/>
          <a:lstStyle/>
          <a:p>
            <a:pPr marL="45720" indent="0" algn="ctr">
              <a:buNone/>
            </a:pPr>
            <a:r>
              <a:rPr lang="en-US" dirty="0"/>
              <a:t>By Pre-Raphaelite artist Holman Hunt, c. 1854-1860 (Birmingham City Museum)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3291" y="1203488"/>
            <a:ext cx="8085417" cy="5480116"/>
          </a:xfrm>
          <a:prstGeom prst="rect">
            <a:avLst/>
          </a:prstGeom>
        </p:spPr>
      </p:pic>
    </p:spTree>
    <p:extLst>
      <p:ext uri="{BB962C8B-B14F-4D97-AF65-F5344CB8AC3E}">
        <p14:creationId xmlns:p14="http://schemas.microsoft.com/office/powerpoint/2010/main" val="286818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 Matthew 27:15-31</a:t>
            </a:r>
          </a:p>
        </p:txBody>
      </p:sp>
      <p:sp>
        <p:nvSpPr>
          <p:cNvPr id="3" name="Subtitle 2"/>
          <p:cNvSpPr>
            <a:spLocks noGrp="1"/>
          </p:cNvSpPr>
          <p:nvPr>
            <p:ph type="subTitle" idx="1"/>
          </p:nvPr>
        </p:nvSpPr>
        <p:spPr/>
        <p:txBody>
          <a:bodyPr/>
          <a:lstStyle/>
          <a:p>
            <a:r>
              <a:rPr lang="en-US" dirty="0"/>
              <a:t>The Passion of Christ</a:t>
            </a:r>
          </a:p>
        </p:txBody>
      </p:sp>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rmAutofit/>
          </a:bodyPr>
          <a:lstStyle/>
          <a:p>
            <a:pPr marL="45720" indent="0" algn="just">
              <a:buNone/>
            </a:pPr>
            <a:r>
              <a:rPr lang="en-US" sz="3600" dirty="0"/>
              <a:t>Now at the feast the governor was accustomed to release for the crowd any one prisoner whom they wanted. And they had then a notorious prisoner, called </a:t>
            </a:r>
            <a:r>
              <a:rPr lang="en-US" sz="3600" dirty="0" err="1"/>
              <a:t>Barab′bas</a:t>
            </a:r>
            <a:r>
              <a:rPr lang="en-US" sz="3600" dirty="0"/>
              <a:t>. So when they had gathered, Pilate said to them, “Whom do you want me to release for you, </a:t>
            </a:r>
            <a:r>
              <a:rPr lang="en-US" sz="3600" dirty="0" err="1"/>
              <a:t>Barab′bas</a:t>
            </a:r>
            <a:r>
              <a:rPr lang="en-US" sz="3600" dirty="0"/>
              <a:t> or Jesus who is called Christ?” For he knew that it was out of envy that they had delivered him up. </a:t>
            </a:r>
          </a:p>
        </p:txBody>
      </p:sp>
    </p:spTree>
    <p:extLst>
      <p:ext uri="{BB962C8B-B14F-4D97-AF65-F5344CB8AC3E}">
        <p14:creationId xmlns:p14="http://schemas.microsoft.com/office/powerpoint/2010/main" val="99232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Autofit/>
          </a:bodyPr>
          <a:lstStyle/>
          <a:p>
            <a:pPr marL="45720" indent="0" algn="just">
              <a:buNone/>
            </a:pPr>
            <a:r>
              <a:rPr lang="en-US" sz="3600" dirty="0"/>
              <a:t> Besides, while he was sitting on the judgment seat, his wife sent word to him, “Have nothing to do with that righteous man, for I have suffered much over him today in a dream.” </a:t>
            </a:r>
          </a:p>
        </p:txBody>
      </p:sp>
    </p:spTree>
    <p:extLst>
      <p:ext uri="{BB962C8B-B14F-4D97-AF65-F5344CB8AC3E}">
        <p14:creationId xmlns:p14="http://schemas.microsoft.com/office/powerpoint/2010/main" val="377370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rmAutofit/>
          </a:bodyPr>
          <a:lstStyle/>
          <a:p>
            <a:pPr marL="45720" indent="0">
              <a:buNone/>
            </a:pPr>
            <a:r>
              <a:rPr lang="en-US" sz="3600" dirty="0"/>
              <a:t> Now the chief priests and the elders persuaded the people to ask for </a:t>
            </a:r>
            <a:r>
              <a:rPr lang="en-US" sz="3600" dirty="0" err="1"/>
              <a:t>Barab′bas</a:t>
            </a:r>
            <a:r>
              <a:rPr lang="en-US" sz="3600" dirty="0"/>
              <a:t> and destroy Jesus. The governor again said to them, “Which of the two do you want me to release for you?” And they said, “</a:t>
            </a:r>
            <a:r>
              <a:rPr lang="en-US" sz="3600" dirty="0" err="1"/>
              <a:t>Barab′bas</a:t>
            </a:r>
            <a:r>
              <a:rPr lang="en-US" sz="3600" dirty="0"/>
              <a:t>.” Pilate said to them, “Then what shall I do with Jesus who is called Christ?” They all said, “Let him be crucified.” And he said, “Why, what evil has he done?” But they shouted all the more, “Let him be crucified.”</a:t>
            </a:r>
          </a:p>
        </p:txBody>
      </p:sp>
    </p:spTree>
    <p:extLst>
      <p:ext uri="{BB962C8B-B14F-4D97-AF65-F5344CB8AC3E}">
        <p14:creationId xmlns:p14="http://schemas.microsoft.com/office/powerpoint/2010/main" val="3078088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rmAutofit/>
          </a:bodyPr>
          <a:lstStyle/>
          <a:p>
            <a:pPr marL="45720" indent="0">
              <a:buNone/>
            </a:pPr>
            <a:r>
              <a:rPr lang="en-US" sz="3600" dirty="0"/>
              <a:t>So when Pilate saw that he was gaining nothing, but rather that a riot was beginning, he took water and washed his hands before the crowd, saying, “I am innocent of this righteous man’s blood; see to it yourselves.” And all the people answered, “His blood be on us and on our children!” Then he released for them </a:t>
            </a:r>
            <a:r>
              <a:rPr lang="en-US" sz="3600" dirty="0" err="1"/>
              <a:t>Barab′bas</a:t>
            </a:r>
            <a:r>
              <a:rPr lang="en-US" sz="3600" dirty="0"/>
              <a:t>, and having scourged Jesus, delivered him to be crucified.</a:t>
            </a:r>
          </a:p>
        </p:txBody>
      </p:sp>
    </p:spTree>
    <p:extLst>
      <p:ext uri="{BB962C8B-B14F-4D97-AF65-F5344CB8AC3E}">
        <p14:creationId xmlns:p14="http://schemas.microsoft.com/office/powerpoint/2010/main" val="108846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410" y="216815"/>
            <a:ext cx="6837576" cy="6410227"/>
          </a:xfrm>
        </p:spPr>
      </p:pic>
    </p:spTree>
    <p:extLst>
      <p:ext uri="{BB962C8B-B14F-4D97-AF65-F5344CB8AC3E}">
        <p14:creationId xmlns:p14="http://schemas.microsoft.com/office/powerpoint/2010/main" val="397678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a:ln w="57150">
            <a:solidFill>
              <a:srgbClr val="824020"/>
            </a:solidFill>
          </a:ln>
        </p:spPr>
      </p:pic>
      <p:sp>
        <p:nvSpPr>
          <p:cNvPr id="4" name="Text Placeholder 3"/>
          <p:cNvSpPr>
            <a:spLocks noGrp="1"/>
          </p:cNvSpPr>
          <p:nvPr>
            <p:ph type="body" sz="half" idx="2"/>
          </p:nvPr>
        </p:nvSpPr>
        <p:spPr>
          <a:xfrm>
            <a:off x="461912" y="431275"/>
            <a:ext cx="6787299" cy="6007231"/>
          </a:xfrm>
        </p:spPr>
        <p:txBody>
          <a:bodyPr>
            <a:normAutofit fontScale="92500" lnSpcReduction="10000"/>
          </a:bodyPr>
          <a:lstStyle/>
          <a:p>
            <a:r>
              <a:rPr lang="en-US" sz="4000" dirty="0"/>
              <a:t>Historical Background</a:t>
            </a:r>
          </a:p>
          <a:p>
            <a:pPr marL="742950" indent="-742950">
              <a:buAutoNum type="arabicPeriod"/>
            </a:pPr>
            <a:r>
              <a:rPr lang="en-US" sz="4000" dirty="0"/>
              <a:t>The Sanhedrin did not have power to assign death penalty</a:t>
            </a:r>
          </a:p>
          <a:p>
            <a:pPr marL="742950" indent="-742950">
              <a:buAutoNum type="arabicPeriod"/>
            </a:pPr>
            <a:r>
              <a:rPr lang="en-US" sz="4000" dirty="0"/>
              <a:t>Pilate, as Roman Governor, exercised real power</a:t>
            </a:r>
          </a:p>
          <a:p>
            <a:pPr marL="742950" indent="-742950">
              <a:buAutoNum type="arabicPeriod"/>
            </a:pPr>
            <a:r>
              <a:rPr lang="en-US" sz="4000" dirty="0"/>
              <a:t>Pilate’s goal was to keep the peace (he was already in trouble with Rome)</a:t>
            </a:r>
          </a:p>
          <a:p>
            <a:pPr marL="742950" indent="-742950">
              <a:buAutoNum type="arabicPeriod"/>
            </a:pPr>
            <a:r>
              <a:rPr lang="en-US" sz="4000" dirty="0"/>
              <a:t>As a goodwill gesture, each year, Rome released a political prisoner</a:t>
            </a:r>
          </a:p>
        </p:txBody>
      </p:sp>
    </p:spTree>
    <p:extLst>
      <p:ext uri="{BB962C8B-B14F-4D97-AF65-F5344CB8AC3E}">
        <p14:creationId xmlns:p14="http://schemas.microsoft.com/office/powerpoint/2010/main" val="384144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Refresh</a:t>
            </a:r>
          </a:p>
          <a:p>
            <a:pPr algn="ctr"/>
            <a:endParaRPr lang="en-US" sz="4000" dirty="0"/>
          </a:p>
          <a:p>
            <a:pPr algn="ctr"/>
            <a:r>
              <a:rPr lang="en-US" sz="4000" dirty="0"/>
              <a:t>Read St. Matthew 27:20-23</a:t>
            </a:r>
          </a:p>
          <a:p>
            <a:endParaRPr lang="en-US" dirty="0"/>
          </a:p>
        </p:txBody>
      </p:sp>
    </p:spTree>
    <p:extLst>
      <p:ext uri="{BB962C8B-B14F-4D97-AF65-F5344CB8AC3E}">
        <p14:creationId xmlns:p14="http://schemas.microsoft.com/office/powerpoint/2010/main" val="135138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dirty="0"/>
              <a:t>Jesus </a:t>
            </a:r>
            <a:r>
              <a:rPr lang="en-US" sz="4000" dirty="0" err="1"/>
              <a:t>barJoseph</a:t>
            </a:r>
            <a:r>
              <a:rPr lang="en-US" sz="4000" dirty="0"/>
              <a:t> </a:t>
            </a:r>
          </a:p>
          <a:p>
            <a:pPr algn="ctr"/>
            <a:r>
              <a:rPr lang="en-US" sz="4000" dirty="0"/>
              <a:t>&amp;</a:t>
            </a:r>
          </a:p>
          <a:p>
            <a:pPr algn="ctr"/>
            <a:r>
              <a:rPr lang="en-US" sz="4000" dirty="0" err="1"/>
              <a:t>Jashua</a:t>
            </a:r>
            <a:r>
              <a:rPr lang="en-US" sz="4000" dirty="0"/>
              <a:t> </a:t>
            </a:r>
            <a:r>
              <a:rPr lang="en-US" sz="4000" dirty="0" err="1"/>
              <a:t>barAbbas</a:t>
            </a:r>
            <a:endParaRPr lang="en-US" sz="4000" dirty="0"/>
          </a:p>
          <a:p>
            <a:endParaRPr lang="en-US" dirty="0"/>
          </a:p>
        </p:txBody>
      </p:sp>
    </p:spTree>
    <p:extLst>
      <p:ext uri="{BB962C8B-B14F-4D97-AF65-F5344CB8AC3E}">
        <p14:creationId xmlns:p14="http://schemas.microsoft.com/office/powerpoint/2010/main" val="135469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dirty="0"/>
              <a:t>But “Jesus” is Greek for </a:t>
            </a:r>
          </a:p>
          <a:p>
            <a:pPr algn="ctr"/>
            <a:br>
              <a:rPr lang="en-US" sz="4000" dirty="0"/>
            </a:br>
            <a:r>
              <a:rPr lang="en-US" sz="4000" dirty="0"/>
              <a:t>Joshua </a:t>
            </a:r>
            <a:r>
              <a:rPr lang="en-US" sz="4000" dirty="0" err="1"/>
              <a:t>barJoseph</a:t>
            </a:r>
            <a:r>
              <a:rPr lang="en-US" sz="4000" dirty="0"/>
              <a:t>  </a:t>
            </a:r>
          </a:p>
          <a:p>
            <a:pPr algn="ctr"/>
            <a:r>
              <a:rPr lang="en-US" sz="4000" dirty="0"/>
              <a:t>&amp;</a:t>
            </a:r>
          </a:p>
          <a:p>
            <a:pPr algn="ctr"/>
            <a:r>
              <a:rPr lang="en-US" sz="4000" dirty="0"/>
              <a:t>Joshua </a:t>
            </a:r>
            <a:r>
              <a:rPr lang="en-US" sz="4000" dirty="0" err="1"/>
              <a:t>barAbbas</a:t>
            </a:r>
            <a:endParaRPr lang="en-US" sz="4000" dirty="0"/>
          </a:p>
          <a:p>
            <a:endParaRPr lang="en-US" dirty="0"/>
          </a:p>
        </p:txBody>
      </p:sp>
    </p:spTree>
    <p:extLst>
      <p:ext uri="{BB962C8B-B14F-4D97-AF65-F5344CB8AC3E}">
        <p14:creationId xmlns:p14="http://schemas.microsoft.com/office/powerpoint/2010/main" val="61500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b="1" dirty="0"/>
              <a:t>Joshua </a:t>
            </a:r>
            <a:r>
              <a:rPr lang="en-US" sz="4000" b="1" dirty="0" err="1"/>
              <a:t>barJoseph</a:t>
            </a:r>
            <a:r>
              <a:rPr lang="en-US" sz="4000" b="1" dirty="0"/>
              <a:t>  </a:t>
            </a:r>
          </a:p>
          <a:p>
            <a:pPr algn="ctr"/>
            <a:r>
              <a:rPr lang="en-US" sz="4000" dirty="0"/>
              <a:t>Means</a:t>
            </a:r>
          </a:p>
          <a:p>
            <a:pPr algn="ctr"/>
            <a:r>
              <a:rPr lang="en-US" sz="4000" dirty="0"/>
              <a:t>Joshua = God will save</a:t>
            </a:r>
          </a:p>
          <a:p>
            <a:pPr algn="ctr"/>
            <a:r>
              <a:rPr lang="en-US" sz="4000" dirty="0"/>
              <a:t>Bar = son of</a:t>
            </a:r>
          </a:p>
          <a:p>
            <a:pPr algn="ctr"/>
            <a:r>
              <a:rPr lang="en-US" sz="4000" dirty="0"/>
              <a:t>Joseph  = Yahweh who gives increase</a:t>
            </a:r>
          </a:p>
          <a:p>
            <a:endParaRPr lang="en-US" dirty="0"/>
          </a:p>
        </p:txBody>
      </p:sp>
    </p:spTree>
    <p:extLst>
      <p:ext uri="{BB962C8B-B14F-4D97-AF65-F5344CB8AC3E}">
        <p14:creationId xmlns:p14="http://schemas.microsoft.com/office/powerpoint/2010/main" val="211594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b="1" dirty="0"/>
              <a:t>Joshua </a:t>
            </a:r>
            <a:r>
              <a:rPr lang="en-US" sz="4000" b="1" dirty="0" err="1"/>
              <a:t>barAbbas</a:t>
            </a:r>
            <a:r>
              <a:rPr lang="en-US" sz="4000" b="1" dirty="0"/>
              <a:t>  </a:t>
            </a:r>
          </a:p>
          <a:p>
            <a:pPr algn="ctr"/>
            <a:r>
              <a:rPr lang="en-US" sz="4000" dirty="0"/>
              <a:t>Means</a:t>
            </a:r>
          </a:p>
          <a:p>
            <a:pPr algn="ctr"/>
            <a:r>
              <a:rPr lang="en-US" sz="4000" dirty="0"/>
              <a:t>Joshua = God will save</a:t>
            </a:r>
          </a:p>
          <a:p>
            <a:pPr algn="ctr"/>
            <a:r>
              <a:rPr lang="en-US" sz="4000" dirty="0"/>
              <a:t>Bar = son of</a:t>
            </a:r>
          </a:p>
          <a:p>
            <a:pPr algn="ctr"/>
            <a:r>
              <a:rPr lang="en-US" sz="4000" dirty="0"/>
              <a:t>Abbas  = the father</a:t>
            </a:r>
          </a:p>
          <a:p>
            <a:endParaRPr lang="en-US" dirty="0"/>
          </a:p>
        </p:txBody>
      </p:sp>
    </p:spTree>
    <p:extLst>
      <p:ext uri="{BB962C8B-B14F-4D97-AF65-F5344CB8AC3E}">
        <p14:creationId xmlns:p14="http://schemas.microsoft.com/office/powerpoint/2010/main" val="341493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lstStyle/>
          <a:p>
            <a:r>
              <a:rPr lang="en-US" dirty="0"/>
              <a:t>The Soldiers Mock Jesus</a:t>
            </a:r>
          </a:p>
        </p:txBody>
      </p:sp>
      <p:sp>
        <p:nvSpPr>
          <p:cNvPr id="6" name="TextBox 5"/>
          <p:cNvSpPr txBox="1"/>
          <p:nvPr/>
        </p:nvSpPr>
        <p:spPr>
          <a:xfrm>
            <a:off x="8173039" y="2130458"/>
            <a:ext cx="3484148" cy="923330"/>
          </a:xfrm>
          <a:prstGeom prst="rect">
            <a:avLst/>
          </a:prstGeom>
          <a:noFill/>
        </p:spPr>
        <p:txBody>
          <a:bodyPr wrap="square" rtlCol="0">
            <a:spAutoFit/>
          </a:bodyPr>
          <a:lstStyle/>
          <a:p>
            <a:r>
              <a:rPr lang="en-US" dirty="0"/>
              <a:t>Christ Carrying the Cross</a:t>
            </a:r>
          </a:p>
          <a:p>
            <a:r>
              <a:rPr lang="en-US" dirty="0"/>
              <a:t>by El Greco, c. 1578, Spain</a:t>
            </a:r>
            <a:br>
              <a:rPr lang="en-US" dirty="0"/>
            </a:br>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6355" y="105019"/>
            <a:ext cx="4789347" cy="6654000"/>
          </a:xfrm>
        </p:spPr>
      </p:pic>
    </p:spTree>
    <p:extLst>
      <p:ext uri="{BB962C8B-B14F-4D97-AF65-F5344CB8AC3E}">
        <p14:creationId xmlns:p14="http://schemas.microsoft.com/office/powerpoint/2010/main" val="23229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0748" y="329937"/>
            <a:ext cx="3474720" cy="1051089"/>
          </a:xfrm>
        </p:spPr>
        <p:txBody>
          <a:bodyPr/>
          <a:lstStyle/>
          <a:p>
            <a:r>
              <a:rPr lang="en-US" dirty="0"/>
              <a:t>The Soldiers Mock Jesus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2302" y="101939"/>
            <a:ext cx="4835950" cy="6635952"/>
          </a:xfrm>
        </p:spPr>
      </p:pic>
      <p:sp>
        <p:nvSpPr>
          <p:cNvPr id="6" name="TextBox 5"/>
          <p:cNvSpPr txBox="1"/>
          <p:nvPr/>
        </p:nvSpPr>
        <p:spPr>
          <a:xfrm>
            <a:off x="8201320" y="1838227"/>
            <a:ext cx="3506771" cy="1200329"/>
          </a:xfrm>
          <a:prstGeom prst="rect">
            <a:avLst/>
          </a:prstGeom>
          <a:noFill/>
        </p:spPr>
        <p:txBody>
          <a:bodyPr wrap="square" rtlCol="0">
            <a:spAutoFit/>
          </a:bodyPr>
          <a:lstStyle/>
          <a:p>
            <a:r>
              <a:rPr lang="en-US" b="1" dirty="0"/>
              <a:t>The Flagellation of Christ</a:t>
            </a:r>
          </a:p>
          <a:p>
            <a:r>
              <a:rPr lang="en-US" dirty="0"/>
              <a:t>By Peter Paul </a:t>
            </a:r>
            <a:r>
              <a:rPr lang="en-US" dirty="0" err="1"/>
              <a:t>Ruebens</a:t>
            </a:r>
            <a:r>
              <a:rPr lang="en-US" dirty="0"/>
              <a:t>, c. 1617</a:t>
            </a:r>
          </a:p>
          <a:p>
            <a:r>
              <a:rPr lang="en-US" dirty="0"/>
              <a:t>Hangs in the Antwerp Church of St. Peter, Netherlands </a:t>
            </a:r>
          </a:p>
        </p:txBody>
      </p:sp>
    </p:spTree>
    <p:extLst>
      <p:ext uri="{BB962C8B-B14F-4D97-AF65-F5344CB8AC3E}">
        <p14:creationId xmlns:p14="http://schemas.microsoft.com/office/powerpoint/2010/main" val="397619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0748" y="329937"/>
            <a:ext cx="3474720" cy="1051089"/>
          </a:xfrm>
        </p:spPr>
        <p:txBody>
          <a:bodyPr/>
          <a:lstStyle/>
          <a:p>
            <a:r>
              <a:rPr lang="en-US" dirty="0"/>
              <a:t>The Soldiers Mock Jesus</a:t>
            </a:r>
          </a:p>
        </p:txBody>
      </p:sp>
      <p:sp>
        <p:nvSpPr>
          <p:cNvPr id="6" name="TextBox 5"/>
          <p:cNvSpPr txBox="1"/>
          <p:nvPr/>
        </p:nvSpPr>
        <p:spPr>
          <a:xfrm>
            <a:off x="8201320" y="1838227"/>
            <a:ext cx="3506771" cy="923330"/>
          </a:xfrm>
          <a:prstGeom prst="rect">
            <a:avLst/>
          </a:prstGeom>
          <a:noFill/>
        </p:spPr>
        <p:txBody>
          <a:bodyPr wrap="square" rtlCol="0">
            <a:spAutoFit/>
          </a:bodyPr>
          <a:lstStyle/>
          <a:p>
            <a:r>
              <a:rPr lang="en-US" b="1" dirty="0"/>
              <a:t>The Passion of the Christ</a:t>
            </a:r>
          </a:p>
          <a:p>
            <a:r>
              <a:rPr lang="en-US" dirty="0"/>
              <a:t>By Mel Gibson, film 2004</a:t>
            </a:r>
          </a:p>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9224" y="754144"/>
            <a:ext cx="7057937" cy="5297864"/>
          </a:xfrm>
        </p:spPr>
      </p:pic>
    </p:spTree>
    <p:extLst>
      <p:ext uri="{BB962C8B-B14F-4D97-AF65-F5344CB8AC3E}">
        <p14:creationId xmlns:p14="http://schemas.microsoft.com/office/powerpoint/2010/main" val="393665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839" y="253738"/>
            <a:ext cx="3771238" cy="5157248"/>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0332" r="20550"/>
          <a:stretch/>
        </p:blipFill>
        <p:spPr>
          <a:xfrm>
            <a:off x="7930496" y="253738"/>
            <a:ext cx="4061852" cy="515724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114" y="253738"/>
            <a:ext cx="3758345" cy="5157248"/>
          </a:xfrm>
          <a:prstGeom prst="rect">
            <a:avLst/>
          </a:prstGeom>
        </p:spPr>
      </p:pic>
      <p:sp>
        <p:nvSpPr>
          <p:cNvPr id="7" name="TextBox 6"/>
          <p:cNvSpPr txBox="1"/>
          <p:nvPr/>
        </p:nvSpPr>
        <p:spPr>
          <a:xfrm>
            <a:off x="0" y="5542961"/>
            <a:ext cx="12192000" cy="707886"/>
          </a:xfrm>
          <a:prstGeom prst="rect">
            <a:avLst/>
          </a:prstGeom>
          <a:noFill/>
        </p:spPr>
        <p:txBody>
          <a:bodyPr wrap="square" rtlCol="0">
            <a:spAutoFit/>
          </a:bodyPr>
          <a:lstStyle/>
          <a:p>
            <a:pPr algn="ctr"/>
            <a:r>
              <a:rPr lang="en-US" sz="4000" b="1" dirty="0">
                <a:solidFill>
                  <a:srgbClr val="824020"/>
                </a:solidFill>
              </a:rPr>
              <a:t>Which Icon Speaks to You?</a:t>
            </a:r>
          </a:p>
        </p:txBody>
      </p:sp>
    </p:spTree>
    <p:extLst>
      <p:ext uri="{BB962C8B-B14F-4D97-AF65-F5344CB8AC3E}">
        <p14:creationId xmlns:p14="http://schemas.microsoft.com/office/powerpoint/2010/main" val="215212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p:txBody>
          <a:bodyPr>
            <a:normAutofit/>
          </a:bodyPr>
          <a:lstStyle/>
          <a:p>
            <a:pPr marL="45720" indent="0" algn="ctr">
              <a:buNone/>
            </a:pPr>
            <a:r>
              <a:rPr lang="en-US" sz="4000" dirty="0">
                <a:solidFill>
                  <a:srgbClr val="824020"/>
                </a:solidFill>
              </a:rPr>
              <a:t>St. Matthew 27:27-31</a:t>
            </a:r>
          </a:p>
          <a:p>
            <a:pPr marL="45720" indent="0">
              <a:buNone/>
            </a:pPr>
            <a:endParaRPr lang="en-US" sz="4000" dirty="0">
              <a:solidFill>
                <a:srgbClr val="824020"/>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33070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p:txBody>
          <a:bodyPr>
            <a:normAutofit/>
          </a:bodyPr>
          <a:lstStyle/>
          <a:p>
            <a:pPr marL="45720" indent="0" algn="ctr">
              <a:buNone/>
            </a:pPr>
            <a:r>
              <a:rPr lang="en-US" sz="4000" dirty="0">
                <a:solidFill>
                  <a:srgbClr val="824020"/>
                </a:solidFill>
              </a:rPr>
              <a:t>St. Matthew 27:27-31</a:t>
            </a:r>
          </a:p>
          <a:p>
            <a:r>
              <a:rPr lang="en-US" sz="4000" dirty="0" err="1">
                <a:solidFill>
                  <a:schemeClr val="tx2"/>
                </a:solidFill>
              </a:rPr>
              <a:t>Praetorium</a:t>
            </a:r>
            <a:r>
              <a:rPr lang="en-US" sz="4000" dirty="0">
                <a:solidFill>
                  <a:schemeClr val="tx2"/>
                </a:solidFill>
              </a:rPr>
              <a:t> / Pavement</a:t>
            </a:r>
            <a:br>
              <a:rPr lang="en-US" sz="4000" dirty="0">
                <a:solidFill>
                  <a:schemeClr val="tx2"/>
                </a:solidFill>
              </a:rPr>
            </a:br>
            <a:r>
              <a:rPr lang="en-US" sz="4000" dirty="0" err="1">
                <a:solidFill>
                  <a:schemeClr val="tx2"/>
                </a:solidFill>
              </a:rPr>
              <a:t>Herrod’s</a:t>
            </a:r>
            <a:r>
              <a:rPr lang="en-US" sz="4000" dirty="0">
                <a:solidFill>
                  <a:schemeClr val="tx2"/>
                </a:solidFill>
              </a:rPr>
              <a:t> Palace taken over by Pilate, and the “patio” outside where Pilate held court.</a:t>
            </a:r>
          </a:p>
          <a:p>
            <a:pPr marL="45720" indent="0">
              <a:buNone/>
            </a:pPr>
            <a:endParaRPr lang="en-US" sz="4000" dirty="0">
              <a:solidFill>
                <a:srgbClr val="824020"/>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25043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lnSpcReduction="10000"/>
          </a:bodyPr>
          <a:lstStyle/>
          <a:p>
            <a:pPr marL="45720" indent="0" algn="ctr">
              <a:buNone/>
            </a:pPr>
            <a:r>
              <a:rPr lang="en-US" sz="4000" dirty="0">
                <a:solidFill>
                  <a:srgbClr val="824020"/>
                </a:solidFill>
              </a:rPr>
              <a:t>St. Matthew 27:27-31</a:t>
            </a:r>
          </a:p>
          <a:p>
            <a:pPr marL="45720" indent="0" algn="ctr">
              <a:buNone/>
            </a:pPr>
            <a:r>
              <a:rPr lang="en-US" sz="4000" dirty="0">
                <a:solidFill>
                  <a:schemeClr val="tx2"/>
                </a:solidFill>
              </a:rPr>
              <a:t>Actions of the Soldiers</a:t>
            </a:r>
          </a:p>
          <a:p>
            <a:r>
              <a:rPr lang="en-US" sz="4000" dirty="0">
                <a:solidFill>
                  <a:schemeClr val="tx2"/>
                </a:solidFill>
              </a:rPr>
              <a:t>Stripped him</a:t>
            </a:r>
          </a:p>
          <a:p>
            <a:r>
              <a:rPr lang="en-US" sz="4000" dirty="0">
                <a:solidFill>
                  <a:schemeClr val="tx2"/>
                </a:solidFill>
              </a:rPr>
              <a:t>Robed him in Scarlett</a:t>
            </a:r>
          </a:p>
          <a:p>
            <a:r>
              <a:rPr lang="en-US" sz="4000" dirty="0">
                <a:solidFill>
                  <a:schemeClr val="tx2"/>
                </a:solidFill>
              </a:rPr>
              <a:t>Crowned him with thorns</a:t>
            </a:r>
          </a:p>
          <a:p>
            <a:r>
              <a:rPr lang="en-US" sz="4000" dirty="0">
                <a:solidFill>
                  <a:schemeClr val="tx2"/>
                </a:solidFill>
              </a:rPr>
              <a:t>Sceptered him with reeds</a:t>
            </a:r>
          </a:p>
          <a:p>
            <a:r>
              <a:rPr lang="en-US" sz="4000" dirty="0">
                <a:solidFill>
                  <a:schemeClr val="tx2"/>
                </a:solidFill>
              </a:rPr>
              <a:t>Beat him</a:t>
            </a:r>
          </a:p>
          <a:p>
            <a:r>
              <a:rPr lang="en-US" sz="4000" dirty="0">
                <a:solidFill>
                  <a:schemeClr val="tx2"/>
                </a:solidFill>
              </a:rPr>
              <a:t>Hailed / spat upon him</a:t>
            </a:r>
          </a:p>
          <a:p>
            <a:r>
              <a:rPr lang="en-US" sz="4000" dirty="0">
                <a:solidFill>
                  <a:schemeClr val="tx2"/>
                </a:solidFill>
              </a:rPr>
              <a:t>Dressed / led him away</a:t>
            </a:r>
            <a:endParaRPr lang="en-US" sz="4000" dirty="0">
              <a:solidFill>
                <a:srgbClr val="824020"/>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09894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Isaiah 53</a:t>
            </a: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05914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Isaiah 53</a:t>
            </a:r>
          </a:p>
          <a:p>
            <a:r>
              <a:rPr lang="en-US" sz="4000" dirty="0">
                <a:solidFill>
                  <a:schemeClr val="tx2"/>
                </a:solidFill>
              </a:rPr>
              <a:t>V3 Despised / rejected</a:t>
            </a:r>
          </a:p>
          <a:p>
            <a:r>
              <a:rPr lang="en-US" sz="4000" dirty="0">
                <a:solidFill>
                  <a:schemeClr val="tx2"/>
                </a:solidFill>
              </a:rPr>
              <a:t>V4 for bearing our griefs</a:t>
            </a:r>
          </a:p>
          <a:p>
            <a:r>
              <a:rPr lang="en-US" sz="4000" dirty="0">
                <a:solidFill>
                  <a:schemeClr val="tx2"/>
                </a:solidFill>
              </a:rPr>
              <a:t>V5 He was wounded for our transgressions – Memorize!</a:t>
            </a:r>
          </a:p>
          <a:p>
            <a:r>
              <a:rPr lang="en-US" sz="4000" dirty="0">
                <a:solidFill>
                  <a:schemeClr val="tx2"/>
                </a:solidFill>
              </a:rPr>
              <a:t>V10 It was God’s Will</a:t>
            </a:r>
          </a:p>
          <a:p>
            <a:endParaRPr lang="en-US" sz="4000" dirty="0">
              <a:solidFill>
                <a:schemeClr val="tx2"/>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978446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Isaiah 53</a:t>
            </a:r>
          </a:p>
          <a:p>
            <a:r>
              <a:rPr lang="en-US" sz="4000" dirty="0">
                <a:solidFill>
                  <a:schemeClr val="tx2"/>
                </a:solidFill>
              </a:rPr>
              <a:t>ESSENTIAL NOTE. </a:t>
            </a:r>
            <a:br>
              <a:rPr lang="en-US" sz="4000" dirty="0">
                <a:solidFill>
                  <a:schemeClr val="tx2"/>
                </a:solidFill>
              </a:rPr>
            </a:br>
            <a:r>
              <a:rPr lang="en-US" sz="4000" dirty="0">
                <a:solidFill>
                  <a:schemeClr val="tx2"/>
                </a:solidFill>
              </a:rPr>
              <a:t>Jesus was not tortured by God the Father; rather, he willingly suffered the consequences of our sin, for our sake, because </a:t>
            </a:r>
            <a:r>
              <a:rPr lang="en-US" sz="4000">
                <a:solidFill>
                  <a:schemeClr val="tx2"/>
                </a:solidFill>
              </a:rPr>
              <a:t>the Father loves us.</a:t>
            </a:r>
            <a:endParaRPr lang="en-US" sz="4000" dirty="0">
              <a:solidFill>
                <a:schemeClr val="tx2"/>
              </a:solidFill>
            </a:endParaRPr>
          </a:p>
          <a:p>
            <a:endParaRPr lang="en-US" sz="4000" dirty="0">
              <a:solidFill>
                <a:schemeClr val="tx2"/>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1242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Now read </a:t>
            </a:r>
            <a:r>
              <a:rPr lang="en-US" sz="4000">
                <a:solidFill>
                  <a:srgbClr val="824020"/>
                </a:solidFill>
              </a:rPr>
              <a:t>and compare</a:t>
            </a:r>
            <a:br>
              <a:rPr lang="en-US" sz="4000">
                <a:solidFill>
                  <a:srgbClr val="824020"/>
                </a:solidFill>
              </a:rPr>
            </a:br>
            <a:r>
              <a:rPr lang="en-US" sz="4000">
                <a:solidFill>
                  <a:srgbClr val="824020"/>
                </a:solidFill>
              </a:rPr>
              <a:t>1 Peter 2:21-25</a:t>
            </a:r>
            <a:endParaRPr lang="en-US" sz="4000" dirty="0">
              <a:solidFill>
                <a:schemeClr val="tx2"/>
              </a:solidFill>
            </a:endParaRPr>
          </a:p>
          <a:p>
            <a:endParaRPr lang="en-US" sz="4000" dirty="0">
              <a:solidFill>
                <a:schemeClr val="tx2"/>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64266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of Jesus</a:t>
            </a:r>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Julian’s Anglican Church</a:t>
            </a:r>
          </a:p>
          <a:p>
            <a:r>
              <a:rPr lang="en-US" dirty="0"/>
              <a:t>Dedicated 1372</a:t>
            </a:r>
          </a:p>
          <a:p>
            <a:r>
              <a:rPr lang="en-US" dirty="0"/>
              <a:t>Bath, England</a:t>
            </a:r>
            <a:br>
              <a:rPr lang="en-US" dirty="0"/>
            </a:b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829" y="659463"/>
            <a:ext cx="7852528" cy="5651674"/>
          </a:xfrm>
        </p:spPr>
      </p:pic>
    </p:spTree>
    <p:extLst>
      <p:ext uri="{BB962C8B-B14F-4D97-AF65-F5344CB8AC3E}">
        <p14:creationId xmlns:p14="http://schemas.microsoft.com/office/powerpoint/2010/main" val="84484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of Jesus</a:t>
            </a:r>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Julian’s Anglican Church</a:t>
            </a:r>
          </a:p>
          <a:p>
            <a:r>
              <a:rPr lang="en-US" dirty="0"/>
              <a:t>Dedicated 1372</a:t>
            </a:r>
          </a:p>
          <a:p>
            <a:r>
              <a:rPr lang="en-US" dirty="0"/>
              <a:t>Bath, England</a:t>
            </a:r>
            <a:br>
              <a:rPr lang="en-US" dirty="0"/>
            </a:b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35992" r="35253" b="63019"/>
          <a:stretch/>
        </p:blipFill>
        <p:spPr>
          <a:xfrm>
            <a:off x="336308" y="160421"/>
            <a:ext cx="7036474" cy="6513095"/>
          </a:xfrm>
        </p:spPr>
      </p:pic>
    </p:spTree>
    <p:extLst>
      <p:ext uri="{BB962C8B-B14F-4D97-AF65-F5344CB8AC3E}">
        <p14:creationId xmlns:p14="http://schemas.microsoft.com/office/powerpoint/2010/main" val="1455583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of Jesus</a:t>
            </a:r>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Julian’s Anglican Church</a:t>
            </a:r>
          </a:p>
          <a:p>
            <a:r>
              <a:rPr lang="en-US" dirty="0"/>
              <a:t>Dedicated 1372</a:t>
            </a:r>
          </a:p>
          <a:p>
            <a:r>
              <a:rPr lang="en-US" dirty="0"/>
              <a:t>Bath, England</a:t>
            </a:r>
            <a:br>
              <a:rPr lang="en-US" dirty="0"/>
            </a:b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0293" y="625642"/>
            <a:ext cx="6403236" cy="5662863"/>
          </a:xfrm>
        </p:spPr>
      </p:pic>
    </p:spTree>
    <p:extLst>
      <p:ext uri="{BB962C8B-B14F-4D97-AF65-F5344CB8AC3E}">
        <p14:creationId xmlns:p14="http://schemas.microsoft.com/office/powerpoint/2010/main" val="3330679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a:t>
            </a:r>
            <a:r>
              <a:rPr lang="en-US" dirty="0" err="1"/>
              <a:t>ofJesus</a:t>
            </a:r>
            <a:endParaRPr lang="en-US" dirty="0"/>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7970" y="1909010"/>
            <a:ext cx="2114550" cy="3810000"/>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0041" y="157795"/>
            <a:ext cx="4636169" cy="6529815"/>
          </a:xfrm>
        </p:spPr>
      </p:pic>
    </p:spTree>
    <p:extLst>
      <p:ext uri="{BB962C8B-B14F-4D97-AF65-F5344CB8AC3E}">
        <p14:creationId xmlns:p14="http://schemas.microsoft.com/office/powerpoint/2010/main" val="2101967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27:32</a:t>
            </a:r>
          </a:p>
          <a:p>
            <a:pPr marL="45720" indent="0" algn="ctr">
              <a:buNone/>
            </a:pPr>
            <a:r>
              <a:rPr lang="en-US" sz="4000" dirty="0">
                <a:solidFill>
                  <a:schemeClr val="tx2"/>
                </a:solidFill>
              </a:rPr>
              <a:t>Simon of Cyrene</a:t>
            </a:r>
          </a:p>
          <a:p>
            <a:r>
              <a:rPr lang="en-US" sz="3200" dirty="0">
                <a:solidFill>
                  <a:schemeClr val="tx2"/>
                </a:solidFill>
              </a:rPr>
              <a:t>Cyrene was a Greek colony in North Africa (modern Libya)</a:t>
            </a:r>
          </a:p>
          <a:p>
            <a:r>
              <a:rPr lang="en-US" sz="3200" dirty="0">
                <a:solidFill>
                  <a:schemeClr val="tx2"/>
                </a:solidFill>
              </a:rPr>
              <a:t>Simon converted to Christ through this experience, and is featured in the Stations of the Cross </a:t>
            </a:r>
          </a:p>
          <a:p>
            <a:r>
              <a:rPr lang="en-US" sz="3200" dirty="0">
                <a:solidFill>
                  <a:schemeClr val="tx2"/>
                </a:solidFill>
              </a:rPr>
              <a:t>His son, Rufus, is mentioned in </a:t>
            </a:r>
            <a:br>
              <a:rPr lang="en-US" sz="3200" dirty="0">
                <a:solidFill>
                  <a:schemeClr val="tx2"/>
                </a:solidFill>
              </a:rPr>
            </a:br>
            <a:r>
              <a:rPr lang="en-US" sz="3200" dirty="0">
                <a:solidFill>
                  <a:schemeClr val="tx2"/>
                </a:solidFill>
              </a:rPr>
              <a:t>Romans 16:13</a:t>
            </a:r>
          </a:p>
        </p:txBody>
      </p:sp>
    </p:spTree>
    <p:extLst>
      <p:ext uri="{BB962C8B-B14F-4D97-AF65-F5344CB8AC3E}">
        <p14:creationId xmlns:p14="http://schemas.microsoft.com/office/powerpoint/2010/main" val="3261732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27:33</a:t>
            </a:r>
          </a:p>
          <a:p>
            <a:pPr marL="45720" indent="0" algn="ctr">
              <a:buNone/>
            </a:pPr>
            <a:r>
              <a:rPr lang="en-US" sz="4000" dirty="0" err="1">
                <a:solidFill>
                  <a:schemeClr val="tx2"/>
                </a:solidFill>
              </a:rPr>
              <a:t>Golgatha</a:t>
            </a:r>
            <a:endParaRPr lang="en-US" sz="4000" dirty="0">
              <a:solidFill>
                <a:schemeClr val="tx2"/>
              </a:solidFill>
            </a:endParaRPr>
          </a:p>
          <a:p>
            <a:r>
              <a:rPr lang="en-US" sz="3200" dirty="0">
                <a:solidFill>
                  <a:schemeClr val="tx2"/>
                </a:solidFill>
              </a:rPr>
              <a:t>An Aramaic term meaning “Skull”, which calls to mind the prophesy of Genesis 3:15</a:t>
            </a:r>
          </a:p>
          <a:p>
            <a:r>
              <a:rPr lang="en-US" sz="3200" dirty="0">
                <a:solidFill>
                  <a:schemeClr val="tx2"/>
                </a:solidFill>
              </a:rPr>
              <a:t>Lay “outside the walls”, fulfilling the prophesy of the OT Day of Atonement, Yom Kippur (Leviticus 16, esp. 29ff), </a:t>
            </a:r>
            <a:br>
              <a:rPr lang="en-US" sz="3200" dirty="0">
                <a:solidFill>
                  <a:schemeClr val="tx2"/>
                </a:solidFill>
              </a:rPr>
            </a:br>
            <a:r>
              <a:rPr lang="en-US" sz="3200" dirty="0">
                <a:solidFill>
                  <a:schemeClr val="tx2"/>
                </a:solidFill>
              </a:rPr>
              <a:t>see Hebrews 13:10-11</a:t>
            </a:r>
          </a:p>
          <a:p>
            <a:endParaRPr lang="en-US" sz="3200" dirty="0">
              <a:solidFill>
                <a:schemeClr val="tx2"/>
              </a:solidFill>
            </a:endParaRPr>
          </a:p>
        </p:txBody>
      </p:sp>
    </p:spTree>
    <p:extLst>
      <p:ext uri="{BB962C8B-B14F-4D97-AF65-F5344CB8AC3E}">
        <p14:creationId xmlns:p14="http://schemas.microsoft.com/office/powerpoint/2010/main" val="3432086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27:34</a:t>
            </a:r>
          </a:p>
          <a:p>
            <a:pPr marL="45720" indent="0" algn="ctr">
              <a:buNone/>
            </a:pPr>
            <a:r>
              <a:rPr lang="en-US" sz="4000" dirty="0">
                <a:solidFill>
                  <a:schemeClr val="tx2"/>
                </a:solidFill>
              </a:rPr>
              <a:t>Wine mingled with Gall</a:t>
            </a:r>
          </a:p>
          <a:p>
            <a:r>
              <a:rPr lang="en-US" sz="3200" dirty="0">
                <a:solidFill>
                  <a:schemeClr val="tx2"/>
                </a:solidFill>
              </a:rPr>
              <a:t>Gall: a mixture of herbs and </a:t>
            </a:r>
            <a:r>
              <a:rPr lang="en-US" sz="3200" dirty="0" err="1">
                <a:solidFill>
                  <a:schemeClr val="tx2"/>
                </a:solidFill>
              </a:rPr>
              <a:t>myhrr</a:t>
            </a:r>
            <a:r>
              <a:rPr lang="en-US" sz="3200" dirty="0">
                <a:solidFill>
                  <a:schemeClr val="tx2"/>
                </a:solidFill>
              </a:rPr>
              <a:t> which is a mild narcotic used as a painkiller.</a:t>
            </a:r>
          </a:p>
          <a:p>
            <a:r>
              <a:rPr lang="en-US" sz="3200" dirty="0">
                <a:solidFill>
                  <a:schemeClr val="tx2"/>
                </a:solidFill>
              </a:rPr>
              <a:t>Hebrews 12:1-2</a:t>
            </a:r>
          </a:p>
          <a:p>
            <a:endParaRPr lang="en-US" sz="3200" dirty="0">
              <a:solidFill>
                <a:schemeClr val="tx2"/>
              </a:solidFill>
            </a:endParaRPr>
          </a:p>
        </p:txBody>
      </p:sp>
    </p:spTree>
    <p:extLst>
      <p:ext uri="{BB962C8B-B14F-4D97-AF65-F5344CB8AC3E}">
        <p14:creationId xmlns:p14="http://schemas.microsoft.com/office/powerpoint/2010/main" val="1783688083"/>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27:35</a:t>
            </a:r>
          </a:p>
          <a:p>
            <a:pPr marL="45720" indent="0" algn="ctr">
              <a:buNone/>
            </a:pPr>
            <a:r>
              <a:rPr lang="en-US" sz="4000" dirty="0">
                <a:solidFill>
                  <a:schemeClr val="tx2"/>
                </a:solidFill>
              </a:rPr>
              <a:t>They crucified him</a:t>
            </a:r>
          </a:p>
          <a:p>
            <a:r>
              <a:rPr lang="en-US" sz="3200" dirty="0">
                <a:solidFill>
                  <a:schemeClr val="tx2"/>
                </a:solidFill>
              </a:rPr>
              <a:t>Driving nails through his wrists and his feet</a:t>
            </a:r>
          </a:p>
          <a:p>
            <a:r>
              <a:rPr lang="en-US" sz="3200" dirty="0">
                <a:solidFill>
                  <a:schemeClr val="tx2"/>
                </a:solidFill>
              </a:rPr>
              <a:t>Crucifixion was so heinous it was reserved for the worst offenders – Roman citizens could not be crucified.</a:t>
            </a:r>
          </a:p>
          <a:p>
            <a:r>
              <a:rPr lang="en-US" sz="3200" dirty="0">
                <a:solidFill>
                  <a:schemeClr val="tx2"/>
                </a:solidFill>
              </a:rPr>
              <a:t>Death came slowly by blood loss and asphyxiation, and was often hastened by breaking the legs</a:t>
            </a:r>
          </a:p>
          <a:p>
            <a:endParaRPr lang="en-US" sz="3200" dirty="0">
              <a:solidFill>
                <a:schemeClr val="tx2"/>
              </a:solidFill>
            </a:endParaRPr>
          </a:p>
          <a:p>
            <a:endParaRPr lang="en-US" sz="3200" dirty="0">
              <a:solidFill>
                <a:schemeClr val="tx2"/>
              </a:solidFill>
            </a:endParaRPr>
          </a:p>
        </p:txBody>
      </p:sp>
    </p:spTree>
    <p:extLst>
      <p:ext uri="{BB962C8B-B14F-4D97-AF65-F5344CB8AC3E}">
        <p14:creationId xmlns:p14="http://schemas.microsoft.com/office/powerpoint/2010/main" val="3852016103"/>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27:35</a:t>
            </a:r>
          </a:p>
          <a:p>
            <a:pPr marL="45720" indent="0" algn="ctr">
              <a:buNone/>
            </a:pPr>
            <a:r>
              <a:rPr lang="en-US" sz="4000" dirty="0">
                <a:solidFill>
                  <a:schemeClr val="tx2"/>
                </a:solidFill>
              </a:rPr>
              <a:t>Divided his garments</a:t>
            </a:r>
          </a:p>
          <a:p>
            <a:r>
              <a:rPr lang="en-US" sz="3200" dirty="0">
                <a:solidFill>
                  <a:schemeClr val="tx2"/>
                </a:solidFill>
              </a:rPr>
              <a:t>By the “casting of the die”</a:t>
            </a:r>
            <a:br>
              <a:rPr lang="en-US" sz="3200" dirty="0">
                <a:solidFill>
                  <a:schemeClr val="tx2"/>
                </a:solidFill>
              </a:rPr>
            </a:br>
            <a:r>
              <a:rPr lang="en-US" sz="3200" dirty="0">
                <a:solidFill>
                  <a:schemeClr val="tx2"/>
                </a:solidFill>
              </a:rPr>
              <a:t>another “Station of the Cross)</a:t>
            </a:r>
          </a:p>
          <a:p>
            <a:r>
              <a:rPr lang="en-US" sz="3200" dirty="0">
                <a:solidFill>
                  <a:schemeClr val="tx2"/>
                </a:solidFill>
              </a:rPr>
              <a:t>Psalm 22: 18; </a:t>
            </a:r>
            <a:br>
              <a:rPr lang="en-US" sz="3200" dirty="0">
                <a:solidFill>
                  <a:schemeClr val="tx2"/>
                </a:solidFill>
              </a:rPr>
            </a:br>
            <a:r>
              <a:rPr lang="en-US" sz="3200" dirty="0">
                <a:solidFill>
                  <a:schemeClr val="tx2"/>
                </a:solidFill>
              </a:rPr>
              <a:t>(a psalm quoted by Jesus before his death: St. Matt 27:46)</a:t>
            </a:r>
            <a:br>
              <a:rPr lang="en-US" sz="3200" dirty="0">
                <a:solidFill>
                  <a:schemeClr val="tx2"/>
                </a:solidFill>
              </a:rPr>
            </a:br>
            <a:r>
              <a:rPr lang="en-US" sz="3200" dirty="0">
                <a:solidFill>
                  <a:schemeClr val="tx2"/>
                </a:solidFill>
              </a:rPr>
              <a:t>see also </a:t>
            </a:r>
            <a:r>
              <a:rPr lang="en-US" sz="3200" b="1" dirty="0" err="1">
                <a:solidFill>
                  <a:schemeClr val="tx2"/>
                </a:solidFill>
              </a:rPr>
              <a:t>Jn</a:t>
            </a:r>
            <a:r>
              <a:rPr lang="en-US" sz="3200" b="1" dirty="0">
                <a:solidFill>
                  <a:schemeClr val="tx2"/>
                </a:solidFill>
              </a:rPr>
              <a:t> 19:24</a:t>
            </a:r>
          </a:p>
          <a:p>
            <a:endParaRPr lang="en-US" sz="3200" dirty="0">
              <a:solidFill>
                <a:schemeClr val="tx2"/>
              </a:solidFill>
            </a:endParaRPr>
          </a:p>
          <a:p>
            <a:endParaRPr lang="en-US" sz="3200" dirty="0">
              <a:solidFill>
                <a:schemeClr val="tx2"/>
              </a:solidFill>
            </a:endParaRPr>
          </a:p>
          <a:p>
            <a:endParaRPr lang="en-US" sz="3200" dirty="0">
              <a:solidFill>
                <a:schemeClr val="tx2"/>
              </a:solidFill>
            </a:endParaRPr>
          </a:p>
        </p:txBody>
      </p:sp>
    </p:spTree>
    <p:extLst>
      <p:ext uri="{BB962C8B-B14F-4D97-AF65-F5344CB8AC3E}">
        <p14:creationId xmlns:p14="http://schemas.microsoft.com/office/powerpoint/2010/main" val="1918523175"/>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790302" y="685799"/>
            <a:ext cx="6126480" cy="5981149"/>
          </a:xfrm>
        </p:spPr>
        <p:txBody>
          <a:bodyPr>
            <a:normAutofit/>
          </a:bodyPr>
          <a:lstStyle/>
          <a:p>
            <a:pPr marL="45720" indent="0" algn="ctr">
              <a:buNone/>
            </a:pPr>
            <a:r>
              <a:rPr lang="en-US" sz="4000" dirty="0">
                <a:solidFill>
                  <a:srgbClr val="824020"/>
                </a:solidFill>
              </a:rPr>
              <a:t>St. Matthew 27:37</a:t>
            </a:r>
          </a:p>
          <a:p>
            <a:pPr marL="45720" indent="0" algn="ctr">
              <a:buNone/>
            </a:pPr>
            <a:r>
              <a:rPr lang="en-US" sz="4000" dirty="0">
                <a:solidFill>
                  <a:schemeClr val="tx2"/>
                </a:solidFill>
              </a:rPr>
              <a:t>This is Jesus, </a:t>
            </a:r>
            <a:br>
              <a:rPr lang="en-US" sz="4000" dirty="0">
                <a:solidFill>
                  <a:schemeClr val="tx2"/>
                </a:solidFill>
              </a:rPr>
            </a:br>
            <a:r>
              <a:rPr lang="en-US" sz="4000" dirty="0">
                <a:solidFill>
                  <a:schemeClr val="tx2"/>
                </a:solidFill>
              </a:rPr>
              <a:t>King of the Jews</a:t>
            </a:r>
          </a:p>
          <a:p>
            <a:pPr marL="45720" indent="0" algn="ctr">
              <a:buNone/>
            </a:pPr>
            <a:r>
              <a:rPr lang="en-US" sz="4000" dirty="0">
                <a:solidFill>
                  <a:schemeClr val="tx2"/>
                </a:solidFill>
              </a:rPr>
              <a:t>See John 19:20-22</a:t>
            </a:r>
          </a:p>
          <a:p>
            <a:pPr marL="45720" indent="0" algn="ctr">
              <a:buNone/>
            </a:pPr>
            <a:r>
              <a:rPr lang="en-US" sz="3200" dirty="0">
                <a:solidFill>
                  <a:schemeClr val="tx2"/>
                </a:solidFill>
              </a:rPr>
              <a:t>Notice, on the crucifix above the Altar in our Chapel, there is a sign which says INRI</a:t>
            </a:r>
          </a:p>
          <a:p>
            <a:pPr marL="45720" indent="0" algn="ctr">
              <a:buNone/>
            </a:pPr>
            <a:r>
              <a:rPr lang="en-US" sz="4800" u="sng" dirty="0" err="1">
                <a:solidFill>
                  <a:schemeClr val="tx2"/>
                </a:solidFill>
              </a:rPr>
              <a:t>I</a:t>
            </a:r>
            <a:r>
              <a:rPr lang="en-US" sz="4800" dirty="0" err="1">
                <a:solidFill>
                  <a:schemeClr val="tx2"/>
                </a:solidFill>
              </a:rPr>
              <a:t>esus</a:t>
            </a:r>
            <a:r>
              <a:rPr lang="en-US" sz="4800" dirty="0">
                <a:solidFill>
                  <a:schemeClr val="tx2"/>
                </a:solidFill>
              </a:rPr>
              <a:t> </a:t>
            </a:r>
            <a:r>
              <a:rPr lang="en-US" sz="4800" u="sng" dirty="0" err="1">
                <a:solidFill>
                  <a:schemeClr val="tx2"/>
                </a:solidFill>
              </a:rPr>
              <a:t>N</a:t>
            </a:r>
            <a:r>
              <a:rPr lang="en-US" sz="4800" dirty="0" err="1">
                <a:solidFill>
                  <a:schemeClr val="tx2"/>
                </a:solidFill>
              </a:rPr>
              <a:t>azarenus</a:t>
            </a:r>
            <a:r>
              <a:rPr lang="en-US" sz="4800" dirty="0">
                <a:solidFill>
                  <a:schemeClr val="tx2"/>
                </a:solidFill>
              </a:rPr>
              <a:t> </a:t>
            </a:r>
            <a:br>
              <a:rPr lang="en-US" sz="4800" dirty="0">
                <a:solidFill>
                  <a:schemeClr val="tx2"/>
                </a:solidFill>
              </a:rPr>
            </a:br>
            <a:r>
              <a:rPr lang="en-US" sz="4800" u="sng" dirty="0">
                <a:solidFill>
                  <a:schemeClr val="tx2"/>
                </a:solidFill>
              </a:rPr>
              <a:t>R</a:t>
            </a:r>
            <a:r>
              <a:rPr lang="en-US" sz="4800" dirty="0">
                <a:solidFill>
                  <a:schemeClr val="tx2"/>
                </a:solidFill>
              </a:rPr>
              <a:t>ex </a:t>
            </a:r>
            <a:r>
              <a:rPr lang="en-US" sz="4800" u="sng" dirty="0" err="1">
                <a:solidFill>
                  <a:schemeClr val="tx2"/>
                </a:solidFill>
              </a:rPr>
              <a:t>I</a:t>
            </a:r>
            <a:r>
              <a:rPr lang="en-US" sz="4800" dirty="0" err="1">
                <a:solidFill>
                  <a:schemeClr val="tx2"/>
                </a:solidFill>
              </a:rPr>
              <a:t>udaeorum</a:t>
            </a:r>
            <a:r>
              <a:rPr lang="en-US" sz="4800" dirty="0">
                <a:solidFill>
                  <a:schemeClr val="tx2"/>
                </a:solidFill>
              </a:rPr>
              <a:t> </a:t>
            </a:r>
          </a:p>
        </p:txBody>
      </p:sp>
    </p:spTree>
    <p:extLst>
      <p:ext uri="{BB962C8B-B14F-4D97-AF65-F5344CB8AC3E}">
        <p14:creationId xmlns:p14="http://schemas.microsoft.com/office/powerpoint/2010/main" val="2661591873"/>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4000" dirty="0">
                <a:solidFill>
                  <a:schemeClr val="tx2"/>
                </a:solidFill>
              </a:rPr>
              <a:t>If you are the Son of God, </a:t>
            </a:r>
            <a:br>
              <a:rPr lang="en-US" sz="4000" dirty="0">
                <a:solidFill>
                  <a:schemeClr val="tx2"/>
                </a:solidFill>
              </a:rPr>
            </a:br>
            <a:r>
              <a:rPr lang="en-US" sz="4000" dirty="0">
                <a:solidFill>
                  <a:schemeClr val="tx2"/>
                </a:solidFill>
              </a:rPr>
              <a:t>come down from that cross!</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498951203"/>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2800" dirty="0">
                <a:solidFill>
                  <a:srgbClr val="824020"/>
                </a:solidFill>
              </a:rPr>
              <a:t>If you are the Son of God, </a:t>
            </a:r>
            <a:br>
              <a:rPr lang="en-US" sz="2800" dirty="0">
                <a:solidFill>
                  <a:srgbClr val="824020"/>
                </a:solidFill>
              </a:rPr>
            </a:br>
            <a:r>
              <a:rPr lang="en-US" sz="2800" dirty="0">
                <a:solidFill>
                  <a:srgbClr val="824020"/>
                </a:solidFill>
              </a:rPr>
              <a:t>come down from that cross!</a:t>
            </a:r>
          </a:p>
          <a:p>
            <a:pPr marL="45720" indent="0" algn="ctr">
              <a:buNone/>
            </a:pPr>
            <a:r>
              <a:rPr lang="en-US" sz="4000" dirty="0">
                <a:solidFill>
                  <a:schemeClr val="tx2"/>
                </a:solidFill>
              </a:rPr>
              <a:t>Let him come down </a:t>
            </a:r>
            <a:br>
              <a:rPr lang="en-US" sz="4000" dirty="0">
                <a:solidFill>
                  <a:schemeClr val="tx2"/>
                </a:solidFill>
              </a:rPr>
            </a:br>
            <a:r>
              <a:rPr lang="en-US" sz="4000" dirty="0">
                <a:solidFill>
                  <a:schemeClr val="tx2"/>
                </a:solidFill>
              </a:rPr>
              <a:t>and we will believe him!</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763419084"/>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2800" dirty="0">
                <a:solidFill>
                  <a:srgbClr val="824020"/>
                </a:solidFill>
              </a:rPr>
              <a:t>If you are the Son of God, </a:t>
            </a:r>
            <a:br>
              <a:rPr lang="en-US" sz="2800" dirty="0">
                <a:solidFill>
                  <a:srgbClr val="824020"/>
                </a:solidFill>
              </a:rPr>
            </a:br>
            <a:r>
              <a:rPr lang="en-US" sz="2800" dirty="0">
                <a:solidFill>
                  <a:srgbClr val="824020"/>
                </a:solidFill>
              </a:rPr>
              <a:t>come down from that cross!</a:t>
            </a:r>
          </a:p>
          <a:p>
            <a:pPr marL="45720" indent="0" algn="ctr">
              <a:buNone/>
            </a:pPr>
            <a:r>
              <a:rPr lang="en-US" sz="2800" dirty="0">
                <a:solidFill>
                  <a:srgbClr val="824020"/>
                </a:solidFill>
              </a:rPr>
              <a:t>Let him come down </a:t>
            </a:r>
            <a:br>
              <a:rPr lang="en-US" sz="2800" dirty="0">
                <a:solidFill>
                  <a:srgbClr val="824020"/>
                </a:solidFill>
              </a:rPr>
            </a:br>
            <a:r>
              <a:rPr lang="en-US" sz="2800" dirty="0">
                <a:solidFill>
                  <a:srgbClr val="824020"/>
                </a:solidFill>
              </a:rPr>
              <a:t>and we will believe him!</a:t>
            </a:r>
          </a:p>
          <a:p>
            <a:pPr marL="45720" indent="0" algn="ctr">
              <a:buNone/>
            </a:pPr>
            <a:r>
              <a:rPr lang="en-US" sz="4000" dirty="0">
                <a:solidFill>
                  <a:schemeClr val="tx2"/>
                </a:solidFill>
              </a:rPr>
              <a:t>He saved others, he can not save himself!</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2364961901"/>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2800" dirty="0">
                <a:solidFill>
                  <a:srgbClr val="824020"/>
                </a:solidFill>
              </a:rPr>
              <a:t>If you are the Son of God, </a:t>
            </a:r>
            <a:br>
              <a:rPr lang="en-US" sz="2800" dirty="0">
                <a:solidFill>
                  <a:srgbClr val="824020"/>
                </a:solidFill>
              </a:rPr>
            </a:br>
            <a:r>
              <a:rPr lang="en-US" sz="2800" dirty="0">
                <a:solidFill>
                  <a:srgbClr val="824020"/>
                </a:solidFill>
              </a:rPr>
              <a:t>come down from that cross!</a:t>
            </a:r>
          </a:p>
          <a:p>
            <a:pPr marL="45720" indent="0" algn="ctr">
              <a:buNone/>
            </a:pPr>
            <a:r>
              <a:rPr lang="en-US" sz="2800" dirty="0">
                <a:solidFill>
                  <a:srgbClr val="824020"/>
                </a:solidFill>
              </a:rPr>
              <a:t>Let him come down </a:t>
            </a:r>
            <a:br>
              <a:rPr lang="en-US" sz="2800" dirty="0">
                <a:solidFill>
                  <a:srgbClr val="824020"/>
                </a:solidFill>
              </a:rPr>
            </a:br>
            <a:r>
              <a:rPr lang="en-US" sz="2800" dirty="0">
                <a:solidFill>
                  <a:srgbClr val="824020"/>
                </a:solidFill>
              </a:rPr>
              <a:t>and we will believe him!</a:t>
            </a:r>
          </a:p>
          <a:p>
            <a:pPr marL="45720" indent="0" algn="ctr">
              <a:buNone/>
            </a:pPr>
            <a:r>
              <a:rPr lang="en-US" sz="2800" dirty="0">
                <a:solidFill>
                  <a:srgbClr val="824020"/>
                </a:solidFill>
              </a:rPr>
              <a:t>He saved others, </a:t>
            </a:r>
            <a:br>
              <a:rPr lang="en-US" sz="2800" dirty="0">
                <a:solidFill>
                  <a:srgbClr val="824020"/>
                </a:solidFill>
              </a:rPr>
            </a:br>
            <a:r>
              <a:rPr lang="en-US" sz="2800" dirty="0">
                <a:solidFill>
                  <a:srgbClr val="824020"/>
                </a:solidFill>
              </a:rPr>
              <a:t>he can not save himself!</a:t>
            </a:r>
          </a:p>
          <a:p>
            <a:pPr marL="45720" indent="0" algn="ctr">
              <a:buNone/>
            </a:pPr>
            <a:r>
              <a:rPr lang="en-US" sz="4000" dirty="0">
                <a:solidFill>
                  <a:schemeClr val="tx2"/>
                </a:solidFill>
              </a:rPr>
              <a:t>He trusts in God, </a:t>
            </a:r>
            <a:br>
              <a:rPr lang="en-US" sz="4000" dirty="0">
                <a:solidFill>
                  <a:schemeClr val="tx2"/>
                </a:solidFill>
              </a:rPr>
            </a:br>
            <a:r>
              <a:rPr lang="en-US" sz="4000" dirty="0">
                <a:solidFill>
                  <a:schemeClr val="tx2"/>
                </a:solidFill>
              </a:rPr>
              <a:t>let God deliver him!</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2197998321"/>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2800" dirty="0">
                <a:solidFill>
                  <a:srgbClr val="824020"/>
                </a:solidFill>
              </a:rPr>
              <a:t>If you are the Son of God, </a:t>
            </a:r>
            <a:br>
              <a:rPr lang="en-US" sz="2800" dirty="0">
                <a:solidFill>
                  <a:srgbClr val="824020"/>
                </a:solidFill>
              </a:rPr>
            </a:br>
            <a:r>
              <a:rPr lang="en-US" sz="2800" dirty="0">
                <a:solidFill>
                  <a:srgbClr val="824020"/>
                </a:solidFill>
              </a:rPr>
              <a:t>come down from that cross!</a:t>
            </a:r>
          </a:p>
          <a:p>
            <a:pPr marL="45720" indent="0" algn="ctr">
              <a:buNone/>
            </a:pPr>
            <a:r>
              <a:rPr lang="en-US" sz="2800" dirty="0">
                <a:solidFill>
                  <a:srgbClr val="824020"/>
                </a:solidFill>
              </a:rPr>
              <a:t>Let him come down </a:t>
            </a:r>
            <a:br>
              <a:rPr lang="en-US" sz="2800" dirty="0">
                <a:solidFill>
                  <a:srgbClr val="824020"/>
                </a:solidFill>
              </a:rPr>
            </a:br>
            <a:r>
              <a:rPr lang="en-US" sz="2800" dirty="0">
                <a:solidFill>
                  <a:srgbClr val="824020"/>
                </a:solidFill>
              </a:rPr>
              <a:t>and we will believe him!</a:t>
            </a:r>
          </a:p>
          <a:p>
            <a:pPr marL="45720" indent="0" algn="ctr">
              <a:buNone/>
            </a:pPr>
            <a:r>
              <a:rPr lang="en-US" sz="2800" dirty="0">
                <a:solidFill>
                  <a:srgbClr val="824020"/>
                </a:solidFill>
              </a:rPr>
              <a:t>He saved others, </a:t>
            </a:r>
            <a:br>
              <a:rPr lang="en-US" sz="2800" dirty="0">
                <a:solidFill>
                  <a:srgbClr val="824020"/>
                </a:solidFill>
              </a:rPr>
            </a:br>
            <a:r>
              <a:rPr lang="en-US" sz="2800" dirty="0">
                <a:solidFill>
                  <a:srgbClr val="824020"/>
                </a:solidFill>
              </a:rPr>
              <a:t>he can not save himself!</a:t>
            </a:r>
          </a:p>
          <a:p>
            <a:pPr marL="45720" indent="0" algn="ctr">
              <a:buNone/>
            </a:pPr>
            <a:r>
              <a:rPr lang="en-US" sz="2800" dirty="0">
                <a:solidFill>
                  <a:srgbClr val="824020"/>
                </a:solidFill>
              </a:rPr>
              <a:t>He trusts in God, </a:t>
            </a:r>
            <a:br>
              <a:rPr lang="en-US" sz="2800" dirty="0">
                <a:solidFill>
                  <a:srgbClr val="824020"/>
                </a:solidFill>
              </a:rPr>
            </a:br>
            <a:r>
              <a:rPr lang="en-US" sz="2800" dirty="0">
                <a:solidFill>
                  <a:srgbClr val="824020"/>
                </a:solidFill>
              </a:rPr>
              <a:t>let God deliver him!</a:t>
            </a:r>
          </a:p>
          <a:p>
            <a:pPr marL="45720" indent="0" algn="ctr">
              <a:buNone/>
            </a:pPr>
            <a:r>
              <a:rPr lang="en-US" sz="4000" dirty="0">
                <a:solidFill>
                  <a:schemeClr val="tx2"/>
                </a:solidFill>
              </a:rPr>
              <a:t>And the Robbers with him also reviled him in the same way!</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396593507"/>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27:45-56</a:t>
            </a:r>
          </a:p>
          <a:p>
            <a:pPr marL="45720" indent="0" algn="ctr">
              <a:buNone/>
            </a:pPr>
            <a:r>
              <a:rPr lang="en-US" sz="4000" dirty="0">
                <a:solidFill>
                  <a:srgbClr val="824020"/>
                </a:solidFill>
              </a:rPr>
              <a:t>The Death of Jesus</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2458001778"/>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27:45-50</a:t>
            </a:r>
          </a:p>
          <a:p>
            <a:pPr marL="45720" indent="0" algn="ctr">
              <a:buNone/>
            </a:pPr>
            <a:r>
              <a:rPr lang="en-US" sz="4000" dirty="0">
                <a:solidFill>
                  <a:srgbClr val="824020"/>
                </a:solidFill>
              </a:rPr>
              <a:t>The Death of Jesus</a:t>
            </a:r>
          </a:p>
          <a:p>
            <a:pPr marL="45720" indent="0" algn="ctr">
              <a:buNone/>
            </a:pPr>
            <a:r>
              <a:rPr lang="en-US" sz="4800" dirty="0">
                <a:solidFill>
                  <a:schemeClr val="tx2"/>
                </a:solidFill>
              </a:rPr>
              <a:t>Isaiah 50:6-9</a:t>
            </a:r>
          </a:p>
          <a:p>
            <a:pPr marL="45720" indent="0" algn="ctr">
              <a:buNone/>
            </a:pPr>
            <a:endParaRPr lang="en-US" sz="4800" dirty="0">
              <a:solidFill>
                <a:schemeClr val="tx2"/>
              </a:solidFill>
            </a:endParaRPr>
          </a:p>
          <a:p>
            <a:pPr marL="45720" indent="0" algn="ctr">
              <a:buNone/>
            </a:pPr>
            <a:r>
              <a:rPr lang="en-US" sz="4800" dirty="0">
                <a:solidFill>
                  <a:schemeClr val="tx2"/>
                </a:solidFill>
              </a:rPr>
              <a:t>Psalm 22</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4167448532"/>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b="1" dirty="0"/>
              <a:t>Joshua </a:t>
            </a:r>
            <a:r>
              <a:rPr lang="en-US" sz="4000" b="1" dirty="0" err="1"/>
              <a:t>barAbbas</a:t>
            </a:r>
            <a:r>
              <a:rPr lang="en-US" sz="4000" b="1" dirty="0"/>
              <a:t>  </a:t>
            </a:r>
          </a:p>
          <a:p>
            <a:pPr algn="ctr"/>
            <a:r>
              <a:rPr lang="en-US" sz="4000" dirty="0"/>
              <a:t>Means</a:t>
            </a:r>
          </a:p>
          <a:p>
            <a:pPr algn="ctr"/>
            <a:r>
              <a:rPr lang="en-US" sz="4000" dirty="0"/>
              <a:t>Joshua = God will save</a:t>
            </a:r>
          </a:p>
          <a:p>
            <a:pPr algn="ctr"/>
            <a:r>
              <a:rPr lang="en-US" sz="4000" dirty="0"/>
              <a:t>Bar = son of</a:t>
            </a:r>
          </a:p>
          <a:p>
            <a:pPr algn="ctr"/>
            <a:r>
              <a:rPr lang="en-US" sz="4000" dirty="0"/>
              <a:t>Abbas  = the father</a:t>
            </a:r>
          </a:p>
          <a:p>
            <a:endParaRPr lang="en-US" dirty="0"/>
          </a:p>
        </p:txBody>
      </p:sp>
    </p:spTree>
    <p:extLst>
      <p:ext uri="{BB962C8B-B14F-4D97-AF65-F5344CB8AC3E}">
        <p14:creationId xmlns:p14="http://schemas.microsoft.com/office/powerpoint/2010/main" val="2924617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15_4109default" id="{E728D685-11FC-4812-BA85-57AC6F9C9F40}" vid="{BC4E008B-95FF-4815-904E-143A8EDFC1D4}"/>
    </a:ext>
  </a:extLst>
</a:theme>
</file>

<file path=ppt/theme/theme2.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F180B1C-2212-497F-A259-C959ADD048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red line presentation (widescreen)</Template>
  <TotalTime>0</TotalTime>
  <Words>1025</Words>
  <Application>Microsoft Office PowerPoint</Application>
  <PresentationFormat>Widescreen</PresentationFormat>
  <Paragraphs>247</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Cambria</vt:lpstr>
      <vt:lpstr>Red Line Business 16x9</vt:lpstr>
      <vt:lpstr>The Finding of the saviour in the Temple</vt:lpstr>
      <vt:lpstr>St. Matthew 27:15-31</vt:lpstr>
      <vt:lpstr>St. Matthew 15-23</vt:lpstr>
      <vt:lpstr>St. Matthew 15-23</vt:lpstr>
      <vt:lpstr>St. Matthew 15-23</vt:lpstr>
      <vt:lpstr>St. Matthew 15-23</vt:lpstr>
      <vt:lpstr>Jesus before Pilate</vt:lpstr>
      <vt:lpstr>Jesus before Pilate</vt:lpstr>
      <vt:lpstr>Jesus before Pilate</vt:lpstr>
      <vt:lpstr>Jesus before Pilate</vt:lpstr>
      <vt:lpstr>Jesus before Pilate</vt:lpstr>
      <vt:lpstr>Jesus before Pilate</vt:lpstr>
      <vt:lpstr>Jesus before Pilate</vt:lpstr>
      <vt:lpstr>The Soldiers Mock Jesus</vt:lpstr>
      <vt:lpstr>The Soldiers Mock Jesus</vt:lpstr>
      <vt:lpstr>The Soldiers Mock Jesus</vt:lpstr>
      <vt:lpstr>PowerPoint Presentation</vt:lpstr>
      <vt:lpstr>The Soldiers Mock Christ</vt:lpstr>
      <vt:lpstr>The Soldiers Mock Christ</vt:lpstr>
      <vt:lpstr>The Soldiers Mock Christ</vt:lpstr>
      <vt:lpstr>The Soldiers Mock Christ</vt:lpstr>
      <vt:lpstr>The Soldiers Mock Christ</vt:lpstr>
      <vt:lpstr>The Soldiers Mock Christ</vt:lpstr>
      <vt:lpstr>The Soldiers Mock Christ</vt:lpstr>
      <vt:lpstr>The crucifixion of Jesus</vt:lpstr>
      <vt:lpstr>The crucifixion of Jesus</vt:lpstr>
      <vt:lpstr>The crucifixion of Jesus</vt:lpstr>
      <vt:lpstr>The crucifixion ofJesus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Jesus before Pilate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2017-01-05T16:49:51Z</dcterms:created>
  <dcterms:modified xsi:type="dcterms:W3CDTF">2017-02-19T19:28:42Z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TC030310239991</vt:lpwstr>
  </property>
</Properties>
</file>