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3004800" cy="9753600"/>
  <p:notesSz cx="6858000" cy="9144000"/>
  <p:defaultTextStyle>
    <a:lvl1pPr algn="ctr" defTabSz="584200">
      <a:defRPr sz="3600">
        <a:solidFill>
          <a:srgbClr val="6E603B"/>
        </a:solidFill>
        <a:latin typeface="Palatino"/>
        <a:ea typeface="Palatino"/>
        <a:cs typeface="Palatino"/>
        <a:sym typeface="Palatino"/>
      </a:defRPr>
    </a:lvl1pPr>
    <a:lvl2pPr indent="228600" algn="ctr" defTabSz="584200">
      <a:defRPr sz="3600">
        <a:solidFill>
          <a:srgbClr val="6E603B"/>
        </a:solidFill>
        <a:latin typeface="Palatino"/>
        <a:ea typeface="Palatino"/>
        <a:cs typeface="Palatino"/>
        <a:sym typeface="Palatino"/>
      </a:defRPr>
    </a:lvl2pPr>
    <a:lvl3pPr indent="457200" algn="ctr" defTabSz="584200">
      <a:defRPr sz="3600">
        <a:solidFill>
          <a:srgbClr val="6E603B"/>
        </a:solidFill>
        <a:latin typeface="Palatino"/>
        <a:ea typeface="Palatino"/>
        <a:cs typeface="Palatino"/>
        <a:sym typeface="Palatino"/>
      </a:defRPr>
    </a:lvl3pPr>
    <a:lvl4pPr indent="685800" algn="ctr" defTabSz="584200">
      <a:defRPr sz="3600">
        <a:solidFill>
          <a:srgbClr val="6E603B"/>
        </a:solidFill>
        <a:latin typeface="Palatino"/>
        <a:ea typeface="Palatino"/>
        <a:cs typeface="Palatino"/>
        <a:sym typeface="Palatino"/>
      </a:defRPr>
    </a:lvl4pPr>
    <a:lvl5pPr indent="914400" algn="ctr" defTabSz="584200">
      <a:defRPr sz="3600">
        <a:solidFill>
          <a:srgbClr val="6E603B"/>
        </a:solidFill>
        <a:latin typeface="Palatino"/>
        <a:ea typeface="Palatino"/>
        <a:cs typeface="Palatino"/>
        <a:sym typeface="Palatino"/>
      </a:defRPr>
    </a:lvl5pPr>
    <a:lvl6pPr indent="1143000" algn="ctr" defTabSz="584200">
      <a:defRPr sz="3600">
        <a:solidFill>
          <a:srgbClr val="6E603B"/>
        </a:solidFill>
        <a:latin typeface="Palatino"/>
        <a:ea typeface="Palatino"/>
        <a:cs typeface="Palatino"/>
        <a:sym typeface="Palatino"/>
      </a:defRPr>
    </a:lvl6pPr>
    <a:lvl7pPr indent="1371600" algn="ctr" defTabSz="584200">
      <a:defRPr sz="3600">
        <a:solidFill>
          <a:srgbClr val="6E603B"/>
        </a:solidFill>
        <a:latin typeface="Palatino"/>
        <a:ea typeface="Palatino"/>
        <a:cs typeface="Palatino"/>
        <a:sym typeface="Palatino"/>
      </a:defRPr>
    </a:lvl7pPr>
    <a:lvl8pPr indent="1600200" algn="ctr" defTabSz="584200">
      <a:defRPr sz="3600">
        <a:solidFill>
          <a:srgbClr val="6E603B"/>
        </a:solidFill>
        <a:latin typeface="Palatino"/>
        <a:ea typeface="Palatino"/>
        <a:cs typeface="Palatino"/>
        <a:sym typeface="Palatino"/>
      </a:defRPr>
    </a:lvl8pPr>
    <a:lvl9pPr indent="1828800" algn="ctr" defTabSz="584200">
      <a:defRPr sz="3600">
        <a:solidFill>
          <a:srgbClr val="6E603B"/>
        </a:solidFill>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rgbClr val="A6BBBB"/>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_rels/tableStyles.xml.rels><?xml version="1.0" encoding="UTF-8" standalone="yes"?><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6" name="Shape 6"/>
          <p:cNvSpPr/>
          <p:nvPr>
            <p:ph type="body"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9" name="Shape 9"/>
          <p:cNvSpPr/>
          <p:nvPr>
            <p:ph type="body"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587500" y="3568700"/>
            <a:ext cx="10464800" cy="2603500"/>
          </a:xfrm>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1155700" y="1828800"/>
            <a:ext cx="6070600" cy="3302000"/>
          </a:xfrm>
          <a:prstGeom prst="rect">
            <a:avLst/>
          </a:prstGeom>
        </p:spPr>
        <p:txBody>
          <a:bodyPr anchor="b"/>
          <a:lstStyle/>
          <a:p>
            <a:pPr lvl="0">
              <a:defRPr spc="0" sz="1800">
                <a:solidFill>
                  <a:srgbClr val="000000"/>
                </a:solidFill>
              </a:defRPr>
            </a:pPr>
            <a:r>
              <a:rPr spc="70" sz="7000">
                <a:solidFill>
                  <a:srgbClr val="6E603B"/>
                </a:solidFill>
              </a:rPr>
              <a:t>Title Text</a:t>
            </a:r>
          </a:p>
        </p:txBody>
      </p:sp>
      <p:sp>
        <p:nvSpPr>
          <p:cNvPr id="14" name="Shape 14"/>
          <p:cNvSpPr/>
          <p:nvPr>
            <p:ph type="body"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19" name="Shape 19"/>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22" name="Shape 22"/>
          <p:cNvSpPr/>
          <p:nvPr>
            <p:ph type="body"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lvl="0">
              <a:defRPr sz="1800">
                <a:solidFill>
                  <a:srgbClr val="000000"/>
                </a:solidFill>
              </a:defRPr>
            </a:pPr>
            <a:r>
              <a:rPr sz="3200">
                <a:solidFill>
                  <a:srgbClr val="93741C"/>
                </a:solidFill>
              </a:rPr>
              <a:t>Body Level One</a:t>
            </a:r>
            <a:endParaRPr sz="3200">
              <a:solidFill>
                <a:srgbClr val="93741C"/>
              </a:solidFill>
            </a:endParaRPr>
          </a:p>
          <a:p>
            <a:pPr lvl="1">
              <a:defRPr sz="1800">
                <a:solidFill>
                  <a:srgbClr val="000000"/>
                </a:solidFill>
              </a:defRPr>
            </a:pPr>
            <a:r>
              <a:rPr sz="3200">
                <a:solidFill>
                  <a:srgbClr val="93741C"/>
                </a:solidFill>
              </a:rPr>
              <a:t>Body Level Two</a:t>
            </a:r>
            <a:endParaRPr sz="3200">
              <a:solidFill>
                <a:srgbClr val="93741C"/>
              </a:solidFill>
            </a:endParaRPr>
          </a:p>
          <a:p>
            <a:pPr lvl="2">
              <a:defRPr sz="1800">
                <a:solidFill>
                  <a:srgbClr val="000000"/>
                </a:solidFill>
              </a:defRPr>
            </a:pPr>
            <a:r>
              <a:rPr sz="3200">
                <a:solidFill>
                  <a:srgbClr val="93741C"/>
                </a:solidFill>
              </a:rPr>
              <a:t>Body Level Three</a:t>
            </a:r>
            <a:endParaRPr sz="3200">
              <a:solidFill>
                <a:srgbClr val="93741C"/>
              </a:solidFill>
            </a:endParaRPr>
          </a:p>
          <a:p>
            <a:pPr lvl="3">
              <a:defRPr sz="1800">
                <a:solidFill>
                  <a:srgbClr val="000000"/>
                </a:solidFill>
              </a:defRPr>
            </a:pPr>
            <a:r>
              <a:rPr sz="3200">
                <a:solidFill>
                  <a:srgbClr val="93741C"/>
                </a:solidFill>
              </a:rPr>
              <a:t>Body Level Four</a:t>
            </a:r>
            <a:endParaRPr sz="3200">
              <a:solidFill>
                <a:srgbClr val="93741C"/>
              </a:solidFill>
            </a:endParaRPr>
          </a:p>
          <a:p>
            <a:pPr lvl="4">
              <a:defRPr sz="1800">
                <a:solidFill>
                  <a:srgbClr val="000000"/>
                </a:solidFill>
              </a:defRPr>
            </a:pPr>
            <a:r>
              <a:rPr sz="3200">
                <a:solidFill>
                  <a:srgbClr val="93741C"/>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pc="0" sz="1800">
                <a:solidFill>
                  <a:srgbClr val="000000"/>
                </a:solidFill>
              </a:defRPr>
            </a:pPr>
            <a:r>
              <a:rPr spc="70" sz="7000">
                <a:solidFill>
                  <a:srgbClr val="6E603B"/>
                </a:solidFill>
              </a:rP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algn="ctr" defTabSz="584200">
        <a:defRPr spc="70" sz="7000">
          <a:solidFill>
            <a:srgbClr val="6E603B"/>
          </a:solidFill>
          <a:latin typeface="+mn-lt"/>
          <a:ea typeface="+mn-ea"/>
          <a:cs typeface="+mn-cs"/>
          <a:sym typeface="American Typewriter"/>
        </a:defRPr>
      </a:lvl1pPr>
      <a:lvl2pPr indent="228600" algn="ctr" defTabSz="584200">
        <a:defRPr spc="70" sz="7000">
          <a:solidFill>
            <a:srgbClr val="6E603B"/>
          </a:solidFill>
          <a:latin typeface="+mn-lt"/>
          <a:ea typeface="+mn-ea"/>
          <a:cs typeface="+mn-cs"/>
          <a:sym typeface="American Typewriter"/>
        </a:defRPr>
      </a:lvl2pPr>
      <a:lvl3pPr indent="457200" algn="ctr" defTabSz="584200">
        <a:defRPr spc="70" sz="7000">
          <a:solidFill>
            <a:srgbClr val="6E603B"/>
          </a:solidFill>
          <a:latin typeface="+mn-lt"/>
          <a:ea typeface="+mn-ea"/>
          <a:cs typeface="+mn-cs"/>
          <a:sym typeface="American Typewriter"/>
        </a:defRPr>
      </a:lvl3pPr>
      <a:lvl4pPr indent="685800" algn="ctr" defTabSz="584200">
        <a:defRPr spc="70" sz="7000">
          <a:solidFill>
            <a:srgbClr val="6E603B"/>
          </a:solidFill>
          <a:latin typeface="+mn-lt"/>
          <a:ea typeface="+mn-ea"/>
          <a:cs typeface="+mn-cs"/>
          <a:sym typeface="American Typewriter"/>
        </a:defRPr>
      </a:lvl4pPr>
      <a:lvl5pPr indent="914400" algn="ctr" defTabSz="584200">
        <a:defRPr spc="70" sz="7000">
          <a:solidFill>
            <a:srgbClr val="6E603B"/>
          </a:solidFill>
          <a:latin typeface="+mn-lt"/>
          <a:ea typeface="+mn-ea"/>
          <a:cs typeface="+mn-cs"/>
          <a:sym typeface="American Typewriter"/>
        </a:defRPr>
      </a:lvl5pPr>
      <a:lvl6pPr indent="1143000" algn="ctr" defTabSz="584200">
        <a:defRPr spc="70" sz="7000">
          <a:solidFill>
            <a:srgbClr val="6E603B"/>
          </a:solidFill>
          <a:latin typeface="+mn-lt"/>
          <a:ea typeface="+mn-ea"/>
          <a:cs typeface="+mn-cs"/>
          <a:sym typeface="American Typewriter"/>
        </a:defRPr>
      </a:lvl6pPr>
      <a:lvl7pPr indent="1371600" algn="ctr" defTabSz="584200">
        <a:defRPr spc="70" sz="7000">
          <a:solidFill>
            <a:srgbClr val="6E603B"/>
          </a:solidFill>
          <a:latin typeface="+mn-lt"/>
          <a:ea typeface="+mn-ea"/>
          <a:cs typeface="+mn-cs"/>
          <a:sym typeface="American Typewriter"/>
        </a:defRPr>
      </a:lvl7pPr>
      <a:lvl8pPr indent="1600200" algn="ctr" defTabSz="584200">
        <a:defRPr spc="70" sz="7000">
          <a:solidFill>
            <a:srgbClr val="6E603B"/>
          </a:solidFill>
          <a:latin typeface="+mn-lt"/>
          <a:ea typeface="+mn-ea"/>
          <a:cs typeface="+mn-cs"/>
          <a:sym typeface="American Typewriter"/>
        </a:defRPr>
      </a:lvl8pPr>
      <a:lvl9pPr indent="1828800" algn="ctr" defTabSz="584200">
        <a:defRPr spc="70" sz="7000">
          <a:solidFill>
            <a:srgbClr val="6E603B"/>
          </a:solidFill>
          <a:latin typeface="+mn-lt"/>
          <a:ea typeface="+mn-ea"/>
          <a:cs typeface="+mn-cs"/>
          <a:sym typeface="American Typewriter"/>
        </a:defRPr>
      </a:lvl9pPr>
    </p:titleStyle>
    <p:bodyStyle>
      <a:lvl1pPr marL="444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1pPr>
      <a:lvl2pPr marL="889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2pPr>
      <a:lvl3pPr marL="1333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3pPr>
      <a:lvl4pPr marL="1778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4pPr>
      <a:lvl5pPr marL="2222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5pPr>
      <a:lvl6pPr marL="2667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6pPr>
      <a:lvl7pPr marL="3111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7pPr>
      <a:lvl8pPr marL="3556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8pPr>
      <a:lvl9pPr marL="4000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9pPr>
    </p:bodyStyle>
    <p:otherStyle>
      <a:lvl1pPr algn="ctr" defTabSz="584200">
        <a:defRPr>
          <a:solidFill>
            <a:schemeClr val="tx1"/>
          </a:solidFill>
          <a:latin typeface="+mn-lt"/>
          <a:ea typeface="+mn-ea"/>
          <a:cs typeface="+mn-cs"/>
          <a:sym typeface="Palatino"/>
        </a:defRPr>
      </a:lvl1pPr>
      <a:lvl2pPr indent="228600" algn="ctr" defTabSz="584200">
        <a:defRPr>
          <a:solidFill>
            <a:schemeClr val="tx1"/>
          </a:solidFill>
          <a:latin typeface="+mn-lt"/>
          <a:ea typeface="+mn-ea"/>
          <a:cs typeface="+mn-cs"/>
          <a:sym typeface="Palatino"/>
        </a:defRPr>
      </a:lvl2pPr>
      <a:lvl3pPr indent="457200" algn="ctr" defTabSz="584200">
        <a:defRPr>
          <a:solidFill>
            <a:schemeClr val="tx1"/>
          </a:solidFill>
          <a:latin typeface="+mn-lt"/>
          <a:ea typeface="+mn-ea"/>
          <a:cs typeface="+mn-cs"/>
          <a:sym typeface="Palatino"/>
        </a:defRPr>
      </a:lvl3pPr>
      <a:lvl4pPr indent="685800" algn="ctr" defTabSz="584200">
        <a:defRPr>
          <a:solidFill>
            <a:schemeClr val="tx1"/>
          </a:solidFill>
          <a:latin typeface="+mn-lt"/>
          <a:ea typeface="+mn-ea"/>
          <a:cs typeface="+mn-cs"/>
          <a:sym typeface="Palatino"/>
        </a:defRPr>
      </a:lvl4pPr>
      <a:lvl5pPr indent="914400" algn="ctr" defTabSz="584200">
        <a:defRPr>
          <a:solidFill>
            <a:schemeClr val="tx1"/>
          </a:solidFill>
          <a:latin typeface="+mn-lt"/>
          <a:ea typeface="+mn-ea"/>
          <a:cs typeface="+mn-cs"/>
          <a:sym typeface="Palatino"/>
        </a:defRPr>
      </a:lvl5pPr>
      <a:lvl6pPr indent="1143000" algn="ctr" defTabSz="584200">
        <a:defRPr>
          <a:solidFill>
            <a:schemeClr val="tx1"/>
          </a:solidFill>
          <a:latin typeface="+mn-lt"/>
          <a:ea typeface="+mn-ea"/>
          <a:cs typeface="+mn-cs"/>
          <a:sym typeface="Palatino"/>
        </a:defRPr>
      </a:lvl6pPr>
      <a:lvl7pPr indent="1371600" algn="ctr" defTabSz="584200">
        <a:defRPr>
          <a:solidFill>
            <a:schemeClr val="tx1"/>
          </a:solidFill>
          <a:latin typeface="+mn-lt"/>
          <a:ea typeface="+mn-ea"/>
          <a:cs typeface="+mn-cs"/>
          <a:sym typeface="Palatino"/>
        </a:defRPr>
      </a:lvl7pPr>
      <a:lvl8pPr indent="1600200" algn="ctr" defTabSz="584200">
        <a:defRPr>
          <a:solidFill>
            <a:schemeClr val="tx1"/>
          </a:solidFill>
          <a:latin typeface="+mn-lt"/>
          <a:ea typeface="+mn-ea"/>
          <a:cs typeface="+mn-cs"/>
          <a:sym typeface="Palatino"/>
        </a:defRPr>
      </a:lvl8pPr>
      <a:lvl9pPr indent="1828800" algn="ctr" defTabSz="584200">
        <a:defRPr>
          <a:solidFill>
            <a:schemeClr val="tx1"/>
          </a:solidFill>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mazon.com" TargetMode="External"/><Relationship Id="rId3" Type="http://schemas.openxmlformats.org/officeDocument/2006/relationships/hyperlink" Target="http://audible.com" TargetMode="External"/><Relationship Id="rId4" Type="http://schemas.openxmlformats.org/officeDocument/2006/relationships/image" Target="../media/image4.jpeg"/><Relationship Id="rId5" Type="http://schemas.openxmlformats.org/officeDocument/2006/relationships/image" Target="../media/image5.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mazon.com" TargetMode="External"/><Relationship Id="rId3" Type="http://schemas.openxmlformats.org/officeDocument/2006/relationships/hyperlink" Target="http://audible.com" TargetMode="External"/><Relationship Id="rId4" Type="http://schemas.openxmlformats.org/officeDocument/2006/relationships/image" Target="../media/image4.jpeg"/><Relationship Id="rId5" Type="http://schemas.openxmlformats.org/officeDocument/2006/relationships/image" Target="../media/image6.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mazon.com" TargetMode="External"/><Relationship Id="rId3" Type="http://schemas.openxmlformats.org/officeDocument/2006/relationships/hyperlink" Target="http://audible.com" TargetMode="External"/><Relationship Id="rId4" Type="http://schemas.openxmlformats.org/officeDocument/2006/relationships/image" Target="../media/image4.jpeg"/><Relationship Id="rId5" Type="http://schemas.openxmlformats.org/officeDocument/2006/relationships/image" Target="../media/image7.jpe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 name="Group 34"/>
          <p:cNvGrpSpPr/>
          <p:nvPr/>
        </p:nvGrpSpPr>
        <p:grpSpPr>
          <a:xfrm>
            <a:off x="911733" y="541757"/>
            <a:ext cx="6521526" cy="8670086"/>
            <a:chOff x="-203200" y="-203200"/>
            <a:chExt cx="6521525" cy="8670085"/>
          </a:xfrm>
        </p:grpSpPr>
        <p:pic>
          <p:nvPicPr>
            <p:cNvPr id="33" name="IMG_3350.jpeg"/>
            <p:cNvPicPr/>
            <p:nvPr/>
          </p:nvPicPr>
          <p:blipFill>
            <a:blip r:embed="rId2">
              <a:extLst/>
            </a:blip>
            <a:srcRect l="13000" t="0" r="13000" b="0"/>
            <a:stretch>
              <a:fillRect/>
            </a:stretch>
          </p:blipFill>
          <p:spPr>
            <a:xfrm>
              <a:off x="0" y="0"/>
              <a:ext cx="6115125" cy="8263685"/>
            </a:xfrm>
            <a:prstGeom prst="rect">
              <a:avLst/>
            </a:prstGeom>
            <a:ln>
              <a:noFill/>
            </a:ln>
            <a:effectLst/>
          </p:spPr>
        </p:pic>
        <p:pic>
          <p:nvPicPr>
            <p:cNvPr id="32" name=""/>
            <p:cNvPicPr/>
            <p:nvPr/>
          </p:nvPicPr>
          <p:blipFill>
            <a:blip r:embed="rId3">
              <a:extLst/>
            </a:blip>
            <a:stretch>
              <a:fillRect/>
            </a:stretch>
          </p:blipFill>
          <p:spPr>
            <a:xfrm>
              <a:off x="-203201" y="-203200"/>
              <a:ext cx="6521526" cy="8670085"/>
            </a:xfrm>
            <a:prstGeom prst="rect">
              <a:avLst/>
            </a:prstGeom>
            <a:effectLst/>
          </p:spPr>
        </p:pic>
      </p:grpSp>
      <p:sp>
        <p:nvSpPr>
          <p:cNvPr id="35" name="Shape 35"/>
          <p:cNvSpPr/>
          <p:nvPr/>
        </p:nvSpPr>
        <p:spPr>
          <a:xfrm>
            <a:off x="7715436" y="1337470"/>
            <a:ext cx="4632662"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943F2B"/>
                </a:solidFill>
              </a:defRPr>
            </a:lvl1pPr>
          </a:lstStyle>
          <a:p>
            <a:pPr lvl="0">
              <a:defRPr sz="1800">
                <a:solidFill>
                  <a:srgbClr val="000000"/>
                </a:solidFill>
              </a:defRPr>
            </a:pPr>
            <a:r>
              <a:rPr sz="6000">
                <a:solidFill>
                  <a:srgbClr val="943F2B"/>
                </a:solidFill>
              </a:rPr>
              <a:t>Sunday Bible College</a:t>
            </a:r>
          </a:p>
        </p:txBody>
      </p:sp>
      <p:sp>
        <p:nvSpPr>
          <p:cNvPr id="36" name="Shape 36"/>
          <p:cNvSpPr/>
          <p:nvPr/>
        </p:nvSpPr>
        <p:spPr>
          <a:xfrm>
            <a:off x="8038146" y="3652044"/>
            <a:ext cx="3987242" cy="2730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5000">
                <a:solidFill>
                  <a:srgbClr val="823726"/>
                </a:solidFill>
              </a:rPr>
              <a:t>Chapters  5-7</a:t>
            </a:r>
            <a:endParaRPr sz="5000">
              <a:solidFill>
                <a:srgbClr val="823726"/>
              </a:solidFill>
            </a:endParaRPr>
          </a:p>
          <a:p>
            <a:pPr lvl="0">
              <a:defRPr sz="1800">
                <a:solidFill>
                  <a:srgbClr val="000000"/>
                </a:solidFill>
              </a:defRPr>
            </a:pPr>
            <a:r>
              <a:rPr sz="3500">
                <a:solidFill>
                  <a:srgbClr val="823726"/>
                </a:solidFill>
              </a:rPr>
              <a:t>Part A </a:t>
            </a:r>
            <a:br>
              <a:rPr sz="3500">
                <a:solidFill>
                  <a:srgbClr val="823726"/>
                </a:solidFill>
              </a:rPr>
            </a:br>
            <a:r>
              <a:rPr sz="3500">
                <a:solidFill>
                  <a:srgbClr val="823726"/>
                </a:solidFill>
              </a:rPr>
              <a:t>The Sermon </a:t>
            </a:r>
            <a:br>
              <a:rPr sz="3500">
                <a:solidFill>
                  <a:srgbClr val="823726"/>
                </a:solidFill>
              </a:rPr>
            </a:br>
            <a:r>
              <a:rPr sz="3500">
                <a:solidFill>
                  <a:srgbClr val="823726"/>
                </a:solidFill>
              </a:rPr>
              <a:t>on the Mount</a:t>
            </a:r>
          </a:p>
        </p:txBody>
      </p:sp>
      <p:sp>
        <p:nvSpPr>
          <p:cNvPr id="37" name="Shape 37"/>
          <p:cNvSpPr/>
          <p:nvPr/>
        </p:nvSpPr>
        <p:spPr>
          <a:xfrm>
            <a:off x="8014442" y="6588919"/>
            <a:ext cx="4034651" cy="17573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100">
                <a:solidFill>
                  <a:srgbClr val="3E6169"/>
                </a:solidFill>
                <a:latin typeface="Optima"/>
                <a:ea typeface="Optima"/>
                <a:cs typeface="Optima"/>
                <a:sym typeface="Optima"/>
              </a:rPr>
              <a:t>Holy Trinity</a:t>
            </a:r>
            <a:endParaRPr sz="4100">
              <a:solidFill>
                <a:srgbClr val="3E6169"/>
              </a:solidFill>
              <a:latin typeface="Optima"/>
              <a:ea typeface="Optima"/>
              <a:cs typeface="Optima"/>
              <a:sym typeface="Optima"/>
            </a:endParaRPr>
          </a:p>
          <a:p>
            <a:pPr lvl="0">
              <a:defRPr sz="1800">
                <a:solidFill>
                  <a:srgbClr val="000000"/>
                </a:solidFill>
              </a:defRPr>
            </a:pPr>
            <a:r>
              <a:rPr sz="4100">
                <a:solidFill>
                  <a:srgbClr val="3E6169"/>
                </a:solidFill>
                <a:latin typeface="Optima"/>
                <a:ea typeface="Optima"/>
                <a:cs typeface="Optima"/>
                <a:sym typeface="Optima"/>
              </a:rPr>
              <a:t>Anglican Church</a:t>
            </a:r>
            <a:endParaRPr sz="4100">
              <a:solidFill>
                <a:srgbClr val="3E6169"/>
              </a:solidFill>
              <a:latin typeface="Optima"/>
              <a:ea typeface="Optima"/>
              <a:cs typeface="Optima"/>
              <a:sym typeface="Optima"/>
            </a:endParaRPr>
          </a:p>
          <a:p>
            <a:pPr lvl="0">
              <a:defRPr sz="1800">
                <a:solidFill>
                  <a:srgbClr val="000000"/>
                </a:solidFill>
              </a:defRPr>
            </a:pPr>
            <a:r>
              <a:rPr sz="2500">
                <a:solidFill>
                  <a:srgbClr val="3E6169"/>
                </a:solidFill>
                <a:latin typeface="Optima"/>
                <a:ea typeface="Optima"/>
                <a:cs typeface="Optima"/>
                <a:sym typeface="Optima"/>
              </a:rPr>
              <a:t>Fernandina Beach, Florida</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Shape 39"/>
          <p:cNvSpPr/>
          <p:nvPr>
            <p:ph type="title"/>
          </p:nvPr>
        </p:nvSpPr>
        <p:spPr>
          <a:xfrm>
            <a:off x="1072084" y="221075"/>
            <a:ext cx="10464800" cy="1244601"/>
          </a:xfrm>
          <a:prstGeom prst="rect">
            <a:avLst/>
          </a:prstGeom>
        </p:spPr>
        <p:txBody>
          <a:body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St. Matthew Chapter 5</a:t>
            </a:r>
          </a:p>
        </p:txBody>
      </p:sp>
      <p:sp>
        <p:nvSpPr>
          <p:cNvPr id="40" name="Shape 40"/>
          <p:cNvSpPr/>
          <p:nvPr>
            <p:ph type="body" idx="1"/>
          </p:nvPr>
        </p:nvSpPr>
        <p:spPr>
          <a:xfrm>
            <a:off x="7210957" y="6539159"/>
            <a:ext cx="4917769" cy="3802922"/>
          </a:xfrm>
          <a:prstGeom prst="rect">
            <a:avLst/>
          </a:prstGeom>
        </p:spPr>
        <p:txBody>
          <a:body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Available through</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u="sng">
                <a:solidFill>
                  <a:srgbClr val="3E382B"/>
                </a:solidFill>
                <a:effectLst>
                  <a:outerShdw sx="100000" sy="100000" kx="0" ky="0" algn="b" rotWithShape="0" blurRad="38100" dist="12700" dir="5400000">
                    <a:srgbClr val="E0DEC7">
                      <a:alpha val="80000"/>
                    </a:srgbClr>
                  </a:outerShdw>
                </a:effectLst>
                <a:hlinkClick r:id="rId2" invalidUrl="" action="" tgtFrame="" tooltip="" history="1" highlightClick="0" endSnd="0"/>
              </a:rPr>
              <a:t>amazon.com</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iPhone App</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Android App</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u="sng">
                <a:solidFill>
                  <a:srgbClr val="3E382B"/>
                </a:solidFill>
                <a:effectLst>
                  <a:outerShdw sx="100000" sy="100000" kx="0" ky="0" algn="b" rotWithShape="0" blurRad="38100" dist="12700" dir="5400000">
                    <a:srgbClr val="E0DEC7">
                      <a:alpha val="80000"/>
                    </a:srgbClr>
                  </a:outerShdw>
                </a:effectLst>
                <a:hlinkClick r:id="rId3" invalidUrl="" action="" tgtFrame="" tooltip="" history="1" highlightClick="0" endSnd="0"/>
              </a:rPr>
              <a:t>audible.com</a:t>
            </a:r>
            <a:endParaRPr spc="36" sz="3600">
              <a:solidFill>
                <a:srgbClr val="3E382B"/>
              </a:solidFill>
              <a:effectLst>
                <a:outerShdw sx="100000" sy="100000" kx="0" ky="0" algn="b" rotWithShape="0" blurRad="38100" dist="12700" dir="5400000">
                  <a:srgbClr val="E0DEC7">
                    <a:alpha val="80000"/>
                  </a:srgbClr>
                </a:outerShdw>
              </a:effectLst>
            </a:endParaRPr>
          </a:p>
        </p:txBody>
      </p:sp>
      <p:pic>
        <p:nvPicPr>
          <p:cNvPr id="41" name="IMG_3359.jpeg"/>
          <p:cNvPicPr/>
          <p:nvPr/>
        </p:nvPicPr>
        <p:blipFill>
          <a:blip r:embed="rId4">
            <a:extLst/>
          </a:blip>
          <a:stretch>
            <a:fillRect/>
          </a:stretch>
        </p:blipFill>
        <p:spPr>
          <a:xfrm>
            <a:off x="1031459" y="6764654"/>
            <a:ext cx="5029375" cy="2644120"/>
          </a:xfrm>
          <a:prstGeom prst="rect">
            <a:avLst/>
          </a:prstGeom>
          <a:ln w="12700">
            <a:miter lim="400000"/>
          </a:ln>
        </p:spPr>
      </p:pic>
      <p:pic>
        <p:nvPicPr>
          <p:cNvPr id="42" name="IMG_3364.jpeg"/>
          <p:cNvPicPr/>
          <p:nvPr/>
        </p:nvPicPr>
        <p:blipFill>
          <a:blip r:embed="rId5">
            <a:extLst/>
          </a:blip>
          <a:srcRect l="1801" t="13721" r="1801" b="41896"/>
          <a:stretch>
            <a:fillRect/>
          </a:stretch>
        </p:blipFill>
        <p:spPr>
          <a:xfrm>
            <a:off x="1434629" y="1483847"/>
            <a:ext cx="9739743" cy="5037275"/>
          </a:xfrm>
          <a:prstGeom prst="rect">
            <a:avLst/>
          </a:prstGeom>
          <a:ln w="12700">
            <a:miter lim="400000"/>
          </a:ln>
        </p:spPr>
      </p:pic>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32" presetID="23" grpId="1" fill="hold">
                                  <p:stCondLst>
                                    <p:cond delay="3000"/>
                                  </p:stCondLst>
                                  <p:iterate type="el" backwards="0">
                                    <p:tmAbs val="0"/>
                                  </p:iterate>
                                  <p:childTnLst>
                                    <p:set>
                                      <p:cBhvr>
                                        <p:cTn id="6" fill="hold"/>
                                        <p:tgtEl>
                                          <p:spTgt spid="41"/>
                                        </p:tgtEl>
                                        <p:attrNameLst>
                                          <p:attrName>style.visibility</p:attrName>
                                        </p:attrNameLst>
                                      </p:cBhvr>
                                      <p:to>
                                        <p:strVal val="visible"/>
                                      </p:to>
                                    </p:set>
                                    <p:anim calcmode="lin" valueType="num">
                                      <p:cBhvr>
                                        <p:cTn id="7" dur="1500" fill="hold"/>
                                        <p:tgtEl>
                                          <p:spTgt spid="41"/>
                                        </p:tgtEl>
                                        <p:attrNameLst>
                                          <p:attrName>ppt_w</p:attrName>
                                        </p:attrNameLst>
                                      </p:cBhvr>
                                      <p:tavLst>
                                        <p:tav tm="0">
                                          <p:val>
                                            <p:fltVal val="0"/>
                                          </p:val>
                                        </p:tav>
                                        <p:tav tm="100000">
                                          <p:val>
                                            <p:strVal val="#ppt_w"/>
                                          </p:val>
                                        </p:tav>
                                      </p:tavLst>
                                    </p:anim>
                                    <p:anim calcmode="lin" valueType="num">
                                      <p:cBhvr>
                                        <p:cTn id="8" dur="1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4500"/>
                            </p:stCondLst>
                            <p:childTnLst>
                              <p:par>
                                <p:cTn id="10" nodeType="afterEffect" presetClass="entr" presetSubtype="16" presetID="9" grpId="2" fill="hold">
                                  <p:stCondLst>
                                    <p:cond delay="1750"/>
                                  </p:stCondLst>
                                  <p:iterate type="el" backwards="0">
                                    <p:tmAbs val="0"/>
                                  </p:iterate>
                                  <p:childTnLst>
                                    <p:set>
                                      <p:cBhvr>
                                        <p:cTn id="11" fill="hold"/>
                                        <p:tgtEl>
                                          <p:spTgt spid="40"/>
                                        </p:tgtEl>
                                        <p:attrNameLst>
                                          <p:attrName>style.visibility</p:attrName>
                                        </p:attrNameLst>
                                      </p:cBhvr>
                                      <p:to>
                                        <p:strVal val="visible"/>
                                      </p:to>
                                    </p:set>
                                    <p:animEffect filter="dissolve(in)" transition="in">
                                      <p:cBhvr>
                                        <p:cTn id="12" dur="2000"/>
                                        <p:tgtEl>
                                          <p:spTgt spid="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 grpId="1"/>
      <p:bldP build="whole" bldLvl="1" animBg="1" rev="0" advAuto="0" spid="40" grpId="2"/>
    </p:bldLst>
  </p:timing>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First, A Hook for Your Hat</a:t>
            </a:r>
          </a:p>
        </p:txBody>
      </p:sp>
      <p:sp>
        <p:nvSpPr>
          <p:cNvPr id="45" name="Shape 45"/>
          <p:cNvSpPr/>
          <p:nvPr>
            <p:ph type="body" idx="1"/>
          </p:nvPr>
        </p:nvSpPr>
        <p:spPr>
          <a:xfrm>
            <a:off x="4968138" y="2014777"/>
            <a:ext cx="7419180" cy="7311659"/>
          </a:xfrm>
          <a:prstGeom prst="rect">
            <a:avLst/>
          </a:prstGeom>
        </p:spPr>
        <p:txBody>
          <a:bodyPr anchor="t"/>
          <a:lstStyle/>
          <a:p>
            <a:pPr lvl="0" marL="0" indent="0">
              <a:buSzTx/>
              <a:buFontTx/>
              <a:buNone/>
              <a:defRPr sz="1800">
                <a:solidFill>
                  <a:srgbClr val="000000"/>
                </a:solidFill>
              </a:defRPr>
            </a:pPr>
            <a:r>
              <a:rPr sz="3600">
                <a:solidFill>
                  <a:srgbClr val="804E28"/>
                </a:solidFill>
              </a:rPr>
              <a:t>Chapters 5-7 are presented as a Sermon. The thesis statement of the sermon is contained in the Beatitudes, 5:3-11. The rest of chapters 5-7 are the workings out of the principal lessons of the Beatitudes.</a:t>
            </a:r>
            <a:endParaRPr sz="3600">
              <a:solidFill>
                <a:srgbClr val="804E28"/>
              </a:solidFill>
            </a:endParaRPr>
          </a:p>
          <a:p>
            <a:pPr lvl="0" marL="0" indent="0">
              <a:buSzTx/>
              <a:buFontTx/>
              <a:buNone/>
              <a:defRPr sz="1800">
                <a:solidFill>
                  <a:srgbClr val="000000"/>
                </a:solidFill>
              </a:defRPr>
            </a:pPr>
            <a:r>
              <a:rPr sz="3600">
                <a:solidFill>
                  <a:srgbClr val="804E28"/>
                </a:solidFill>
              </a:rPr>
              <a:t>Therefore, the key to understanding this long section is to grasp the depth and meaning of just nine verses.  </a:t>
            </a:r>
          </a:p>
        </p:txBody>
      </p:sp>
      <p:pic>
        <p:nvPicPr>
          <p:cNvPr id="46" name=""/>
          <p:cNvPicPr/>
          <p:nvPr/>
        </p:nvPicPr>
        <p:blipFill>
          <a:blip r:embed="rId2">
            <a:extLst/>
          </a:blip>
          <a:stretch>
            <a:fillRect/>
          </a:stretch>
        </p:blipFill>
        <p:spPr>
          <a:xfrm>
            <a:off x="624144" y="2226319"/>
            <a:ext cx="4386113" cy="6888575"/>
          </a:xfrm>
          <a:prstGeom prst="rect">
            <a:avLst/>
          </a:prstGeom>
        </p:spPr>
      </p:pic>
    </p:spTree>
  </p:cSld>
  <p:clrMapOvr>
    <a:masterClrMapping/>
  </p:clrMapOvr>
  <p:transition spd="slow" advClick="1">
    <p:dissolve/>
  </p:transition>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ph type="title"/>
          </p:nvPr>
        </p:nvSpPr>
        <p:spPr>
          <a:xfrm>
            <a:off x="734726" y="-476949"/>
            <a:ext cx="12170347" cy="2349501"/>
          </a:xfrm>
          <a:prstGeom prst="rect">
            <a:avLst/>
          </a:prstGeom>
        </p:spPr>
        <p:txBody>
          <a:bodyPr/>
          <a:lstStyle/>
          <a:p>
            <a:pPr lvl="0">
              <a:defRPr spc="0" sz="1800">
                <a:solidFill>
                  <a:srgbClr val="000000"/>
                </a:solidFill>
              </a:defRPr>
            </a:pPr>
            <a:r>
              <a:rPr spc="70" sz="7000">
                <a:solidFill>
                  <a:srgbClr val="6E603B"/>
                </a:solidFill>
              </a:rPr>
              <a:t>For Understanding  5:1</a:t>
            </a:r>
          </a:p>
        </p:txBody>
      </p:sp>
      <p:sp>
        <p:nvSpPr>
          <p:cNvPr id="49" name="Shape 49"/>
          <p:cNvSpPr/>
          <p:nvPr>
            <p:ph type="body" idx="1"/>
          </p:nvPr>
        </p:nvSpPr>
        <p:spPr>
          <a:xfrm>
            <a:off x="719498" y="1314284"/>
            <a:ext cx="12094207" cy="2179790"/>
          </a:xfrm>
          <a:prstGeom prst="rect">
            <a:avLst/>
          </a:prstGeom>
        </p:spPr>
        <p:txBody>
          <a:bodyPr anchor="t"/>
          <a:lstStyle>
            <a:lvl1pPr marL="0" indent="0">
              <a:buSzTx/>
              <a:buFontTx/>
              <a:buNone/>
              <a:defRPr>
                <a:solidFill>
                  <a:srgbClr val="804E28"/>
                </a:solidFill>
              </a:defRPr>
            </a:lvl1pPr>
          </a:lstStyle>
          <a:p>
            <a:pPr lvl="0">
              <a:defRPr sz="1800">
                <a:solidFill>
                  <a:srgbClr val="000000"/>
                </a:solidFill>
              </a:defRPr>
            </a:pPr>
            <a:r>
              <a:rPr sz="3600">
                <a:solidFill>
                  <a:srgbClr val="804E28"/>
                </a:solidFill>
              </a:rPr>
              <a:t>5:3-12 Reflect on and discuss how the first seven Beatitudes might correspond to the seven gifts of the Holy Spirit. (See Isaiah 11:2)</a:t>
            </a:r>
          </a:p>
        </p:txBody>
      </p:sp>
      <p:sp>
        <p:nvSpPr>
          <p:cNvPr id="50" name="Shape 50"/>
          <p:cNvSpPr/>
          <p:nvPr/>
        </p:nvSpPr>
        <p:spPr>
          <a:xfrm>
            <a:off x="1587499" y="3514162"/>
            <a:ext cx="10464801" cy="217979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spcBef>
                <a:spcPts val="600"/>
              </a:spcBef>
              <a:defRPr spc="36">
                <a:solidFill>
                  <a:srgbClr val="823726"/>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lvl="0">
              <a:defRPr spc="0" sz="1800">
                <a:solidFill>
                  <a:srgbClr val="000000"/>
                </a:solidFill>
                <a:effectLst/>
              </a:defRPr>
            </a:pPr>
            <a:r>
              <a:rPr spc="36" sz="3600">
                <a:solidFill>
                  <a:srgbClr val="823726"/>
                </a:solidFill>
                <a:effectLst>
                  <a:outerShdw sx="100000" sy="100000" kx="0" ky="0" algn="b" rotWithShape="0" blurRad="38100" dist="12700" dir="5400000">
                    <a:srgbClr val="E0DEC7">
                      <a:alpha val="80000"/>
                    </a:srgbClr>
                  </a:outerShdw>
                </a:effectLst>
              </a:rPr>
              <a:t>St. Augustine's insights on the 7 Gifts of the Spirit and the "7" Beatitudes*.</a:t>
            </a:r>
          </a:p>
        </p:txBody>
      </p:sp>
      <p:sp>
        <p:nvSpPr>
          <p:cNvPr id="51" name="Shape 51"/>
          <p:cNvSpPr/>
          <p:nvPr/>
        </p:nvSpPr>
        <p:spPr>
          <a:xfrm>
            <a:off x="704269" y="4923345"/>
            <a:ext cx="12124666" cy="4281269"/>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a:spcBef>
                <a:spcPts val="3600"/>
              </a:spcBef>
              <a:defRPr sz="1800">
                <a:solidFill>
                  <a:srgbClr val="000000"/>
                </a:solidFill>
              </a:defRPr>
            </a:pPr>
            <a:r>
              <a:rPr sz="3600">
                <a:solidFill>
                  <a:srgbClr val="804E28"/>
                </a:solidFill>
              </a:rPr>
              <a:t>The early Church saw the Gifts of the Spirit as the guide or standard for the Christian life. St. Augustine believed the 7 Gifts and the "7" Beatitudes were related. NOTE: He saw the beatitudes as a ladder, leading ever upward toward the high calling of Christ, to Sonship of God in heaven. </a:t>
            </a:r>
            <a:r>
              <a:rPr sz="2500">
                <a:solidFill>
                  <a:srgbClr val="804E28"/>
                </a:solidFill>
              </a:rPr>
              <a:t>*Although St. Matthew lists 9 Beatitudes, St. Augustine believed the last two, on persecution, were not beatitudes but commentary, therefore there are "7" in Augustine's thought. </a:t>
            </a:r>
          </a:p>
        </p:txBody>
      </p:sp>
    </p:spTree>
  </p:cSld>
  <p:clrMapOvr>
    <a:masterClrMapping/>
  </p:clrMapOvr>
  <p:transition spd="slow" advClick="1">
    <p:dissolve/>
  </p:transition>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title"/>
          </p:nvPr>
        </p:nvSpPr>
        <p:spPr>
          <a:xfrm>
            <a:off x="734726" y="10350"/>
            <a:ext cx="12170347" cy="1344446"/>
          </a:xfrm>
          <a:prstGeom prst="rect">
            <a:avLst/>
          </a:prstGeom>
        </p:spPr>
        <p:txBody>
          <a:bodyPr/>
          <a:lstStyle/>
          <a:p>
            <a:pPr lvl="0">
              <a:defRPr spc="0" sz="1800">
                <a:solidFill>
                  <a:srgbClr val="000000"/>
                </a:solidFill>
              </a:defRPr>
            </a:pPr>
            <a:r>
              <a:rPr spc="70" sz="7000">
                <a:solidFill>
                  <a:srgbClr val="6E603B"/>
                </a:solidFill>
              </a:rPr>
              <a:t> 5:1 Continued</a:t>
            </a:r>
          </a:p>
        </p:txBody>
      </p:sp>
      <p:pic>
        <p:nvPicPr>
          <p:cNvPr id="54" name="IMG_3363.png"/>
          <p:cNvPicPr/>
          <p:nvPr/>
        </p:nvPicPr>
        <p:blipFill>
          <a:blip r:embed="rId2">
            <a:extLst/>
          </a:blip>
          <a:srcRect l="0" t="0" r="0" b="3628"/>
          <a:stretch>
            <a:fillRect/>
          </a:stretch>
        </p:blipFill>
        <p:spPr>
          <a:xfrm>
            <a:off x="-525153" y="1561525"/>
            <a:ext cx="5957084" cy="7087591"/>
          </a:xfrm>
          <a:prstGeom prst="rect">
            <a:avLst/>
          </a:prstGeom>
          <a:ln w="12700">
            <a:miter lim="400000"/>
          </a:ln>
        </p:spPr>
      </p:pic>
      <p:sp>
        <p:nvSpPr>
          <p:cNvPr id="55" name="Shape 55"/>
          <p:cNvSpPr/>
          <p:nvPr/>
        </p:nvSpPr>
        <p:spPr>
          <a:xfrm>
            <a:off x="2904188" y="7308551"/>
            <a:ext cx="10260965" cy="99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a:defRPr sz="1800">
                <a:solidFill>
                  <a:srgbClr val="000000"/>
                </a:solidFill>
              </a:defRPr>
            </a:pPr>
            <a:r>
              <a:rPr spc="29" sz="3000" u="sng">
                <a:latin typeface="+mn-lt"/>
                <a:ea typeface="+mn-ea"/>
                <a:cs typeface="+mn-cs"/>
                <a:sym typeface="American Typewriter"/>
              </a:rPr>
              <a:t>Poor in Spirit</a:t>
            </a:r>
            <a:r>
              <a:rPr spc="29" sz="3000">
                <a:solidFill>
                  <a:srgbClr val="6E603B"/>
                </a:solidFill>
                <a:latin typeface="+mn-lt"/>
                <a:ea typeface="+mn-ea"/>
                <a:cs typeface="+mn-cs"/>
                <a:sym typeface="American Typewriter"/>
              </a:rPr>
              <a:t> - </a:t>
            </a:r>
            <a:r>
              <a:rPr spc="29" sz="3000">
                <a:solidFill>
                  <a:srgbClr val="943F2B"/>
                </a:solidFill>
                <a:latin typeface="+mn-lt"/>
                <a:ea typeface="+mn-ea"/>
                <a:cs typeface="+mn-cs"/>
                <a:sym typeface="American Typewriter"/>
              </a:rPr>
              <a:t>Fear of God, beginning of X'tian life</a:t>
            </a:r>
            <a:endParaRPr spc="29" sz="3000">
              <a:solidFill>
                <a:srgbClr val="943F2B"/>
              </a:solidFill>
              <a:latin typeface="+mn-lt"/>
              <a:ea typeface="+mn-ea"/>
              <a:cs typeface="+mn-cs"/>
              <a:sym typeface="American Typewriter"/>
            </a:endParaRPr>
          </a:p>
        </p:txBody>
      </p:sp>
      <p:sp>
        <p:nvSpPr>
          <p:cNvPr id="56" name="Shape 56"/>
          <p:cNvSpPr/>
          <p:nvPr/>
        </p:nvSpPr>
        <p:spPr>
          <a:xfrm>
            <a:off x="3069167" y="6585768"/>
            <a:ext cx="11313073" cy="99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a:defRPr sz="1800">
                <a:solidFill>
                  <a:srgbClr val="000000"/>
                </a:solidFill>
              </a:defRPr>
            </a:pPr>
            <a:r>
              <a:rPr spc="29" sz="3000" u="sng">
                <a:latin typeface="+mn-lt"/>
                <a:ea typeface="+mn-ea"/>
                <a:cs typeface="+mn-cs"/>
                <a:sym typeface="American Typewriter"/>
              </a:rPr>
              <a:t>Mourning</a:t>
            </a:r>
            <a:r>
              <a:rPr spc="29" sz="3000">
                <a:solidFill>
                  <a:srgbClr val="6E603B"/>
                </a:solidFill>
                <a:latin typeface="+mn-lt"/>
                <a:ea typeface="+mn-ea"/>
                <a:cs typeface="+mn-cs"/>
                <a:sym typeface="American Typewriter"/>
              </a:rPr>
              <a:t> - </a:t>
            </a:r>
            <a:r>
              <a:rPr spc="29" sz="3000">
                <a:solidFill>
                  <a:srgbClr val="943F2B"/>
                </a:solidFill>
                <a:latin typeface="+mn-lt"/>
                <a:ea typeface="+mn-ea"/>
                <a:cs typeface="+mn-cs"/>
                <a:sym typeface="American Typewriter"/>
              </a:rPr>
              <a:t>knowledge</a:t>
            </a:r>
            <a:endParaRPr spc="29" sz="3000">
              <a:solidFill>
                <a:srgbClr val="6E603B"/>
              </a:solidFill>
              <a:latin typeface="+mn-lt"/>
              <a:ea typeface="+mn-ea"/>
              <a:cs typeface="+mn-cs"/>
              <a:sym typeface="American Typewriter"/>
            </a:endParaRPr>
          </a:p>
        </p:txBody>
      </p:sp>
      <p:sp>
        <p:nvSpPr>
          <p:cNvPr id="57" name="Shape 57"/>
          <p:cNvSpPr/>
          <p:nvPr/>
        </p:nvSpPr>
        <p:spPr>
          <a:xfrm>
            <a:off x="3141535" y="5845025"/>
            <a:ext cx="3329560" cy="990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l">
              <a:defRPr sz="1800">
                <a:solidFill>
                  <a:srgbClr val="000000"/>
                </a:solidFill>
              </a:defRPr>
            </a:pPr>
            <a:r>
              <a:rPr spc="29" sz="3000" u="sng">
                <a:latin typeface="+mn-lt"/>
                <a:ea typeface="+mn-ea"/>
                <a:cs typeface="+mn-cs"/>
                <a:sym typeface="American Typewriter"/>
              </a:rPr>
              <a:t>Meekness</a:t>
            </a:r>
            <a:r>
              <a:rPr spc="29" sz="3000">
                <a:solidFill>
                  <a:srgbClr val="6E603B"/>
                </a:solidFill>
                <a:latin typeface="+mn-lt"/>
                <a:ea typeface="+mn-ea"/>
                <a:cs typeface="+mn-cs"/>
                <a:sym typeface="American Typewriter"/>
              </a:rPr>
              <a:t> - </a:t>
            </a:r>
            <a:r>
              <a:rPr spc="29" sz="3000">
                <a:solidFill>
                  <a:srgbClr val="943F2B"/>
                </a:solidFill>
                <a:latin typeface="+mn-lt"/>
                <a:ea typeface="+mn-ea"/>
                <a:cs typeface="+mn-cs"/>
                <a:sym typeface="American Typewriter"/>
              </a:rPr>
              <a:t>piety</a:t>
            </a:r>
            <a:endParaRPr spc="29" sz="3000">
              <a:solidFill>
                <a:srgbClr val="6E603B"/>
              </a:solidFill>
              <a:latin typeface="+mn-lt"/>
              <a:ea typeface="+mn-ea"/>
              <a:cs typeface="+mn-cs"/>
              <a:sym typeface="American Typewriter"/>
            </a:endParaRPr>
          </a:p>
        </p:txBody>
      </p:sp>
      <p:sp>
        <p:nvSpPr>
          <p:cNvPr id="58" name="Shape 58"/>
          <p:cNvSpPr/>
          <p:nvPr/>
        </p:nvSpPr>
        <p:spPr>
          <a:xfrm>
            <a:off x="3267187" y="5097429"/>
            <a:ext cx="8561451" cy="99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l">
              <a:defRPr sz="1800">
                <a:solidFill>
                  <a:srgbClr val="000000"/>
                </a:solidFill>
              </a:defRPr>
            </a:pPr>
            <a:r>
              <a:rPr spc="29" sz="3000" u="sng">
                <a:latin typeface="+mn-lt"/>
                <a:ea typeface="+mn-ea"/>
                <a:cs typeface="+mn-cs"/>
                <a:sym typeface="American Typewriter"/>
              </a:rPr>
              <a:t>Hunger for righteousness</a:t>
            </a:r>
            <a:r>
              <a:rPr spc="29" sz="3000">
                <a:solidFill>
                  <a:srgbClr val="6E603B"/>
                </a:solidFill>
                <a:latin typeface="+mn-lt"/>
                <a:ea typeface="+mn-ea"/>
                <a:cs typeface="+mn-cs"/>
                <a:sym typeface="American Typewriter"/>
              </a:rPr>
              <a:t> - </a:t>
            </a:r>
            <a:r>
              <a:rPr spc="29" sz="3000">
                <a:solidFill>
                  <a:srgbClr val="943F2B"/>
                </a:solidFill>
                <a:latin typeface="+mn-lt"/>
                <a:ea typeface="+mn-ea"/>
                <a:cs typeface="+mn-cs"/>
                <a:sym typeface="American Typewriter"/>
              </a:rPr>
              <a:t>Fortitude (might)</a:t>
            </a:r>
            <a:endParaRPr spc="29" sz="3000">
              <a:solidFill>
                <a:srgbClr val="943F2B"/>
              </a:solidFill>
              <a:latin typeface="+mn-lt"/>
              <a:ea typeface="+mn-ea"/>
              <a:cs typeface="+mn-cs"/>
              <a:sym typeface="American Typewriter"/>
            </a:endParaRPr>
          </a:p>
        </p:txBody>
      </p:sp>
      <p:sp>
        <p:nvSpPr>
          <p:cNvPr id="59" name="Shape 59"/>
          <p:cNvSpPr/>
          <p:nvPr/>
        </p:nvSpPr>
        <p:spPr>
          <a:xfrm>
            <a:off x="3361800" y="4365666"/>
            <a:ext cx="3572638" cy="99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l">
              <a:defRPr sz="1800">
                <a:solidFill>
                  <a:srgbClr val="000000"/>
                </a:solidFill>
              </a:defRPr>
            </a:pPr>
            <a:r>
              <a:rPr spc="29" sz="3000" u="sng">
                <a:latin typeface="+mn-lt"/>
                <a:ea typeface="+mn-ea"/>
                <a:cs typeface="+mn-cs"/>
                <a:sym typeface="American Typewriter"/>
              </a:rPr>
              <a:t>Merciful</a:t>
            </a:r>
            <a:r>
              <a:rPr spc="29" sz="3000">
                <a:solidFill>
                  <a:srgbClr val="6E603B"/>
                </a:solidFill>
                <a:latin typeface="+mn-lt"/>
                <a:ea typeface="+mn-ea"/>
                <a:cs typeface="+mn-cs"/>
                <a:sym typeface="American Typewriter"/>
              </a:rPr>
              <a:t> - </a:t>
            </a:r>
            <a:r>
              <a:rPr spc="29" sz="3000">
                <a:solidFill>
                  <a:srgbClr val="943F2B"/>
                </a:solidFill>
                <a:latin typeface="+mn-lt"/>
                <a:ea typeface="+mn-ea"/>
                <a:cs typeface="+mn-cs"/>
                <a:sym typeface="American Typewriter"/>
              </a:rPr>
              <a:t>Counsel</a:t>
            </a:r>
            <a:endParaRPr spc="29" sz="3000">
              <a:solidFill>
                <a:srgbClr val="6E603B"/>
              </a:solidFill>
              <a:latin typeface="+mn-lt"/>
              <a:ea typeface="+mn-ea"/>
              <a:cs typeface="+mn-cs"/>
              <a:sym typeface="American Typewriter"/>
            </a:endParaRPr>
          </a:p>
        </p:txBody>
      </p:sp>
      <p:sp>
        <p:nvSpPr>
          <p:cNvPr id="60" name="Shape 60"/>
          <p:cNvSpPr/>
          <p:nvPr/>
        </p:nvSpPr>
        <p:spPr>
          <a:xfrm>
            <a:off x="3442421" y="3529722"/>
            <a:ext cx="5571744"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l">
              <a:defRPr sz="1800">
                <a:solidFill>
                  <a:srgbClr val="000000"/>
                </a:solidFill>
              </a:defRPr>
            </a:pPr>
            <a:r>
              <a:rPr spc="29" sz="3000" u="sng">
                <a:latin typeface="+mn-lt"/>
                <a:ea typeface="+mn-ea"/>
                <a:cs typeface="+mn-cs"/>
                <a:sym typeface="American Typewriter"/>
              </a:rPr>
              <a:t>Pure in heart</a:t>
            </a:r>
            <a:r>
              <a:rPr spc="29" sz="3000">
                <a:solidFill>
                  <a:srgbClr val="6E603B"/>
                </a:solidFill>
                <a:latin typeface="+mn-lt"/>
                <a:ea typeface="+mn-ea"/>
                <a:cs typeface="+mn-cs"/>
                <a:sym typeface="American Typewriter"/>
              </a:rPr>
              <a:t>- </a:t>
            </a:r>
            <a:r>
              <a:rPr spc="29" sz="3000">
                <a:solidFill>
                  <a:srgbClr val="943F2B"/>
                </a:solidFill>
                <a:latin typeface="+mn-lt"/>
                <a:ea typeface="+mn-ea"/>
                <a:cs typeface="+mn-cs"/>
                <a:sym typeface="American Typewriter"/>
              </a:rPr>
              <a:t>Understanding</a:t>
            </a:r>
          </a:p>
        </p:txBody>
      </p:sp>
      <p:sp>
        <p:nvSpPr>
          <p:cNvPr id="61" name="Shape 61"/>
          <p:cNvSpPr/>
          <p:nvPr/>
        </p:nvSpPr>
        <p:spPr>
          <a:xfrm>
            <a:off x="3421795" y="2429106"/>
            <a:ext cx="9225753" cy="1447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l">
              <a:defRPr sz="1800">
                <a:solidFill>
                  <a:srgbClr val="000000"/>
                </a:solidFill>
              </a:defRPr>
            </a:pPr>
            <a:r>
              <a:rPr b="1" spc="29" sz="3000" u="sng">
                <a:latin typeface="+mn-lt"/>
                <a:ea typeface="+mn-ea"/>
                <a:cs typeface="+mn-cs"/>
                <a:sym typeface="American Typewriter"/>
              </a:rPr>
              <a:t>Peacemakers</a:t>
            </a:r>
            <a:r>
              <a:rPr spc="29" sz="3000">
                <a:solidFill>
                  <a:srgbClr val="6E603B"/>
                </a:solidFill>
                <a:latin typeface="+mn-lt"/>
                <a:ea typeface="+mn-ea"/>
                <a:cs typeface="+mn-cs"/>
                <a:sym typeface="American Typewriter"/>
              </a:rPr>
              <a:t> - </a:t>
            </a:r>
            <a:r>
              <a:rPr spc="29" sz="3000">
                <a:solidFill>
                  <a:srgbClr val="943F2B"/>
                </a:solidFill>
                <a:latin typeface="+mn-lt"/>
                <a:ea typeface="+mn-ea"/>
                <a:cs typeface="+mn-cs"/>
                <a:sym typeface="American Typewriter"/>
              </a:rPr>
              <a:t>Wisdom, the summit of X'tian life           "They shall be called Sons of God."</a:t>
            </a:r>
            <a:endParaRPr spc="29" sz="3000">
              <a:solidFill>
                <a:srgbClr val="6E603B"/>
              </a:solidFill>
              <a:latin typeface="+mn-lt"/>
              <a:ea typeface="+mn-ea"/>
              <a:cs typeface="+mn-cs"/>
              <a:sym typeface="American Typewriter"/>
            </a:endParaRP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32" presetID="23" grpId="1" fill="hold">
                                  <p:stCondLst>
                                    <p:cond delay="0"/>
                                  </p:stCondLst>
                                  <p:iterate type="el" backwards="0">
                                    <p:tmAbs val="0"/>
                                  </p:iterate>
                                  <p:childTnLst>
                                    <p:set>
                                      <p:cBhvr>
                                        <p:cTn id="6" fill="hold"/>
                                        <p:tgtEl>
                                          <p:spTgt spid="54"/>
                                        </p:tgtEl>
                                        <p:attrNameLst>
                                          <p:attrName>style.visibility</p:attrName>
                                        </p:attrNameLst>
                                      </p:cBhvr>
                                      <p:to>
                                        <p:strVal val="visible"/>
                                      </p:to>
                                    </p:set>
                                    <p:anim calcmode="lin" valueType="num">
                                      <p:cBhvr>
                                        <p:cTn id="7" dur="1250" fill="hold"/>
                                        <p:tgtEl>
                                          <p:spTgt spid="54"/>
                                        </p:tgtEl>
                                        <p:attrNameLst>
                                          <p:attrName>ppt_w</p:attrName>
                                        </p:attrNameLst>
                                      </p:cBhvr>
                                      <p:tavLst>
                                        <p:tav tm="0">
                                          <p:val>
                                            <p:fltVal val="0"/>
                                          </p:val>
                                        </p:tav>
                                        <p:tav tm="100000">
                                          <p:val>
                                            <p:strVal val="#ppt_w"/>
                                          </p:val>
                                        </p:tav>
                                      </p:tavLst>
                                    </p:anim>
                                    <p:anim calcmode="lin" valueType="num">
                                      <p:cBhvr>
                                        <p:cTn id="8" dur="1250" fill="hold"/>
                                        <p:tgtEl>
                                          <p:spTgt spid="5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8" presetID="9" grpId="2" fill="hold">
                                  <p:stCondLst>
                                    <p:cond delay="0"/>
                                  </p:stCondLst>
                                  <p:iterate type="el" backwards="0">
                                    <p:tmAbs val="0"/>
                                  </p:iterate>
                                  <p:childTnLst>
                                    <p:set>
                                      <p:cBhvr>
                                        <p:cTn id="12" fill="hold"/>
                                        <p:tgtEl>
                                          <p:spTgt spid="55"/>
                                        </p:tgtEl>
                                        <p:attrNameLst>
                                          <p:attrName>style.visibility</p:attrName>
                                        </p:attrNameLst>
                                      </p:cBhvr>
                                      <p:to>
                                        <p:strVal val="visible"/>
                                      </p:to>
                                    </p:set>
                                    <p:animEffect filter="dissolve(right)" transition="in">
                                      <p:cBhvr>
                                        <p:cTn id="13" dur="1250"/>
                                        <p:tgtEl>
                                          <p:spTgt spid="55"/>
                                        </p:tgtEl>
                                      </p:cBhvr>
                                    </p:animEffect>
                                  </p:childTnLst>
                                </p:cTn>
                              </p:par>
                            </p:childTnLst>
                          </p:cTn>
                        </p:par>
                        <p:par>
                          <p:cTn id="14" fill="hold">
                            <p:stCondLst>
                              <p:cond delay="1250"/>
                            </p:stCondLst>
                            <p:childTnLst>
                              <p:par>
                                <p:cTn id="15" nodeType="afterEffect" presetClass="entr" presetSubtype="8" presetID="9" grpId="3" fill="hold">
                                  <p:stCondLst>
                                    <p:cond delay="1500"/>
                                  </p:stCondLst>
                                  <p:iterate type="el" backwards="0">
                                    <p:tmAbs val="0"/>
                                  </p:iterate>
                                  <p:childTnLst>
                                    <p:set>
                                      <p:cBhvr>
                                        <p:cTn id="16" fill="hold"/>
                                        <p:tgtEl>
                                          <p:spTgt spid="56"/>
                                        </p:tgtEl>
                                        <p:attrNameLst>
                                          <p:attrName>style.visibility</p:attrName>
                                        </p:attrNameLst>
                                      </p:cBhvr>
                                      <p:to>
                                        <p:strVal val="visible"/>
                                      </p:to>
                                    </p:set>
                                    <p:animEffect filter="dissolve(right)" transition="in">
                                      <p:cBhvr>
                                        <p:cTn id="17" dur="1250"/>
                                        <p:tgtEl>
                                          <p:spTgt spid="56"/>
                                        </p:tgtEl>
                                      </p:cBhvr>
                                    </p:animEffect>
                                  </p:childTnLst>
                                </p:cTn>
                              </p:par>
                            </p:childTnLst>
                          </p:cTn>
                        </p:par>
                        <p:par>
                          <p:cTn id="18" fill="hold">
                            <p:stCondLst>
                              <p:cond delay="4000"/>
                            </p:stCondLst>
                            <p:childTnLst>
                              <p:par>
                                <p:cTn id="19" nodeType="afterEffect" presetClass="entr" presetSubtype="8" presetID="9" grpId="4" fill="hold">
                                  <p:stCondLst>
                                    <p:cond delay="1500"/>
                                  </p:stCondLst>
                                  <p:iterate type="el" backwards="0">
                                    <p:tmAbs val="0"/>
                                  </p:iterate>
                                  <p:childTnLst>
                                    <p:set>
                                      <p:cBhvr>
                                        <p:cTn id="20" fill="hold"/>
                                        <p:tgtEl>
                                          <p:spTgt spid="57"/>
                                        </p:tgtEl>
                                        <p:attrNameLst>
                                          <p:attrName>style.visibility</p:attrName>
                                        </p:attrNameLst>
                                      </p:cBhvr>
                                      <p:to>
                                        <p:strVal val="visible"/>
                                      </p:to>
                                    </p:set>
                                    <p:animEffect filter="dissolve(right)" transition="in">
                                      <p:cBhvr>
                                        <p:cTn id="21" dur="1250"/>
                                        <p:tgtEl>
                                          <p:spTgt spid="57"/>
                                        </p:tgtEl>
                                      </p:cBhvr>
                                    </p:animEffect>
                                  </p:childTnLst>
                                </p:cTn>
                              </p:par>
                            </p:childTnLst>
                          </p:cTn>
                        </p:par>
                        <p:par>
                          <p:cTn id="22" fill="hold">
                            <p:stCondLst>
                              <p:cond delay="6750"/>
                            </p:stCondLst>
                            <p:childTnLst>
                              <p:par>
                                <p:cTn id="23" nodeType="afterEffect" presetClass="entr" presetSubtype="8" presetID="9" grpId="5" fill="hold">
                                  <p:stCondLst>
                                    <p:cond delay="1500"/>
                                  </p:stCondLst>
                                  <p:iterate type="el" backwards="0">
                                    <p:tmAbs val="0"/>
                                  </p:iterate>
                                  <p:childTnLst>
                                    <p:set>
                                      <p:cBhvr>
                                        <p:cTn id="24" fill="hold"/>
                                        <p:tgtEl>
                                          <p:spTgt spid="58"/>
                                        </p:tgtEl>
                                        <p:attrNameLst>
                                          <p:attrName>style.visibility</p:attrName>
                                        </p:attrNameLst>
                                      </p:cBhvr>
                                      <p:to>
                                        <p:strVal val="visible"/>
                                      </p:to>
                                    </p:set>
                                    <p:animEffect filter="dissolve(right)" transition="in">
                                      <p:cBhvr>
                                        <p:cTn id="25" dur="1250"/>
                                        <p:tgtEl>
                                          <p:spTgt spid="58"/>
                                        </p:tgtEl>
                                      </p:cBhvr>
                                    </p:animEffect>
                                  </p:childTnLst>
                                </p:cTn>
                              </p:par>
                            </p:childTnLst>
                          </p:cTn>
                        </p:par>
                        <p:par>
                          <p:cTn id="26" fill="hold">
                            <p:stCondLst>
                              <p:cond delay="9500"/>
                            </p:stCondLst>
                            <p:childTnLst>
                              <p:par>
                                <p:cTn id="27" nodeType="afterEffect" presetClass="entr" presetSubtype="8" presetID="9" grpId="6" fill="hold">
                                  <p:stCondLst>
                                    <p:cond delay="1500"/>
                                  </p:stCondLst>
                                  <p:iterate type="el" backwards="0">
                                    <p:tmAbs val="0"/>
                                  </p:iterate>
                                  <p:childTnLst>
                                    <p:set>
                                      <p:cBhvr>
                                        <p:cTn id="28" fill="hold"/>
                                        <p:tgtEl>
                                          <p:spTgt spid="59"/>
                                        </p:tgtEl>
                                        <p:attrNameLst>
                                          <p:attrName>style.visibility</p:attrName>
                                        </p:attrNameLst>
                                      </p:cBhvr>
                                      <p:to>
                                        <p:strVal val="visible"/>
                                      </p:to>
                                    </p:set>
                                    <p:animEffect filter="dissolve(right)" transition="in">
                                      <p:cBhvr>
                                        <p:cTn id="29" dur="1250"/>
                                        <p:tgtEl>
                                          <p:spTgt spid="59"/>
                                        </p:tgtEl>
                                      </p:cBhvr>
                                    </p:animEffect>
                                  </p:childTnLst>
                                </p:cTn>
                              </p:par>
                            </p:childTnLst>
                          </p:cTn>
                        </p:par>
                        <p:par>
                          <p:cTn id="30" fill="hold">
                            <p:stCondLst>
                              <p:cond delay="12250"/>
                            </p:stCondLst>
                            <p:childTnLst>
                              <p:par>
                                <p:cTn id="31" nodeType="afterEffect" presetClass="entr" presetSubtype="8" presetID="9" grpId="7" fill="hold">
                                  <p:stCondLst>
                                    <p:cond delay="1500"/>
                                  </p:stCondLst>
                                  <p:iterate type="el" backwards="0">
                                    <p:tmAbs val="0"/>
                                  </p:iterate>
                                  <p:childTnLst>
                                    <p:set>
                                      <p:cBhvr>
                                        <p:cTn id="32" fill="hold"/>
                                        <p:tgtEl>
                                          <p:spTgt spid="60"/>
                                        </p:tgtEl>
                                        <p:attrNameLst>
                                          <p:attrName>style.visibility</p:attrName>
                                        </p:attrNameLst>
                                      </p:cBhvr>
                                      <p:to>
                                        <p:strVal val="visible"/>
                                      </p:to>
                                    </p:set>
                                    <p:animEffect filter="dissolve(right)" transition="in">
                                      <p:cBhvr>
                                        <p:cTn id="33" dur="1250"/>
                                        <p:tgtEl>
                                          <p:spTgt spid="60"/>
                                        </p:tgtEl>
                                      </p:cBhvr>
                                    </p:animEffect>
                                  </p:childTnLst>
                                </p:cTn>
                              </p:par>
                            </p:childTnLst>
                          </p:cTn>
                        </p:par>
                        <p:par>
                          <p:cTn id="34" fill="hold">
                            <p:stCondLst>
                              <p:cond delay="15000"/>
                            </p:stCondLst>
                            <p:childTnLst>
                              <p:par>
                                <p:cTn id="35" nodeType="afterEffect" presetClass="entr" presetSubtype="0" presetID="10" grpId="8" fill="hold">
                                  <p:stCondLst>
                                    <p:cond delay="1500"/>
                                  </p:stCondLst>
                                  <p:iterate type="el" backwards="0">
                                    <p:tmAbs val="0"/>
                                  </p:iterate>
                                  <p:childTnLst>
                                    <p:set>
                                      <p:cBhvr>
                                        <p:cTn id="36" fill="hold"/>
                                        <p:tgtEl>
                                          <p:spTgt spid="61"/>
                                        </p:tgtEl>
                                        <p:attrNameLst>
                                          <p:attrName>style.visibility</p:attrName>
                                        </p:attrNameLst>
                                      </p:cBhvr>
                                      <p:to>
                                        <p:strVal val="visible"/>
                                      </p:to>
                                    </p:set>
                                    <p:animEffect filter="fade" transition="in">
                                      <p:cBhvr>
                                        <p:cTn id="37" dur="3000"/>
                                        <p:tgtEl>
                                          <p:spTgt spid="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 grpId="4"/>
      <p:bldP build="whole" bldLvl="1" animBg="1" rev="0" advAuto="0" spid="55" grpId="2"/>
      <p:bldP build="whole" bldLvl="1" animBg="1" rev="0" advAuto="0" spid="59" grpId="6"/>
      <p:bldP build="whole" bldLvl="1" animBg="1" rev="0" advAuto="0" spid="56" grpId="3"/>
      <p:bldP build="whole" bldLvl="1" animBg="1" rev="0" advAuto="0" spid="60" grpId="7"/>
      <p:bldP build="whole" bldLvl="1" animBg="1" rev="0" advAuto="0" spid="58" grpId="5"/>
      <p:bldP build="whole" bldLvl="1" animBg="1" rev="0" advAuto="0" spid="61" grpId="8"/>
      <p:bldP build="whole" bldLvl="1" animBg="1" rev="0" advAuto="0" spid="54" grpId="1"/>
    </p:bldLst>
  </p:timing>
</p:sld>
</file>

<file path=ppt/slides/slide6.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63" name="Shape 63"/>
          <p:cNvSpPr/>
          <p:nvPr>
            <p:ph type="title"/>
          </p:nvPr>
        </p:nvSpPr>
        <p:spPr>
          <a:xfrm>
            <a:off x="597673" y="254000"/>
            <a:ext cx="12444454" cy="2349500"/>
          </a:xfrm>
          <a:prstGeom prst="rect">
            <a:avLst/>
          </a:prstGeom>
        </p:spPr>
        <p:txBody>
          <a:bodyPr/>
          <a:lstStyle/>
          <a:p>
            <a:pPr lvl="0">
              <a:defRPr spc="0" sz="1800">
                <a:solidFill>
                  <a:srgbClr val="000000"/>
                </a:solidFill>
              </a:defRPr>
            </a:pPr>
            <a:r>
              <a:rPr spc="70" sz="7000">
                <a:solidFill>
                  <a:srgbClr val="6E603B"/>
                </a:solidFill>
              </a:rPr>
              <a:t>A More Helpful Approach</a:t>
            </a:r>
          </a:p>
        </p:txBody>
      </p:sp>
      <p:sp>
        <p:nvSpPr>
          <p:cNvPr id="64" name="Shape 64"/>
          <p:cNvSpPr/>
          <p:nvPr>
            <p:ph type="body" idx="1"/>
          </p:nvPr>
        </p:nvSpPr>
        <p:spPr>
          <a:xfrm>
            <a:off x="658585" y="2203866"/>
            <a:ext cx="12322630" cy="7098467"/>
          </a:xfrm>
          <a:prstGeom prst="rect">
            <a:avLst/>
          </a:prstGeom>
        </p:spPr>
        <p:txBody>
          <a:bodyPr/>
          <a:lstStyle/>
          <a:p>
            <a:pPr lvl="0" marL="248920" indent="-248920" defTabSz="327152">
              <a:spcBef>
                <a:spcPts val="2000"/>
              </a:spcBef>
              <a:buBlip>
                <a:blip r:embed="rId2"/>
              </a:buBlip>
              <a:defRPr sz="1800">
                <a:solidFill>
                  <a:srgbClr val="000000"/>
                </a:solidFill>
              </a:defRPr>
            </a:pPr>
            <a:r>
              <a:rPr sz="2016">
                <a:solidFill>
                  <a:srgbClr val="93741C"/>
                </a:solidFill>
              </a:rPr>
              <a:t>Poor in spirit - those who recognize their need of God and the desperation of their situation without Him. </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Those who mourn - not because they are bereaved but because they understand the depravity of this world and life in it.</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The meek, those who do not insist on their own will or desires but instead simply do the will of God. Not lead by passions but by the direction of God's word.</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Those who hunger / thirst for righteousness. They desire the righteousness of God as a starving man desires nourishment.</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The merciful - patient and understanding toward sinners, generous and diligent toward the needs if the unfortunate.</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The pure in heart - unmixed in motive, they desire only obedience to God.</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The peacemakers - not merely peaceable, these are willing to sacrifice and work to bring about peace, especially through preaching the Gospel of peace.</a:t>
            </a:r>
            <a:endParaRPr sz="2016">
              <a:solidFill>
                <a:srgbClr val="93741C"/>
              </a:solidFill>
            </a:endParaRPr>
          </a:p>
          <a:p>
            <a:pPr lvl="0" marL="248920" indent="-248920" defTabSz="327152">
              <a:spcBef>
                <a:spcPts val="2000"/>
              </a:spcBef>
              <a:buBlip>
                <a:blip r:embed="rId2"/>
              </a:buBlip>
              <a:defRPr sz="1800">
                <a:solidFill>
                  <a:srgbClr val="000000"/>
                </a:solidFill>
              </a:defRPr>
            </a:pPr>
            <a:r>
              <a:rPr sz="2016">
                <a:solidFill>
                  <a:srgbClr val="93741C"/>
                </a:solidFill>
              </a:rPr>
              <a:t>The persecuted for Jesus sake - who through no fault of their own suffer because of Jesus name and for the sake of His ministry to mankind.  </a:t>
            </a:r>
          </a:p>
        </p:txBody>
      </p:sp>
    </p:spTree>
  </p:cSld>
  <p:clrMapOvr>
    <a:masterClrMapping/>
  </p:clrMapOvr>
  <p:transition spd="slow" advClick="1">
    <p:dissolve/>
  </p:transition>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 name="Shape 66"/>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5:2</a:t>
            </a:r>
          </a:p>
        </p:txBody>
      </p:sp>
      <p:sp>
        <p:nvSpPr>
          <p:cNvPr id="67" name="Shape 67"/>
          <p:cNvSpPr/>
          <p:nvPr>
            <p:ph type="body" idx="1"/>
          </p:nvPr>
        </p:nvSpPr>
        <p:spPr>
          <a:xfrm>
            <a:off x="1587500" y="1832040"/>
            <a:ext cx="10464800" cy="2560493"/>
          </a:xfrm>
          <a:prstGeom prst="rect">
            <a:avLst/>
          </a:prstGeom>
        </p:spPr>
        <p:txBody>
          <a:bodyPr anchor="t"/>
          <a:lstStyle>
            <a:lvl1pPr marL="0" indent="0" defTabSz="525779">
              <a:spcBef>
                <a:spcPts val="3200"/>
              </a:spcBef>
              <a:buSzTx/>
              <a:buFontTx/>
              <a:buNone/>
              <a:defRPr sz="3239">
                <a:solidFill>
                  <a:srgbClr val="804E28"/>
                </a:solidFill>
              </a:defRPr>
            </a:lvl1pPr>
          </a:lstStyle>
          <a:p>
            <a:pPr lvl="0">
              <a:defRPr sz="1800">
                <a:solidFill>
                  <a:srgbClr val="000000"/>
                </a:solidFill>
              </a:defRPr>
            </a:pPr>
            <a:r>
              <a:rPr sz="3239">
                <a:solidFill>
                  <a:srgbClr val="804E28"/>
                </a:solidFill>
              </a:rPr>
              <a:t>5:17  If the Old Testament Covenant had not been abolished, what does the New Covenant do? Why are the laws of animal sacrifice no longer followed? What happened to the Old Covenant version of the moral law?</a:t>
            </a:r>
          </a:p>
        </p:txBody>
      </p:sp>
      <p:sp>
        <p:nvSpPr>
          <p:cNvPr id="68" name="Shape 68"/>
          <p:cNvSpPr/>
          <p:nvPr/>
        </p:nvSpPr>
        <p:spPr>
          <a:xfrm>
            <a:off x="1587500" y="4245426"/>
            <a:ext cx="10464800" cy="53015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a:spcBef>
                <a:spcPts val="3600"/>
              </a:spcBef>
              <a:defRPr sz="1800">
                <a:solidFill>
                  <a:srgbClr val="000000"/>
                </a:solidFill>
              </a:defRPr>
            </a:pPr>
            <a:r>
              <a:rPr i="1" sz="3600"/>
              <a:t>(Greek: πλεροω: to fulfill or to fill up) The New Testament both includes and concludes the Old Covenant. It both perfects it and transforms it. </a:t>
            </a:r>
            <a:endParaRPr i="1" sz="3600"/>
          </a:p>
          <a:p>
            <a:pPr lvl="0" algn="l">
              <a:spcBef>
                <a:spcPts val="3600"/>
              </a:spcBef>
              <a:defRPr sz="1800">
                <a:solidFill>
                  <a:srgbClr val="000000"/>
                </a:solidFill>
              </a:defRPr>
            </a:pPr>
            <a:r>
              <a:rPr i="1" sz="3600"/>
              <a:t>The Sacrificial Laws expired because they were always symbolic and not efficacious. The sacrifice of the New Covenant is sacramental and efficacious.</a:t>
            </a:r>
            <a:endParaRPr i="1" sz="3600"/>
          </a:p>
          <a:p>
            <a:pPr lvl="0" algn="l">
              <a:spcBef>
                <a:spcPts val="3600"/>
              </a:spcBef>
              <a:defRPr sz="1800">
                <a:solidFill>
                  <a:srgbClr val="000000"/>
                </a:solidFill>
              </a:defRPr>
            </a:pPr>
            <a:r>
              <a:rPr i="1" sz="3600"/>
              <a:t>The Moral Law was retained and refined.</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 grpId="1"/>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 name="Shape 70"/>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5:3</a:t>
            </a:r>
          </a:p>
        </p:txBody>
      </p:sp>
      <p:sp>
        <p:nvSpPr>
          <p:cNvPr id="71" name="Shape 71"/>
          <p:cNvSpPr/>
          <p:nvPr>
            <p:ph type="body" idx="1"/>
          </p:nvPr>
        </p:nvSpPr>
        <p:spPr>
          <a:xfrm>
            <a:off x="1587499" y="1710215"/>
            <a:ext cx="10464801" cy="2179790"/>
          </a:xfrm>
          <a:prstGeom prst="rect">
            <a:avLst/>
          </a:prstGeom>
        </p:spPr>
        <p:txBody>
          <a:bodyPr anchor="t"/>
          <a:lstStyle/>
          <a:p>
            <a:pPr lvl="0" marL="0" indent="0">
              <a:buSzTx/>
              <a:buFontTx/>
              <a:buNone/>
              <a:defRPr sz="1800">
                <a:solidFill>
                  <a:srgbClr val="000000"/>
                </a:solidFill>
              </a:defRPr>
            </a:pPr>
            <a:r>
              <a:rPr sz="3600">
                <a:solidFill>
                  <a:srgbClr val="804E28"/>
                </a:solidFill>
              </a:rPr>
              <a:t>5: 21-30  What new dimensions does Jesus add to the commandments not to </a:t>
            </a:r>
            <a:r>
              <a:rPr strike="sngStrike" sz="3600">
                <a:solidFill>
                  <a:srgbClr val="804E28"/>
                </a:solidFill>
              </a:rPr>
              <a:t>kill</a:t>
            </a:r>
            <a:r>
              <a:rPr sz="3600">
                <a:solidFill>
                  <a:srgbClr val="804E28"/>
                </a:solidFill>
              </a:rPr>
              <a:t> </a:t>
            </a:r>
            <a:r>
              <a:rPr b="1" sz="3600" u="sng">
                <a:solidFill>
                  <a:srgbClr val="804E28"/>
                </a:solidFill>
              </a:rPr>
              <a:t>murder*</a:t>
            </a:r>
            <a:r>
              <a:rPr sz="3600">
                <a:solidFill>
                  <a:srgbClr val="804E28"/>
                </a:solidFill>
              </a:rPr>
              <a:t> and not to commit adultery?</a:t>
            </a:r>
          </a:p>
        </p:txBody>
      </p:sp>
      <p:sp>
        <p:nvSpPr>
          <p:cNvPr id="72" name="Shape 72"/>
          <p:cNvSpPr/>
          <p:nvPr/>
        </p:nvSpPr>
        <p:spPr>
          <a:xfrm>
            <a:off x="1665930" y="4275884"/>
            <a:ext cx="10068869" cy="4387865"/>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l">
              <a:spcBef>
                <a:spcPts val="3600"/>
              </a:spcBef>
              <a:defRPr i="1">
                <a:solidFill>
                  <a:srgbClr val="000000"/>
                </a:solidFill>
              </a:defRPr>
            </a:lvl1pPr>
          </a:lstStyle>
          <a:p>
            <a:pPr lvl="0">
              <a:defRPr i="0" sz="1800"/>
            </a:pPr>
            <a:r>
              <a:rPr i="1" sz="3600"/>
              <a:t>*Note: the proper translation is murder, not kill. There is an important distinction. Soldiers are free of guilt when they kill enemy combatants in a just war. A man is free of guilt if he kills an intruder who threatens harm to his family. No one is ever free of guilt if they murder another human being.</a:t>
            </a:r>
          </a:p>
        </p:txBody>
      </p:sp>
      <p:sp>
        <p:nvSpPr>
          <p:cNvPr id="73" name="Shape 73"/>
          <p:cNvSpPr/>
          <p:nvPr/>
        </p:nvSpPr>
        <p:spPr>
          <a:xfrm>
            <a:off x="1775462" y="4352498"/>
            <a:ext cx="9849804" cy="375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a:solidFill>
                  <a:srgbClr val="000000"/>
                </a:solidFill>
              </a:defRPr>
            </a:lvl1pPr>
          </a:lstStyle>
          <a:p>
            <a:pPr lvl="0">
              <a:defRPr sz="1800"/>
            </a:pPr>
            <a:r>
              <a:rPr sz="3600"/>
              <a:t>Jesus introduces the element of desire as a basis for guilt. The Old Testament Law encompassed only action. The New Testament Law of Christ goes to the heart, judges the heart. In this way, the New Testament requirements are even more restrictive than the O.T. </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el" backwards="0">
                                    <p:tmAbs val="0"/>
                                  </p:iterate>
                                  <p:childTnLst>
                                    <p:set>
                                      <p:cBhvr>
                                        <p:cTn id="6" fill="hold"/>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presetClass="exit" presetSubtype="0" presetID="1" grpId="2" fill="hold">
                                  <p:stCondLst>
                                    <p:cond delay="0"/>
                                  </p:stCondLst>
                                  <p:iterate type="el" backwards="0">
                                    <p:tmAbs val="0"/>
                                  </p:iterate>
                                  <p:childTnLst>
                                    <p:set>
                                      <p:cBhvr>
                                        <p:cTn id="10" fill="hold">
                                          <p:stCondLst>
                                            <p:cond delay="0"/>
                                          </p:stCondLst>
                                        </p:cTn>
                                        <p:tgtEl>
                                          <p:spTgt spid="72"/>
                                        </p:tgtEl>
                                        <p:attrNameLst>
                                          <p:attrName>style.visibility</p:attrName>
                                        </p:attrNameLst>
                                      </p:cBhvr>
                                      <p:to>
                                        <p:strVal val="hidden"/>
                                      </p:to>
                                    </p:set>
                                  </p:childTnLst>
                                </p:cTn>
                              </p:par>
                            </p:childTnLst>
                          </p:cTn>
                        </p:par>
                        <p:par>
                          <p:cTn id="11" fill="hold">
                            <p:stCondLst>
                              <p:cond delay="0"/>
                            </p:stCondLst>
                            <p:childTnLst>
                              <p:par>
                                <p:cTn id="12" nodeType="afterEffect" presetClass="entr" presetSubtype="0" presetID="1" grpId="3" fill="hold">
                                  <p:stCondLst>
                                    <p:cond delay="500"/>
                                  </p:stCondLst>
                                  <p:iterate type="lt" backwards="0">
                                    <p:tmAbs val="0"/>
                                  </p:iterate>
                                  <p:childTnLst>
                                    <p:set>
                                      <p:cBhvr>
                                        <p:cTn id="13" fill="hold"/>
                                        <p:tgtEl>
                                          <p:spTgt spid="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3" grpId="3"/>
      <p:bldP build="whole" bldLvl="1" animBg="1" rev="0" advAuto="0" spid="72" grpId="1"/>
      <p:bldP build="whole" bldLvl="1" animBg="1" rev="0" advAuto="0" spid="72" grpId="2"/>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5" name="Shape 75"/>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5:4</a:t>
            </a:r>
          </a:p>
        </p:txBody>
      </p:sp>
      <p:sp>
        <p:nvSpPr>
          <p:cNvPr id="76" name="Shape 76"/>
          <p:cNvSpPr/>
          <p:nvPr>
            <p:ph type="body" idx="1"/>
          </p:nvPr>
        </p:nvSpPr>
        <p:spPr>
          <a:xfrm>
            <a:off x="1587500" y="1832040"/>
            <a:ext cx="10464800" cy="2301615"/>
          </a:xfrm>
          <a:prstGeom prst="rect">
            <a:avLst/>
          </a:prstGeom>
        </p:spPr>
        <p:txBody>
          <a:bodyPr anchor="t"/>
          <a:lstStyle>
            <a:lvl1pPr marL="0" indent="0" defTabSz="578358">
              <a:spcBef>
                <a:spcPts val="3500"/>
              </a:spcBef>
              <a:buSzTx/>
              <a:buFontTx/>
              <a:buNone/>
              <a:defRPr sz="3564">
                <a:solidFill>
                  <a:srgbClr val="804E28"/>
                </a:solidFill>
              </a:defRPr>
            </a:lvl1pPr>
          </a:lstStyle>
          <a:p>
            <a:pPr lvl="0">
              <a:defRPr sz="1800">
                <a:solidFill>
                  <a:srgbClr val="000000"/>
                </a:solidFill>
              </a:defRPr>
            </a:pPr>
            <a:r>
              <a:rPr sz="3564">
                <a:solidFill>
                  <a:srgbClr val="804E28"/>
                </a:solidFill>
              </a:rPr>
              <a:t>5:38-42  What point does Jesus make about the Law of retaliation ("an eye for an eye")? What was the purpose of that law? What is Jesus' response to it?</a:t>
            </a:r>
          </a:p>
        </p:txBody>
      </p:sp>
      <p:sp>
        <p:nvSpPr>
          <p:cNvPr id="77" name="Shape 77"/>
          <p:cNvSpPr/>
          <p:nvPr/>
        </p:nvSpPr>
        <p:spPr>
          <a:xfrm>
            <a:off x="1587500" y="4138828"/>
            <a:ext cx="10464800" cy="4616286"/>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defTabSz="578358">
              <a:spcBef>
                <a:spcPts val="3500"/>
              </a:spcBef>
              <a:defRPr sz="1800">
                <a:solidFill>
                  <a:srgbClr val="000000"/>
                </a:solidFill>
              </a:defRPr>
            </a:pPr>
            <a:r>
              <a:rPr i="1" sz="3564"/>
              <a:t>The purpose of the Law was to limit retribution so that the punishment fit the crime without exceeding it. </a:t>
            </a:r>
            <a:endParaRPr i="1" sz="3564"/>
          </a:p>
          <a:p>
            <a:pPr lvl="0" algn="l" defTabSz="578358">
              <a:spcBef>
                <a:spcPts val="3500"/>
              </a:spcBef>
              <a:defRPr sz="1800">
                <a:solidFill>
                  <a:srgbClr val="000000"/>
                </a:solidFill>
              </a:defRPr>
            </a:pPr>
            <a:r>
              <a:rPr i="1" sz="3564"/>
              <a:t>Jesus makes the point that the Law can be misused as a call to seek vengeance, which is not the Laws purpose. </a:t>
            </a:r>
            <a:endParaRPr i="1" sz="3564"/>
          </a:p>
          <a:p>
            <a:pPr lvl="0" algn="l" defTabSz="578358">
              <a:spcBef>
                <a:spcPts val="3500"/>
              </a:spcBef>
              <a:defRPr sz="1800">
                <a:solidFill>
                  <a:srgbClr val="000000"/>
                </a:solidFill>
              </a:defRPr>
            </a:pPr>
            <a:r>
              <a:rPr i="1" sz="3564"/>
              <a:t>Jesus therefore removes the vengeance angle from the Law by calling for mercy instead of retribution.</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 name="Shape 79"/>
          <p:cNvSpPr/>
          <p:nvPr>
            <p:ph type="title"/>
          </p:nvPr>
        </p:nvSpPr>
        <p:spPr>
          <a:xfrm>
            <a:off x="1072084" y="221075"/>
            <a:ext cx="10464800" cy="1244601"/>
          </a:xfrm>
          <a:prstGeom prst="rect">
            <a:avLst/>
          </a:prstGeom>
        </p:spPr>
        <p:txBody>
          <a:body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St. Matthew Chapter 6</a:t>
            </a:r>
          </a:p>
        </p:txBody>
      </p:sp>
      <p:sp>
        <p:nvSpPr>
          <p:cNvPr id="80" name="Shape 80"/>
          <p:cNvSpPr/>
          <p:nvPr>
            <p:ph type="body" idx="1"/>
          </p:nvPr>
        </p:nvSpPr>
        <p:spPr>
          <a:xfrm>
            <a:off x="7210957" y="6539159"/>
            <a:ext cx="4917769" cy="3802922"/>
          </a:xfrm>
          <a:prstGeom prst="rect">
            <a:avLst/>
          </a:prstGeom>
        </p:spPr>
        <p:txBody>
          <a:body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Available through</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u="sng">
                <a:solidFill>
                  <a:srgbClr val="3E382B"/>
                </a:solidFill>
                <a:effectLst>
                  <a:outerShdw sx="100000" sy="100000" kx="0" ky="0" algn="b" rotWithShape="0" blurRad="38100" dist="12700" dir="5400000">
                    <a:srgbClr val="E0DEC7">
                      <a:alpha val="80000"/>
                    </a:srgbClr>
                  </a:outerShdw>
                </a:effectLst>
                <a:hlinkClick r:id="rId2" invalidUrl="" action="" tgtFrame="" tooltip="" history="1" highlightClick="0" endSnd="0"/>
              </a:rPr>
              <a:t>amazon.com</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iPhone App</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Android App</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u="sng">
                <a:solidFill>
                  <a:srgbClr val="3E382B"/>
                </a:solidFill>
                <a:effectLst>
                  <a:outerShdw sx="100000" sy="100000" kx="0" ky="0" algn="b" rotWithShape="0" blurRad="38100" dist="12700" dir="5400000">
                    <a:srgbClr val="E0DEC7">
                      <a:alpha val="80000"/>
                    </a:srgbClr>
                  </a:outerShdw>
                </a:effectLst>
                <a:hlinkClick r:id="rId3" invalidUrl="" action="" tgtFrame="" tooltip="" history="1" highlightClick="0" endSnd="0"/>
              </a:rPr>
              <a:t>audible.com</a:t>
            </a:r>
            <a:endParaRPr spc="36" sz="3600">
              <a:solidFill>
                <a:srgbClr val="3E382B"/>
              </a:solidFill>
              <a:effectLst>
                <a:outerShdw sx="100000" sy="100000" kx="0" ky="0" algn="b" rotWithShape="0" blurRad="38100" dist="12700" dir="5400000">
                  <a:srgbClr val="E0DEC7">
                    <a:alpha val="80000"/>
                  </a:srgbClr>
                </a:outerShdw>
              </a:effectLst>
            </a:endParaRPr>
          </a:p>
        </p:txBody>
      </p:sp>
      <p:pic>
        <p:nvPicPr>
          <p:cNvPr id="81" name="IMG_3359.JPG"/>
          <p:cNvPicPr/>
          <p:nvPr/>
        </p:nvPicPr>
        <p:blipFill>
          <a:blip r:embed="rId4">
            <a:extLst/>
          </a:blip>
          <a:stretch>
            <a:fillRect/>
          </a:stretch>
        </p:blipFill>
        <p:spPr>
          <a:xfrm>
            <a:off x="1031459" y="6764654"/>
            <a:ext cx="5029375" cy="2644120"/>
          </a:xfrm>
          <a:prstGeom prst="rect">
            <a:avLst/>
          </a:prstGeom>
          <a:ln w="12700">
            <a:miter lim="400000"/>
          </a:ln>
        </p:spPr>
      </p:pic>
      <p:pic>
        <p:nvPicPr>
          <p:cNvPr id="82" name="IMG_3365.jpeg"/>
          <p:cNvPicPr/>
          <p:nvPr/>
        </p:nvPicPr>
        <p:blipFill>
          <a:blip r:embed="rId5">
            <a:extLst/>
          </a:blip>
          <a:srcRect l="2777" t="14964" r="2777" b="38565"/>
          <a:stretch>
            <a:fillRect/>
          </a:stretch>
        </p:blipFill>
        <p:spPr>
          <a:xfrm>
            <a:off x="2256928" y="1483849"/>
            <a:ext cx="7851461" cy="5037274"/>
          </a:xfrm>
          <a:prstGeom prst="rect">
            <a:avLst/>
          </a:prstGeom>
          <a:ln w="12700">
            <a:miter lim="400000"/>
          </a:ln>
        </p:spPr>
      </p:pic>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32" presetID="23" grpId="1" fill="hold">
                                  <p:stCondLst>
                                    <p:cond delay="3000"/>
                                  </p:stCondLst>
                                  <p:iterate type="el" backwards="0">
                                    <p:tmAbs val="0"/>
                                  </p:iterate>
                                  <p:childTnLst>
                                    <p:set>
                                      <p:cBhvr>
                                        <p:cTn id="6" fill="hold"/>
                                        <p:tgtEl>
                                          <p:spTgt spid="81"/>
                                        </p:tgtEl>
                                        <p:attrNameLst>
                                          <p:attrName>style.visibility</p:attrName>
                                        </p:attrNameLst>
                                      </p:cBhvr>
                                      <p:to>
                                        <p:strVal val="visible"/>
                                      </p:to>
                                    </p:set>
                                    <p:anim calcmode="lin" valueType="num">
                                      <p:cBhvr>
                                        <p:cTn id="7" dur="1500" fill="hold"/>
                                        <p:tgtEl>
                                          <p:spTgt spid="81"/>
                                        </p:tgtEl>
                                        <p:attrNameLst>
                                          <p:attrName>ppt_w</p:attrName>
                                        </p:attrNameLst>
                                      </p:cBhvr>
                                      <p:tavLst>
                                        <p:tav tm="0">
                                          <p:val>
                                            <p:fltVal val="0"/>
                                          </p:val>
                                        </p:tav>
                                        <p:tav tm="100000">
                                          <p:val>
                                            <p:strVal val="#ppt_w"/>
                                          </p:val>
                                        </p:tav>
                                      </p:tavLst>
                                    </p:anim>
                                    <p:anim calcmode="lin" valueType="num">
                                      <p:cBhvr>
                                        <p:cTn id="8" dur="1500" fill="hold"/>
                                        <p:tgtEl>
                                          <p:spTgt spid="81"/>
                                        </p:tgtEl>
                                        <p:attrNameLst>
                                          <p:attrName>ppt_h</p:attrName>
                                        </p:attrNameLst>
                                      </p:cBhvr>
                                      <p:tavLst>
                                        <p:tav tm="0">
                                          <p:val>
                                            <p:fltVal val="0"/>
                                          </p:val>
                                        </p:tav>
                                        <p:tav tm="100000">
                                          <p:val>
                                            <p:strVal val="#ppt_h"/>
                                          </p:val>
                                        </p:tav>
                                      </p:tavLst>
                                    </p:anim>
                                  </p:childTnLst>
                                </p:cTn>
                              </p:par>
                            </p:childTnLst>
                          </p:cTn>
                        </p:par>
                        <p:par>
                          <p:cTn id="9" fill="hold">
                            <p:stCondLst>
                              <p:cond delay="4500"/>
                            </p:stCondLst>
                            <p:childTnLst>
                              <p:par>
                                <p:cTn id="10" nodeType="afterEffect" presetClass="entr" presetSubtype="16" presetID="9" grpId="2" fill="hold">
                                  <p:stCondLst>
                                    <p:cond delay="1750"/>
                                  </p:stCondLst>
                                  <p:iterate type="el" backwards="0">
                                    <p:tmAbs val="0"/>
                                  </p:iterate>
                                  <p:childTnLst>
                                    <p:set>
                                      <p:cBhvr>
                                        <p:cTn id="11" fill="hold"/>
                                        <p:tgtEl>
                                          <p:spTgt spid="80"/>
                                        </p:tgtEl>
                                        <p:attrNameLst>
                                          <p:attrName>style.visibility</p:attrName>
                                        </p:attrNameLst>
                                      </p:cBhvr>
                                      <p:to>
                                        <p:strVal val="visible"/>
                                      </p:to>
                                    </p:set>
                                    <p:animEffect filter="dissolve(in)" transition="in">
                                      <p:cBhvr>
                                        <p:cTn id="12" dur="20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0" grpId="2"/>
      <p:bldP build="whole" bldLvl="1" animBg="1" rev="0" advAuto="0" spid="81"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4" name="Shape 84"/>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6:1</a:t>
            </a:r>
          </a:p>
        </p:txBody>
      </p:sp>
      <p:sp>
        <p:nvSpPr>
          <p:cNvPr id="85" name="Shape 85"/>
          <p:cNvSpPr/>
          <p:nvPr>
            <p:ph type="body" idx="1"/>
          </p:nvPr>
        </p:nvSpPr>
        <p:spPr>
          <a:xfrm>
            <a:off x="1587500" y="1832040"/>
            <a:ext cx="10464800" cy="2179790"/>
          </a:xfrm>
          <a:prstGeom prst="rect">
            <a:avLst/>
          </a:prstGeom>
        </p:spPr>
        <p:txBody>
          <a:bodyPr anchor="t"/>
          <a:lstStyle>
            <a:lvl1pPr marL="0" indent="0">
              <a:buSzTx/>
              <a:buFontTx/>
              <a:buNone/>
              <a:defRPr>
                <a:solidFill>
                  <a:srgbClr val="804E28"/>
                </a:solidFill>
              </a:defRPr>
            </a:lvl1pPr>
          </a:lstStyle>
          <a:p>
            <a:pPr lvl="0">
              <a:defRPr sz="1800">
                <a:solidFill>
                  <a:srgbClr val="000000"/>
                </a:solidFill>
              </a:defRPr>
            </a:pPr>
            <a:r>
              <a:rPr sz="3600">
                <a:solidFill>
                  <a:srgbClr val="804E28"/>
                </a:solidFill>
              </a:rPr>
              <a:t>6:7-8  If Jesus is not condemning memorized and repeated prayer, what is he condemning?</a:t>
            </a:r>
          </a:p>
        </p:txBody>
      </p:sp>
      <p:sp>
        <p:nvSpPr>
          <p:cNvPr id="86" name="Shape 86"/>
          <p:cNvSpPr/>
          <p:nvPr/>
        </p:nvSpPr>
        <p:spPr>
          <a:xfrm>
            <a:off x="1587500" y="4138828"/>
            <a:ext cx="10464800" cy="217979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l">
              <a:spcBef>
                <a:spcPts val="3600"/>
              </a:spcBef>
              <a:defRPr i="1">
                <a:solidFill>
                  <a:srgbClr val="000000"/>
                </a:solidFill>
              </a:defRPr>
            </a:lvl1pPr>
          </a:lstStyle>
          <a:p>
            <a:pPr lvl="0">
              <a:defRPr i="0" sz="1800"/>
            </a:pPr>
            <a:r>
              <a:rPr i="1" sz="3600"/>
              <a:t>He is not arguing against these practices in themselves, he warns against doing them for public esteem.</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6" grpId="1"/>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 name="Shape 88"/>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6:2</a:t>
            </a:r>
          </a:p>
        </p:txBody>
      </p:sp>
      <p:sp>
        <p:nvSpPr>
          <p:cNvPr id="89" name="Shape 89"/>
          <p:cNvSpPr/>
          <p:nvPr>
            <p:ph type="body" idx="1"/>
          </p:nvPr>
        </p:nvSpPr>
        <p:spPr>
          <a:xfrm>
            <a:off x="1587500" y="1832040"/>
            <a:ext cx="10464800" cy="2179790"/>
          </a:xfrm>
          <a:prstGeom prst="rect">
            <a:avLst/>
          </a:prstGeom>
        </p:spPr>
        <p:txBody>
          <a:bodyPr anchor="t"/>
          <a:lstStyle>
            <a:lvl1pPr marL="0" indent="0">
              <a:buSzTx/>
              <a:buFontTx/>
              <a:buNone/>
              <a:defRPr>
                <a:solidFill>
                  <a:srgbClr val="804E28"/>
                </a:solidFill>
              </a:defRPr>
            </a:lvl1pPr>
          </a:lstStyle>
          <a:p>
            <a:pPr lvl="0">
              <a:defRPr sz="1800">
                <a:solidFill>
                  <a:srgbClr val="000000"/>
                </a:solidFill>
              </a:defRPr>
            </a:pPr>
            <a:r>
              <a:rPr sz="3600">
                <a:solidFill>
                  <a:srgbClr val="804E28"/>
                </a:solidFill>
              </a:rPr>
              <a:t>6:9-13  Consider the structure of the Lord's Prayer. Why is called the "model of prayer"?</a:t>
            </a:r>
          </a:p>
        </p:txBody>
      </p:sp>
      <p:sp>
        <p:nvSpPr>
          <p:cNvPr id="90" name="Shape 90"/>
          <p:cNvSpPr/>
          <p:nvPr/>
        </p:nvSpPr>
        <p:spPr>
          <a:xfrm>
            <a:off x="1587500" y="4138828"/>
            <a:ext cx="10464800" cy="364168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l">
              <a:spcBef>
                <a:spcPts val="3600"/>
              </a:spcBef>
              <a:defRPr i="1">
                <a:solidFill>
                  <a:srgbClr val="000000"/>
                </a:solidFill>
              </a:defRPr>
            </a:lvl1pPr>
          </a:lstStyle>
          <a:p>
            <a:pPr lvl="0">
              <a:defRPr i="0" sz="1800"/>
            </a:pPr>
            <a:r>
              <a:rPr i="1" sz="3600"/>
              <a:t>It teaches us how to pray, both in specific words and also in the structure which God approves. First, we give glory to God and second we address our human need. </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0"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 name="Shape 92"/>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6:3</a:t>
            </a:r>
          </a:p>
        </p:txBody>
      </p:sp>
      <p:sp>
        <p:nvSpPr>
          <p:cNvPr id="93" name="Shape 93"/>
          <p:cNvSpPr/>
          <p:nvPr>
            <p:ph type="body" idx="1"/>
          </p:nvPr>
        </p:nvSpPr>
        <p:spPr>
          <a:xfrm>
            <a:off x="1587500" y="1832040"/>
            <a:ext cx="10464800" cy="2179790"/>
          </a:xfrm>
          <a:prstGeom prst="rect">
            <a:avLst/>
          </a:prstGeom>
        </p:spPr>
        <p:txBody>
          <a:bodyPr anchor="t"/>
          <a:lstStyle>
            <a:lvl1pPr marL="0" indent="0">
              <a:buSzTx/>
              <a:buFontTx/>
              <a:buNone/>
              <a:defRPr>
                <a:solidFill>
                  <a:srgbClr val="804E28"/>
                </a:solidFill>
              </a:defRPr>
            </a:lvl1pPr>
          </a:lstStyle>
          <a:p>
            <a:pPr lvl="0">
              <a:defRPr sz="1800">
                <a:solidFill>
                  <a:srgbClr val="000000"/>
                </a:solidFill>
              </a:defRPr>
            </a:pPr>
            <a:r>
              <a:rPr sz="3600">
                <a:solidFill>
                  <a:srgbClr val="804E28"/>
                </a:solidFill>
              </a:rPr>
              <a:t>6:22-23  Read the annotation for these verses. how do the verses fit into Jesus' remarks on attitudes toward money?</a:t>
            </a:r>
          </a:p>
        </p:txBody>
      </p:sp>
      <p:sp>
        <p:nvSpPr>
          <p:cNvPr id="94" name="Shape 94"/>
          <p:cNvSpPr/>
          <p:nvPr/>
        </p:nvSpPr>
        <p:spPr>
          <a:xfrm>
            <a:off x="1587500" y="4138828"/>
            <a:ext cx="10464800" cy="4570602"/>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marL="635000" indent="-635000" algn="l">
              <a:spcBef>
                <a:spcPts val="3600"/>
              </a:spcBef>
              <a:buSzPct val="100000"/>
              <a:buAutoNum type="arabicPeriod" startAt="1"/>
              <a:defRPr sz="1800">
                <a:solidFill>
                  <a:srgbClr val="000000"/>
                </a:solidFill>
              </a:defRPr>
            </a:pPr>
            <a:r>
              <a:rPr i="1" sz="3600"/>
              <a:t>Jesus would have us aware that wealth and accumulation of wealth presents real and present dangers to the individual.</a:t>
            </a:r>
            <a:endParaRPr i="1" sz="3600"/>
          </a:p>
          <a:p>
            <a:pPr lvl="0" marL="635000" indent="-635000" algn="l">
              <a:spcBef>
                <a:spcPts val="3600"/>
              </a:spcBef>
              <a:buSzPct val="100000"/>
              <a:buAutoNum type="arabicPeriod" startAt="1"/>
              <a:defRPr sz="1800">
                <a:solidFill>
                  <a:srgbClr val="000000"/>
                </a:solidFill>
              </a:defRPr>
            </a:pPr>
            <a:r>
              <a:rPr i="1" sz="3600"/>
              <a:t>Jesus would have us know that the preventative to these dangers is generosity / hospitality. </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4"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 name="Shape 96"/>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6:4</a:t>
            </a:r>
          </a:p>
        </p:txBody>
      </p:sp>
      <p:sp>
        <p:nvSpPr>
          <p:cNvPr id="97" name="Shape 97"/>
          <p:cNvSpPr/>
          <p:nvPr>
            <p:ph type="body" idx="1"/>
          </p:nvPr>
        </p:nvSpPr>
        <p:spPr>
          <a:xfrm>
            <a:off x="1587500" y="1832040"/>
            <a:ext cx="10464800" cy="2179790"/>
          </a:xfrm>
          <a:prstGeom prst="rect">
            <a:avLst/>
          </a:prstGeom>
        </p:spPr>
        <p:txBody>
          <a:bodyPr anchor="t"/>
          <a:lstStyle>
            <a:lvl1pPr marL="0" indent="0">
              <a:buSzTx/>
              <a:buFontTx/>
              <a:buNone/>
              <a:defRPr>
                <a:solidFill>
                  <a:srgbClr val="804E28"/>
                </a:solidFill>
              </a:defRPr>
            </a:lvl1pPr>
          </a:lstStyle>
          <a:p>
            <a:pPr lvl="0">
              <a:defRPr sz="1800">
                <a:solidFill>
                  <a:srgbClr val="000000"/>
                </a:solidFill>
              </a:defRPr>
            </a:pPr>
            <a:r>
              <a:rPr sz="3600">
                <a:solidFill>
                  <a:srgbClr val="804E28"/>
                </a:solidFill>
              </a:rPr>
              <a:t>6:29-30  In using this rabbinic mode of arguing, what point is Jesus making? What is the anagogical significance of this passage?</a:t>
            </a:r>
          </a:p>
        </p:txBody>
      </p:sp>
      <p:sp>
        <p:nvSpPr>
          <p:cNvPr id="98" name="Shape 98"/>
          <p:cNvSpPr/>
          <p:nvPr/>
        </p:nvSpPr>
        <p:spPr>
          <a:xfrm>
            <a:off x="1587499" y="3940862"/>
            <a:ext cx="10464801" cy="460105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a:spcBef>
                <a:spcPts val="3600"/>
              </a:spcBef>
              <a:defRPr sz="1800">
                <a:solidFill>
                  <a:srgbClr val="000000"/>
                </a:solidFill>
              </a:defRPr>
            </a:pPr>
            <a:r>
              <a:rPr i="1" sz="3600"/>
              <a:t>God's care for the lesser things of life proves his concern for the greater needs of our souls.</a:t>
            </a:r>
            <a:endParaRPr i="1" sz="3600"/>
          </a:p>
          <a:p>
            <a:pPr lvl="0" algn="l">
              <a:spcBef>
                <a:spcPts val="3600"/>
              </a:spcBef>
              <a:defRPr sz="1800">
                <a:solidFill>
                  <a:srgbClr val="000000"/>
                </a:solidFill>
              </a:defRPr>
            </a:pPr>
            <a:r>
              <a:rPr i="1" sz="3600"/>
              <a:t>Anagogically: (Anagogical: the spiritual interpretation of a literal statement or event.) God's care to provide clothing for the body demonstrates his greater concern to cloth our souls with glory.</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8"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 name="Shape 100"/>
          <p:cNvSpPr/>
          <p:nvPr>
            <p:ph type="title"/>
          </p:nvPr>
        </p:nvSpPr>
        <p:spPr>
          <a:xfrm>
            <a:off x="1072084" y="221075"/>
            <a:ext cx="10464800" cy="1244601"/>
          </a:xfrm>
          <a:prstGeom prst="rect">
            <a:avLst/>
          </a:prstGeom>
        </p:spPr>
        <p:txBody>
          <a:body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St. Matthew Chapter 7</a:t>
            </a:r>
          </a:p>
        </p:txBody>
      </p:sp>
      <p:sp>
        <p:nvSpPr>
          <p:cNvPr id="101" name="Shape 101"/>
          <p:cNvSpPr/>
          <p:nvPr>
            <p:ph type="body" idx="1"/>
          </p:nvPr>
        </p:nvSpPr>
        <p:spPr>
          <a:xfrm>
            <a:off x="7210957" y="6539159"/>
            <a:ext cx="4917769" cy="3802922"/>
          </a:xfrm>
          <a:prstGeom prst="rect">
            <a:avLst/>
          </a:prstGeom>
        </p:spPr>
        <p:txBody>
          <a:body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Available through</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u="sng">
                <a:solidFill>
                  <a:srgbClr val="3E382B"/>
                </a:solidFill>
                <a:effectLst>
                  <a:outerShdw sx="100000" sy="100000" kx="0" ky="0" algn="b" rotWithShape="0" blurRad="38100" dist="12700" dir="5400000">
                    <a:srgbClr val="E0DEC7">
                      <a:alpha val="80000"/>
                    </a:srgbClr>
                  </a:outerShdw>
                </a:effectLst>
                <a:hlinkClick r:id="rId2" invalidUrl="" action="" tgtFrame="" tooltip="" history="1" highlightClick="0" endSnd="0"/>
              </a:rPr>
              <a:t>amazon.com</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iPhone App</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Android App</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u="sng">
                <a:solidFill>
                  <a:srgbClr val="3E382B"/>
                </a:solidFill>
                <a:effectLst>
                  <a:outerShdw sx="100000" sy="100000" kx="0" ky="0" algn="b" rotWithShape="0" blurRad="38100" dist="12700" dir="5400000">
                    <a:srgbClr val="E0DEC7">
                      <a:alpha val="80000"/>
                    </a:srgbClr>
                  </a:outerShdw>
                </a:effectLst>
                <a:hlinkClick r:id="rId3" invalidUrl="" action="" tgtFrame="" tooltip="" history="1" highlightClick="0" endSnd="0"/>
              </a:rPr>
              <a:t>audible.com</a:t>
            </a:r>
            <a:endParaRPr spc="36" sz="3600">
              <a:solidFill>
                <a:srgbClr val="3E382B"/>
              </a:solidFill>
              <a:effectLst>
                <a:outerShdw sx="100000" sy="100000" kx="0" ky="0" algn="b" rotWithShape="0" blurRad="38100" dist="12700" dir="5400000">
                  <a:srgbClr val="E0DEC7">
                    <a:alpha val="80000"/>
                  </a:srgbClr>
                </a:outerShdw>
              </a:effectLst>
            </a:endParaRPr>
          </a:p>
        </p:txBody>
      </p:sp>
      <p:pic>
        <p:nvPicPr>
          <p:cNvPr id="102" name="IMG_3359.JPG"/>
          <p:cNvPicPr/>
          <p:nvPr/>
        </p:nvPicPr>
        <p:blipFill>
          <a:blip r:embed="rId4">
            <a:extLst/>
          </a:blip>
          <a:stretch>
            <a:fillRect/>
          </a:stretch>
        </p:blipFill>
        <p:spPr>
          <a:xfrm>
            <a:off x="1031459" y="6764654"/>
            <a:ext cx="5029375" cy="2644120"/>
          </a:xfrm>
          <a:prstGeom prst="rect">
            <a:avLst/>
          </a:prstGeom>
          <a:ln w="12700">
            <a:miter lim="400000"/>
          </a:ln>
        </p:spPr>
      </p:pic>
      <p:pic>
        <p:nvPicPr>
          <p:cNvPr id="103" name="IMG_3366.jpeg"/>
          <p:cNvPicPr/>
          <p:nvPr/>
        </p:nvPicPr>
        <p:blipFill>
          <a:blip r:embed="rId5">
            <a:extLst/>
          </a:blip>
          <a:srcRect l="0" t="11403" r="0" b="11403"/>
          <a:stretch>
            <a:fillRect/>
          </a:stretch>
        </p:blipFill>
        <p:spPr>
          <a:xfrm>
            <a:off x="1434613" y="1463505"/>
            <a:ext cx="9739743" cy="5037274"/>
          </a:xfrm>
          <a:prstGeom prst="rect">
            <a:avLst/>
          </a:prstGeom>
          <a:ln w="12700">
            <a:miter lim="400000"/>
          </a:ln>
        </p:spPr>
      </p:pic>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32" presetID="23" grpId="1" fill="hold">
                                  <p:stCondLst>
                                    <p:cond delay="3000"/>
                                  </p:stCondLst>
                                  <p:iterate type="el" backwards="0">
                                    <p:tmAbs val="0"/>
                                  </p:iterate>
                                  <p:childTnLst>
                                    <p:set>
                                      <p:cBhvr>
                                        <p:cTn id="6" fill="hold"/>
                                        <p:tgtEl>
                                          <p:spTgt spid="102"/>
                                        </p:tgtEl>
                                        <p:attrNameLst>
                                          <p:attrName>style.visibility</p:attrName>
                                        </p:attrNameLst>
                                      </p:cBhvr>
                                      <p:to>
                                        <p:strVal val="visible"/>
                                      </p:to>
                                    </p:set>
                                    <p:anim calcmode="lin" valueType="num">
                                      <p:cBhvr>
                                        <p:cTn id="7" dur="1500" fill="hold"/>
                                        <p:tgtEl>
                                          <p:spTgt spid="102"/>
                                        </p:tgtEl>
                                        <p:attrNameLst>
                                          <p:attrName>ppt_w</p:attrName>
                                        </p:attrNameLst>
                                      </p:cBhvr>
                                      <p:tavLst>
                                        <p:tav tm="0">
                                          <p:val>
                                            <p:fltVal val="0"/>
                                          </p:val>
                                        </p:tav>
                                        <p:tav tm="100000">
                                          <p:val>
                                            <p:strVal val="#ppt_w"/>
                                          </p:val>
                                        </p:tav>
                                      </p:tavLst>
                                    </p:anim>
                                    <p:anim calcmode="lin" valueType="num">
                                      <p:cBhvr>
                                        <p:cTn id="8" dur="1500" fill="hold"/>
                                        <p:tgtEl>
                                          <p:spTgt spid="102"/>
                                        </p:tgtEl>
                                        <p:attrNameLst>
                                          <p:attrName>ppt_h</p:attrName>
                                        </p:attrNameLst>
                                      </p:cBhvr>
                                      <p:tavLst>
                                        <p:tav tm="0">
                                          <p:val>
                                            <p:fltVal val="0"/>
                                          </p:val>
                                        </p:tav>
                                        <p:tav tm="100000">
                                          <p:val>
                                            <p:strVal val="#ppt_h"/>
                                          </p:val>
                                        </p:tav>
                                      </p:tavLst>
                                    </p:anim>
                                  </p:childTnLst>
                                </p:cTn>
                              </p:par>
                            </p:childTnLst>
                          </p:cTn>
                        </p:par>
                        <p:par>
                          <p:cTn id="9" fill="hold">
                            <p:stCondLst>
                              <p:cond delay="4500"/>
                            </p:stCondLst>
                            <p:childTnLst>
                              <p:par>
                                <p:cTn id="10" nodeType="afterEffect" presetClass="entr" presetSubtype="16" presetID="9" grpId="2" fill="hold">
                                  <p:stCondLst>
                                    <p:cond delay="1750"/>
                                  </p:stCondLst>
                                  <p:iterate type="el" backwards="0">
                                    <p:tmAbs val="0"/>
                                  </p:iterate>
                                  <p:childTnLst>
                                    <p:set>
                                      <p:cBhvr>
                                        <p:cTn id="11" fill="hold"/>
                                        <p:tgtEl>
                                          <p:spTgt spid="101"/>
                                        </p:tgtEl>
                                        <p:attrNameLst>
                                          <p:attrName>style.visibility</p:attrName>
                                        </p:attrNameLst>
                                      </p:cBhvr>
                                      <p:to>
                                        <p:strVal val="visible"/>
                                      </p:to>
                                    </p:set>
                                    <p:animEffect filter="dissolve(in)" transition="in">
                                      <p:cBhvr>
                                        <p:cTn id="12" dur="2000"/>
                                        <p:tgtEl>
                                          <p:spTgt spid="1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1" grpId="2"/>
      <p:bldP build="whole" bldLvl="1" animBg="1" rev="0" advAuto="0" spid="102"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5" name="Shape 105"/>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7:1</a:t>
            </a:r>
          </a:p>
        </p:txBody>
      </p:sp>
      <p:sp>
        <p:nvSpPr>
          <p:cNvPr id="106" name="Shape 106"/>
          <p:cNvSpPr/>
          <p:nvPr>
            <p:ph type="body" idx="1"/>
          </p:nvPr>
        </p:nvSpPr>
        <p:spPr>
          <a:xfrm>
            <a:off x="1587500" y="1832040"/>
            <a:ext cx="10464800" cy="2179790"/>
          </a:xfrm>
          <a:prstGeom prst="rect">
            <a:avLst/>
          </a:prstGeom>
        </p:spPr>
        <p:txBody>
          <a:bodyPr anchor="t"/>
          <a:lstStyle>
            <a:lvl1pPr marL="0" indent="0" defTabSz="566674">
              <a:spcBef>
                <a:spcPts val="3400"/>
              </a:spcBef>
              <a:buSzTx/>
              <a:buFontTx/>
              <a:buNone/>
              <a:defRPr sz="3492">
                <a:solidFill>
                  <a:srgbClr val="804E28"/>
                </a:solidFill>
              </a:defRPr>
            </a:lvl1pPr>
          </a:lstStyle>
          <a:p>
            <a:pPr lvl="0">
              <a:defRPr sz="1800">
                <a:solidFill>
                  <a:srgbClr val="000000"/>
                </a:solidFill>
              </a:defRPr>
            </a:pPr>
            <a:r>
              <a:rPr sz="3492">
                <a:solidFill>
                  <a:srgbClr val="804E28"/>
                </a:solidFill>
              </a:rPr>
              <a:t>7:1-6  What kind of judgment does Jesus forbid in this passage? According to the note, what kind of judgment does he require elsewhere in this passage?</a:t>
            </a:r>
          </a:p>
        </p:txBody>
      </p:sp>
      <p:sp>
        <p:nvSpPr>
          <p:cNvPr id="107" name="Shape 107"/>
          <p:cNvSpPr/>
          <p:nvPr/>
        </p:nvSpPr>
        <p:spPr>
          <a:xfrm>
            <a:off x="1587500" y="4138828"/>
            <a:ext cx="10464800" cy="4144215"/>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marL="635000" indent="-635000" algn="l">
              <a:spcBef>
                <a:spcPts val="3600"/>
              </a:spcBef>
              <a:buSzPct val="100000"/>
              <a:buAutoNum type="arabicPeriod" startAt="1"/>
              <a:defRPr sz="1800">
                <a:solidFill>
                  <a:srgbClr val="000000"/>
                </a:solidFill>
              </a:defRPr>
            </a:pPr>
            <a:r>
              <a:rPr i="1" sz="3600"/>
              <a:t>We are to avoid judging another's faults since we are incapable of exercising just judgment.</a:t>
            </a:r>
            <a:endParaRPr i="1" sz="3600"/>
          </a:p>
          <a:p>
            <a:pPr lvl="0" marL="635000" indent="-635000" algn="l">
              <a:spcBef>
                <a:spcPts val="3600"/>
              </a:spcBef>
              <a:buSzPct val="100000"/>
              <a:buAutoNum type="arabicPeriod" startAt="1"/>
              <a:defRPr sz="1800">
                <a:solidFill>
                  <a:srgbClr val="000000"/>
                </a:solidFill>
              </a:defRPr>
            </a:pPr>
            <a:r>
              <a:rPr i="1" sz="3600"/>
              <a:t>However, we ought to exercise critical discernment, lest we profane what is holy and embrace what is false.  </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7"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 name="Shape 109"/>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7:2</a:t>
            </a:r>
          </a:p>
        </p:txBody>
      </p:sp>
      <p:sp>
        <p:nvSpPr>
          <p:cNvPr id="110" name="Shape 110"/>
          <p:cNvSpPr/>
          <p:nvPr>
            <p:ph type="body" idx="1"/>
          </p:nvPr>
        </p:nvSpPr>
        <p:spPr>
          <a:xfrm>
            <a:off x="1587500" y="1832040"/>
            <a:ext cx="10464800" cy="2179790"/>
          </a:xfrm>
          <a:prstGeom prst="rect">
            <a:avLst/>
          </a:prstGeom>
        </p:spPr>
        <p:txBody>
          <a:bodyPr anchor="t"/>
          <a:lstStyle>
            <a:lvl1pPr marL="0" indent="0">
              <a:buSzTx/>
              <a:buFontTx/>
              <a:buNone/>
              <a:defRPr>
                <a:solidFill>
                  <a:srgbClr val="804E28"/>
                </a:solidFill>
              </a:defRPr>
            </a:lvl1pPr>
          </a:lstStyle>
          <a:p>
            <a:pPr lvl="0">
              <a:defRPr sz="1800">
                <a:solidFill>
                  <a:srgbClr val="000000"/>
                </a:solidFill>
              </a:defRPr>
            </a:pPr>
            <a:r>
              <a:rPr sz="3600">
                <a:solidFill>
                  <a:srgbClr val="804E28"/>
                </a:solidFill>
              </a:rPr>
              <a:t>7:13-14  On what is the comparison of the wide and narrow gate based? What was the significance of the gates in the Temple?</a:t>
            </a:r>
          </a:p>
        </p:txBody>
      </p:sp>
      <p:sp>
        <p:nvSpPr>
          <p:cNvPr id="111" name="Shape 111"/>
          <p:cNvSpPr/>
          <p:nvPr/>
        </p:nvSpPr>
        <p:spPr>
          <a:xfrm>
            <a:off x="1587500" y="4138829"/>
            <a:ext cx="10464800" cy="473811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a:spcBef>
                <a:spcPts val="3600"/>
              </a:spcBef>
              <a:defRPr sz="1800">
                <a:solidFill>
                  <a:srgbClr val="000000"/>
                </a:solidFill>
              </a:defRPr>
            </a:pPr>
            <a:r>
              <a:rPr i="1" sz="3600"/>
              <a:t>In the city walls, the main gates were wide and tall enough for loaded wagons to pass while narrower gates were only large enough for one person at a time to pass.</a:t>
            </a:r>
            <a:endParaRPr i="1" sz="3600"/>
          </a:p>
          <a:p>
            <a:pPr lvl="0" algn="l">
              <a:spcBef>
                <a:spcPts val="3600"/>
              </a:spcBef>
              <a:defRPr sz="1800">
                <a:solidFill>
                  <a:srgbClr val="000000"/>
                </a:solidFill>
              </a:defRPr>
            </a:pPr>
            <a:r>
              <a:rPr i="1" sz="3600"/>
              <a:t>The Temple had a series of gates intended to restrict access to only those who were authorized to enter. </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1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1" grpId="1"/>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3" name="Shape 113"/>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7:3</a:t>
            </a:r>
          </a:p>
        </p:txBody>
      </p:sp>
      <p:sp>
        <p:nvSpPr>
          <p:cNvPr id="114" name="Shape 114"/>
          <p:cNvSpPr/>
          <p:nvPr>
            <p:ph type="body" idx="1"/>
          </p:nvPr>
        </p:nvSpPr>
        <p:spPr>
          <a:xfrm>
            <a:off x="1587500" y="1832040"/>
            <a:ext cx="10464800" cy="2179790"/>
          </a:xfrm>
          <a:prstGeom prst="rect">
            <a:avLst/>
          </a:prstGeom>
        </p:spPr>
        <p:txBody>
          <a:bodyPr anchor="t"/>
          <a:lstStyle>
            <a:lvl1pPr marL="0" indent="0" defTabSz="531622">
              <a:spcBef>
                <a:spcPts val="3200"/>
              </a:spcBef>
              <a:buSzTx/>
              <a:buFontTx/>
              <a:buNone/>
              <a:defRPr sz="3276">
                <a:solidFill>
                  <a:srgbClr val="804E28"/>
                </a:solidFill>
              </a:defRPr>
            </a:lvl1pPr>
          </a:lstStyle>
          <a:p>
            <a:pPr lvl="0">
              <a:defRPr sz="1800">
                <a:solidFill>
                  <a:srgbClr val="000000"/>
                </a:solidFill>
              </a:defRPr>
            </a:pPr>
            <a:r>
              <a:rPr sz="3276">
                <a:solidFill>
                  <a:srgbClr val="804E28"/>
                </a:solidFill>
              </a:rPr>
              <a:t>7:21-23  If working signs and wonders in Jesus name is not itself a safeguard against his condemnation what is? What is the relation of sanctifying grace to this passage?</a:t>
            </a:r>
          </a:p>
        </p:txBody>
      </p:sp>
      <p:sp>
        <p:nvSpPr>
          <p:cNvPr id="115" name="Shape 115"/>
          <p:cNvSpPr/>
          <p:nvPr/>
        </p:nvSpPr>
        <p:spPr>
          <a:xfrm>
            <a:off x="1587500" y="4138828"/>
            <a:ext cx="10464800" cy="4524918"/>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a:spcBef>
                <a:spcPts val="3600"/>
              </a:spcBef>
              <a:defRPr sz="1800">
                <a:solidFill>
                  <a:srgbClr val="000000"/>
                </a:solidFill>
              </a:defRPr>
            </a:pPr>
            <a:r>
              <a:rPr i="1" sz="3600"/>
              <a:t>Miracles are born of </a:t>
            </a:r>
            <a:r>
              <a:rPr i="1" sz="3600" u="sng"/>
              <a:t>charismatic</a:t>
            </a:r>
            <a:r>
              <a:rPr i="1" sz="3600"/>
              <a:t> graces, which may be intended for the benefit of others, and not the one performing the miracle.</a:t>
            </a:r>
            <a:endParaRPr i="1" sz="3600"/>
          </a:p>
          <a:p>
            <a:pPr lvl="0" algn="l">
              <a:spcBef>
                <a:spcPts val="3600"/>
              </a:spcBef>
              <a:defRPr sz="1800">
                <a:solidFill>
                  <a:srgbClr val="000000"/>
                </a:solidFill>
              </a:defRPr>
            </a:pPr>
            <a:r>
              <a:rPr i="1" sz="3600" u="sng"/>
              <a:t>Sanctifying</a:t>
            </a:r>
            <a:r>
              <a:rPr i="1" sz="3600"/>
              <a:t> grace enables the recipient to live in obedience to God, making him or her fit for heaven, i.e. to live in the presence of God.</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5" grpId="1"/>
    </p:bldLst>
  </p:timing>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7" name="Shape 117"/>
          <p:cNvSpPr/>
          <p:nvPr>
            <p:ph type="title"/>
          </p:nvPr>
        </p:nvSpPr>
        <p:spPr>
          <a:xfrm>
            <a:off x="734726" y="10350"/>
            <a:ext cx="12170346" cy="2349501"/>
          </a:xfrm>
          <a:prstGeom prst="rect">
            <a:avLst/>
          </a:prstGeom>
        </p:spPr>
        <p:txBody>
          <a:bodyPr/>
          <a:lstStyle/>
          <a:p>
            <a:pPr lvl="0">
              <a:defRPr spc="0" sz="1800">
                <a:solidFill>
                  <a:srgbClr val="000000"/>
                </a:solidFill>
              </a:defRPr>
            </a:pPr>
            <a:r>
              <a:rPr spc="70" sz="7000">
                <a:solidFill>
                  <a:srgbClr val="6E603B"/>
                </a:solidFill>
              </a:rPr>
              <a:t>For Understanding  7:4</a:t>
            </a:r>
          </a:p>
        </p:txBody>
      </p:sp>
      <p:sp>
        <p:nvSpPr>
          <p:cNvPr id="118" name="Shape 118"/>
          <p:cNvSpPr/>
          <p:nvPr>
            <p:ph type="body" idx="1"/>
          </p:nvPr>
        </p:nvSpPr>
        <p:spPr>
          <a:xfrm>
            <a:off x="1587500" y="1832040"/>
            <a:ext cx="10464800" cy="2179790"/>
          </a:xfrm>
          <a:prstGeom prst="rect">
            <a:avLst/>
          </a:prstGeom>
        </p:spPr>
        <p:txBody>
          <a:bodyPr anchor="t"/>
          <a:lstStyle>
            <a:lvl1pPr marL="0" indent="0" defTabSz="502412">
              <a:spcBef>
                <a:spcPts val="3000"/>
              </a:spcBef>
              <a:buSzTx/>
              <a:buFontTx/>
              <a:buNone/>
              <a:defRPr sz="3096">
                <a:solidFill>
                  <a:srgbClr val="804E28"/>
                </a:solidFill>
              </a:defRPr>
            </a:lvl1pPr>
          </a:lstStyle>
          <a:p>
            <a:pPr lvl="0">
              <a:defRPr sz="1800">
                <a:solidFill>
                  <a:srgbClr val="000000"/>
                </a:solidFill>
              </a:defRPr>
            </a:pPr>
            <a:r>
              <a:rPr sz="3096">
                <a:solidFill>
                  <a:srgbClr val="804E28"/>
                </a:solidFill>
              </a:rPr>
              <a:t>7:24-27  When this passage is understood from a moral perspective, how does the wise man build and maintain the house of his soul? How does the foolish man fail to build and maintain his?</a:t>
            </a:r>
          </a:p>
        </p:txBody>
      </p:sp>
      <p:sp>
        <p:nvSpPr>
          <p:cNvPr id="119" name="Shape 119"/>
          <p:cNvSpPr/>
          <p:nvPr/>
        </p:nvSpPr>
        <p:spPr>
          <a:xfrm>
            <a:off x="1587500" y="4138828"/>
            <a:ext cx="10464800" cy="5149269"/>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lvl="0" algn="l">
              <a:spcBef>
                <a:spcPts val="3600"/>
              </a:spcBef>
              <a:defRPr sz="1800">
                <a:solidFill>
                  <a:srgbClr val="000000"/>
                </a:solidFill>
              </a:defRPr>
            </a:pPr>
            <a:r>
              <a:rPr i="1" sz="3600"/>
              <a:t>Solomon built the Temple upon a great foundation stone and on high ground and of the best materials (cedar, stone, metal) </a:t>
            </a:r>
            <a:endParaRPr i="1" sz="3600"/>
          </a:p>
          <a:p>
            <a:pPr lvl="0" algn="l">
              <a:spcBef>
                <a:spcPts val="3600"/>
              </a:spcBef>
              <a:defRPr sz="1800">
                <a:solidFill>
                  <a:srgbClr val="000000"/>
                </a:solidFill>
              </a:defRPr>
            </a:pPr>
            <a:r>
              <a:rPr i="1" sz="3600"/>
              <a:t>The soul must be built on a solid foundation (the word of God, the person and work of Christ). And it must be maintained through effective procedures such as prayer, fasting, works of charity, etc.  </a:t>
            </a:r>
          </a:p>
        </p:txBody>
      </p:sp>
    </p:spTree>
  </p:cSld>
  <p:clrMapOvr>
    <a:masterClrMapping/>
  </p:clrMapOvr>
  <p:transition spd="slow"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nodeType="afterEffect" presetClass="entr" presetSubtype="0" presetID="1" grpId="1" fill="hold">
                                  <p:stCondLst>
                                    <p:cond delay="7000"/>
                                  </p:stCondLst>
                                  <p:iterate type="lt" backwards="0">
                                    <p:tmAbs val="0"/>
                                  </p:iterate>
                                  <p:childTnLst>
                                    <p:set>
                                      <p:cBhvr>
                                        <p:cTn id="6" fill="hold"/>
                                        <p:tgtEl>
                                          <p:spTgt spid="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9" grpId="1"/>
    </p:bldLst>
  </p:timing>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1" name=""/>
          <p:cNvPicPr/>
          <p:nvPr/>
        </p:nvPicPr>
        <p:blipFill>
          <a:blip r:embed="rId2">
            <a:extLst/>
          </a:blip>
          <a:stretch>
            <a:fillRect/>
          </a:stretch>
        </p:blipFill>
        <p:spPr>
          <a:xfrm rot="21600000">
            <a:off x="7264400" y="2539999"/>
            <a:ext cx="4953001" cy="6426202"/>
          </a:xfrm>
          <a:prstGeom prst="rect">
            <a:avLst/>
          </a:prstGeom>
        </p:spPr>
      </p:pic>
      <p:sp>
        <p:nvSpPr>
          <p:cNvPr id="122" name="Shape 122"/>
          <p:cNvSpPr/>
          <p:nvPr>
            <p:ph type="title"/>
          </p:nvPr>
        </p:nvSpPr>
        <p:spPr>
          <a:xfrm>
            <a:off x="1587499" y="-96247"/>
            <a:ext cx="10464801" cy="2349501"/>
          </a:xfrm>
          <a:prstGeom prst="rect">
            <a:avLst/>
          </a:prstGeom>
        </p:spPr>
        <p:txBody>
          <a:bodyPr/>
          <a:lstStyle/>
          <a:p>
            <a:pPr lvl="0">
              <a:defRPr spc="0" sz="1800">
                <a:solidFill>
                  <a:srgbClr val="000000"/>
                </a:solidFill>
              </a:defRPr>
            </a:pPr>
            <a:r>
              <a:rPr spc="70" sz="7000">
                <a:solidFill>
                  <a:srgbClr val="6E603B"/>
                </a:solidFill>
              </a:rPr>
              <a:t>Homework: Ch.s 5-7 B</a:t>
            </a:r>
          </a:p>
        </p:txBody>
      </p:sp>
      <p:sp>
        <p:nvSpPr>
          <p:cNvPr id="123" name="Shape 123"/>
          <p:cNvSpPr/>
          <p:nvPr>
            <p:ph type="body" idx="1"/>
          </p:nvPr>
        </p:nvSpPr>
        <p:spPr>
          <a:xfrm>
            <a:off x="1020782" y="2076071"/>
            <a:ext cx="6162635" cy="7125636"/>
          </a:xfrm>
          <a:prstGeom prst="rect">
            <a:avLst/>
          </a:prstGeom>
        </p:spPr>
        <p:txBody>
          <a:bodyPr/>
          <a:lstStyle/>
          <a:p>
            <a:pPr lvl="0">
              <a:buBlip>
                <a:blip r:embed="rId3"/>
              </a:buBlip>
              <a:defRPr sz="1800">
                <a:solidFill>
                  <a:srgbClr val="000000"/>
                </a:solidFill>
              </a:defRPr>
            </a:pPr>
            <a:r>
              <a:rPr sz="3200"/>
              <a:t>Re-read the Gospel According to Saint Matthew, chapters 5-7</a:t>
            </a:r>
            <a:br>
              <a:rPr sz="3200"/>
            </a:br>
            <a:r>
              <a:rPr sz="3200"/>
              <a:t>pp. 24-30, including the notes.</a:t>
            </a:r>
            <a:endParaRPr sz="3200"/>
          </a:p>
          <a:p>
            <a:pPr lvl="0">
              <a:buBlip>
                <a:blip r:embed="rId3"/>
              </a:buBlip>
              <a:defRPr sz="1800">
                <a:solidFill>
                  <a:srgbClr val="000000"/>
                </a:solidFill>
              </a:defRPr>
            </a:pPr>
            <a:r>
              <a:rPr sz="3200"/>
              <a:t>Answer the questions labeled "For application" for chapters 5-7 on pages 75-76 in your booklet.</a:t>
            </a:r>
          </a:p>
        </p:txBody>
      </p:sp>
    </p:spTree>
  </p:cSld>
  <p:clrMapOvr>
    <a:masterClrMapping/>
  </p:clrMapOvr>
  <p:transition spd="slow" advClick="1">
    <p:dissolve/>
  </p:transition>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