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3004800" cy="9753600"/>
  <p:notesSz cx="6858000" cy="9144000"/>
  <p:defaultTextStyle>
    <a:lvl1pPr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1pPr>
    <a:lvl2pPr indent="2286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2pPr>
    <a:lvl3pPr indent="4572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3pPr>
    <a:lvl4pPr indent="6858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4pPr>
    <a:lvl5pPr indent="9144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5pPr>
    <a:lvl6pPr indent="11430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6pPr>
    <a:lvl7pPr indent="13716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7pPr>
    <a:lvl8pPr indent="16002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8pPr>
    <a:lvl9pPr indent="1828800" algn="ctr" defTabSz="584200">
      <a:defRPr sz="3600">
        <a:solidFill>
          <a:srgbClr val="6E603B"/>
        </a:solidFill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93741C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93741C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254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C9833">
              <a:alpha val="8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6BBBB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wholeTbl>
    <a:band2H>
      <a:tcTxStyle b="def" i="def"/>
      <a:tcStyle>
        <a:tcBdr/>
        <a:fill>
          <a:blipFill rotWithShape="1">
            <a:blip r:embed="rId1"/>
            <a:srcRect l="0" t="0" r="0" b="0"/>
            <a:tile tx="0" ty="0" sx="100000" sy="100000" flip="none" algn="tl"/>
          </a:blip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DEF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1C6B8">
              <a:alpha val="31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wholeTbl>
    <a:band2H>
      <a:tcTxStyle b="def" i="def"/>
      <a:tcStyle>
        <a:tcBdr/>
        <a:fill>
          <a:solidFill>
            <a:srgbClr val="C6BAA9">
              <a:alpha val="31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25400" cap="flat">
              <a:noFill/>
              <a:miter lim="400000"/>
            </a:ln>
          </a:left>
          <a:right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797C80">
                  <a:alpha val="80000"/>
                </a:srgbClr>
              </a:solidFill>
              <a:prstDash val="solid"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A52"/>
              </a:solidFill>
              <a:prstDash val="solid"/>
              <a:miter lim="400000"/>
            </a:ln>
          </a:right>
          <a:top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A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A52"/>
              </a:solidFill>
              <a:prstDash val="solid"/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_rels/tableStyles.xml.rels><?xml version="1.0" encoding="UTF-8" standalone="yes"?><Relationships xmlns="http://schemas.openxmlformats.org/package/2006/relationships"><Relationship Id="rId1" Type="http://schemas.openxmlformats.org/officeDocument/2006/relationships/image" Target="media/image4.png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2540000"/>
            <a:ext cx="10464800" cy="26035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70" sz="70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130800"/>
            <a:ext cx="10464800" cy="1270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  <a:lvl2pPr marL="0" indent="2286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2pPr>
            <a:lvl3pPr marL="0" indent="4572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3pPr>
            <a:lvl4pPr marL="0" indent="6858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4pPr>
            <a:lvl5pPr marL="0" indent="9144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5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One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1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Two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2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Three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3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Four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4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845300"/>
            <a:ext cx="10464800" cy="124460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defRPr>
            </a:lvl1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70" sz="70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077200"/>
            <a:ext cx="10464800" cy="1244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  <a:lvl2pPr marL="0" indent="2286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2pPr>
            <a:lvl3pPr marL="0" indent="4572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3pPr>
            <a:lvl4pPr marL="0" indent="6858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4pPr>
            <a:lvl5pPr marL="0" indent="9144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5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One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1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Two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2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Three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3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Four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4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587500" y="3568700"/>
            <a:ext cx="10464800" cy="2603500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1155700" y="1828800"/>
            <a:ext cx="60706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1155700" y="5168900"/>
            <a:ext cx="60706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  <a:lvl2pPr marL="0" indent="2286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2pPr>
            <a:lvl3pPr marL="0" indent="4572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3pPr>
            <a:lvl4pPr marL="0" indent="6858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4pPr>
            <a:lvl5pPr marL="0" indent="9144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5pPr>
          </a:lstStyle>
          <a:p>
            <a:pPr lvl="0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One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1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Two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2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Three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3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Four</a:t>
            </a:r>
            <a:endParaRPr spc="36" sz="3600">
              <a:solidFill>
                <a:srgbClr val="3E382B"/>
              </a:solidFill>
              <a:effectLst>
                <a:outerShdw sx="100000" sy="100000" kx="0" ky="0" algn="b" rotWithShape="0" blurRad="38100" dist="12700" dir="5400000">
                  <a:srgbClr val="E0DEC7">
                    <a:alpha val="80000"/>
                  </a:srgbClr>
                </a:outerShdw>
              </a:effectLst>
            </a:endParaRPr>
          </a:p>
          <a:p>
            <a:pPr lvl="4">
              <a:defRPr spc="0" sz="1800">
                <a:solidFill>
                  <a:srgbClr val="000000"/>
                </a:solidFill>
                <a:effectLst/>
              </a:defRPr>
            </a:pPr>
            <a:r>
              <a:rPr spc="36" sz="36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One</a:t>
            </a:r>
            <a:endParaRPr sz="3600">
              <a:solidFill>
                <a:srgbClr val="93741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Two</a:t>
            </a:r>
            <a:endParaRPr sz="3600">
              <a:solidFill>
                <a:srgbClr val="93741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Three</a:t>
            </a:r>
            <a:endParaRPr sz="3600">
              <a:solidFill>
                <a:srgbClr val="93741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Four</a:t>
            </a:r>
            <a:endParaRPr sz="3600">
              <a:solidFill>
                <a:srgbClr val="93741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1587500" y="2743200"/>
            <a:ext cx="5041900" cy="6032500"/>
          </a:xfrm>
          <a:prstGeom prst="rect">
            <a:avLst/>
          </a:prstGeom>
        </p:spPr>
        <p:txBody>
          <a:bodyPr/>
          <a:lstStyle>
            <a:lvl1pPr marL="406400" indent="-406400">
              <a:spcBef>
                <a:spcPts val="3200"/>
              </a:spcBef>
              <a:buBlip>
                <a:blip r:embed="rId2"/>
              </a:buBlip>
              <a:defRPr sz="3200"/>
            </a:lvl1pPr>
            <a:lvl2pPr marL="812800" indent="-406400">
              <a:spcBef>
                <a:spcPts val="3200"/>
              </a:spcBef>
              <a:buBlip>
                <a:blip r:embed="rId2"/>
              </a:buBlip>
              <a:defRPr sz="3200"/>
            </a:lvl2pPr>
            <a:lvl3pPr marL="1219200" indent="-406400">
              <a:spcBef>
                <a:spcPts val="3200"/>
              </a:spcBef>
              <a:buBlip>
                <a:blip r:embed="rId2"/>
              </a:buBlip>
              <a:defRPr sz="3200"/>
            </a:lvl3pPr>
            <a:lvl4pPr marL="1625600" indent="-406400">
              <a:spcBef>
                <a:spcPts val="3200"/>
              </a:spcBef>
              <a:buBlip>
                <a:blip r:embed="rId2"/>
              </a:buBlip>
              <a:defRPr sz="3200"/>
            </a:lvl4pPr>
            <a:lvl5pPr marL="2032000" indent="-406400">
              <a:spcBef>
                <a:spcPts val="3200"/>
              </a:spcBef>
              <a:buBlip>
                <a:blip r:embed="rId2"/>
              </a:buBlip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One</a:t>
            </a:r>
            <a:endParaRPr sz="3200">
              <a:solidFill>
                <a:srgbClr val="93741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Two</a:t>
            </a:r>
            <a:endParaRPr sz="3200">
              <a:solidFill>
                <a:srgbClr val="93741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Three</a:t>
            </a:r>
            <a:endParaRPr sz="3200">
              <a:solidFill>
                <a:srgbClr val="93741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Four</a:t>
            </a:r>
            <a:endParaRPr sz="3200">
              <a:solidFill>
                <a:srgbClr val="93741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93741C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1587500" y="1270000"/>
            <a:ext cx="10464800" cy="72136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One</a:t>
            </a:r>
            <a:endParaRPr sz="3600">
              <a:solidFill>
                <a:srgbClr val="93741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Two</a:t>
            </a:r>
            <a:endParaRPr sz="3600">
              <a:solidFill>
                <a:srgbClr val="93741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Three</a:t>
            </a:r>
            <a:endParaRPr sz="3600">
              <a:solidFill>
                <a:srgbClr val="93741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Four</a:t>
            </a:r>
            <a:endParaRPr sz="3600">
              <a:solidFill>
                <a:srgbClr val="93741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587500" y="254000"/>
            <a:ext cx="10464800" cy="2349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587500" y="2730500"/>
            <a:ext cx="10464800" cy="603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One</a:t>
            </a:r>
            <a:endParaRPr sz="3600">
              <a:solidFill>
                <a:srgbClr val="93741C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Two</a:t>
            </a:r>
            <a:endParaRPr sz="3600">
              <a:solidFill>
                <a:srgbClr val="93741C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Three</a:t>
            </a:r>
            <a:endParaRPr sz="3600">
              <a:solidFill>
                <a:srgbClr val="93741C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Four</a:t>
            </a:r>
            <a:endParaRPr sz="3600">
              <a:solidFill>
                <a:srgbClr val="93741C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93741C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spd="med" advClick="1"/>
  <p:txStyles>
    <p:titleStyle>
      <a:lvl1pPr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1pPr>
      <a:lvl2pPr indent="2286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2pPr>
      <a:lvl3pPr indent="4572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3pPr>
      <a:lvl4pPr indent="6858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4pPr>
      <a:lvl5pPr indent="9144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5pPr>
      <a:lvl6pPr indent="11430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6pPr>
      <a:lvl7pPr indent="13716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7pPr>
      <a:lvl8pPr indent="16002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8pPr>
      <a:lvl9pPr indent="1828800" algn="ctr" defTabSz="584200">
        <a:defRPr spc="70" sz="7000">
          <a:solidFill>
            <a:srgbClr val="6E603B"/>
          </a:solidFill>
          <a:latin typeface="+mn-lt"/>
          <a:ea typeface="+mn-ea"/>
          <a:cs typeface="+mn-cs"/>
          <a:sym typeface="American Typewriter"/>
        </a:defRPr>
      </a:lvl9pPr>
    </p:titleStyle>
    <p:bodyStyle>
      <a:lvl1pPr marL="444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1pPr>
      <a:lvl2pPr marL="8890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2pPr>
      <a:lvl3pPr marL="1333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3pPr>
      <a:lvl4pPr marL="17780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4pPr>
      <a:lvl5pPr marL="2222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5pPr>
      <a:lvl6pPr marL="26670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6pPr>
      <a:lvl7pPr marL="3111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7pPr>
      <a:lvl8pPr marL="35560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8pPr>
      <a:lvl9pPr marL="4000500" indent="-444500" defTabSz="584200">
        <a:spcBef>
          <a:spcPts val="3600"/>
        </a:spcBef>
        <a:buSzPct val="45000"/>
        <a:buFont typeface="American Typewriter"/>
        <a:buBlip>
          <a:blip r:embed="rId3"/>
        </a:buBlip>
        <a:defRPr sz="3600">
          <a:solidFill>
            <a:srgbClr val="93741C"/>
          </a:solidFill>
          <a:latin typeface="Palatino"/>
          <a:ea typeface="Palatino"/>
          <a:cs typeface="Palatino"/>
          <a:sym typeface="Palatino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4"/>
          <p:cNvGrpSpPr/>
          <p:nvPr/>
        </p:nvGrpSpPr>
        <p:grpSpPr>
          <a:xfrm>
            <a:off x="911733" y="541757"/>
            <a:ext cx="6521526" cy="8670086"/>
            <a:chOff x="-203200" y="-203200"/>
            <a:chExt cx="6521525" cy="8670085"/>
          </a:xfrm>
        </p:grpSpPr>
        <p:pic>
          <p:nvPicPr>
            <p:cNvPr id="33" name="IMG_3350.jpeg"/>
            <p:cNvPicPr/>
            <p:nvPr/>
          </p:nvPicPr>
          <p:blipFill>
            <a:blip r:embed="rId2">
              <a:extLst/>
            </a:blip>
            <a:srcRect l="13000" t="0" r="13000" b="0"/>
            <a:stretch>
              <a:fillRect/>
            </a:stretch>
          </p:blipFill>
          <p:spPr>
            <a:xfrm>
              <a:off x="0" y="0"/>
              <a:ext cx="6115125" cy="826368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2" name="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03201" y="-203200"/>
              <a:ext cx="6521526" cy="8670085"/>
            </a:xfrm>
            <a:prstGeom prst="rect">
              <a:avLst/>
            </a:prstGeom>
            <a:effectLst/>
          </p:spPr>
        </p:pic>
      </p:grpSp>
      <p:sp>
        <p:nvSpPr>
          <p:cNvPr id="35" name="Shape 35"/>
          <p:cNvSpPr/>
          <p:nvPr/>
        </p:nvSpPr>
        <p:spPr>
          <a:xfrm>
            <a:off x="7715436" y="1337470"/>
            <a:ext cx="4632662" cy="210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>
                <a:solidFill>
                  <a:srgbClr val="943F2B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943F2B"/>
                </a:solidFill>
              </a:rPr>
              <a:t>Sunday Bible College</a:t>
            </a:r>
          </a:p>
        </p:txBody>
      </p:sp>
      <p:sp>
        <p:nvSpPr>
          <p:cNvPr id="36" name="Shape 36"/>
          <p:cNvSpPr/>
          <p:nvPr/>
        </p:nvSpPr>
        <p:spPr>
          <a:xfrm>
            <a:off x="7482521" y="3652044"/>
            <a:ext cx="5098493" cy="273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823726"/>
                </a:solidFill>
              </a:rPr>
              <a:t>Chapters  5:21-48</a:t>
            </a:r>
            <a:endParaRPr sz="5000">
              <a:solidFill>
                <a:srgbClr val="823726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br>
              <a:rPr sz="3500">
                <a:solidFill>
                  <a:srgbClr val="823726"/>
                </a:solidFill>
              </a:rPr>
            </a:br>
            <a:r>
              <a:rPr sz="3500">
                <a:solidFill>
                  <a:srgbClr val="823726"/>
                </a:solidFill>
              </a:rPr>
              <a:t>The Sermon </a:t>
            </a:r>
            <a:br>
              <a:rPr sz="3500">
                <a:solidFill>
                  <a:srgbClr val="823726"/>
                </a:solidFill>
              </a:rPr>
            </a:br>
            <a:r>
              <a:rPr sz="3500">
                <a:solidFill>
                  <a:srgbClr val="823726"/>
                </a:solidFill>
              </a:rPr>
              <a:t>on the Mount</a:t>
            </a:r>
          </a:p>
        </p:txBody>
      </p:sp>
      <p:sp>
        <p:nvSpPr>
          <p:cNvPr id="37" name="Shape 37"/>
          <p:cNvSpPr/>
          <p:nvPr/>
        </p:nvSpPr>
        <p:spPr>
          <a:xfrm>
            <a:off x="8014442" y="6588919"/>
            <a:ext cx="4034651" cy="1757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100">
                <a:solidFill>
                  <a:srgbClr val="3E6169"/>
                </a:solidFill>
                <a:latin typeface="Optima"/>
                <a:ea typeface="Optima"/>
                <a:cs typeface="Optima"/>
                <a:sym typeface="Optima"/>
              </a:rPr>
              <a:t>Holy Trinity</a:t>
            </a:r>
            <a:endParaRPr sz="4100">
              <a:solidFill>
                <a:srgbClr val="3E6169"/>
              </a:solidFill>
              <a:latin typeface="Optima"/>
              <a:ea typeface="Optima"/>
              <a:cs typeface="Optima"/>
              <a:sym typeface="Optim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4100">
                <a:solidFill>
                  <a:srgbClr val="3E6169"/>
                </a:solidFill>
                <a:latin typeface="Optima"/>
                <a:ea typeface="Optima"/>
                <a:cs typeface="Optima"/>
                <a:sym typeface="Optima"/>
              </a:rPr>
              <a:t>Anglican Church</a:t>
            </a:r>
            <a:endParaRPr sz="4100">
              <a:solidFill>
                <a:srgbClr val="3E6169"/>
              </a:solidFill>
              <a:latin typeface="Optima"/>
              <a:ea typeface="Optima"/>
              <a:cs typeface="Optima"/>
              <a:sym typeface="Optima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3E6169"/>
                </a:solidFill>
                <a:latin typeface="Optima"/>
                <a:ea typeface="Optima"/>
                <a:cs typeface="Optima"/>
                <a:sym typeface="Optima"/>
              </a:rPr>
              <a:t>Fernandina Beach, Florida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Concerning Anger</a:t>
            </a:r>
            <a:endParaRPr spc="70" sz="7000">
              <a:solidFill>
                <a:srgbClr val="6E603B"/>
              </a:solidFill>
            </a:endParaRPr>
          </a:p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Matt 5:21-26</a:t>
            </a:r>
          </a:p>
        </p:txBody>
      </p:sp>
      <p:sp>
        <p:nvSpPr>
          <p:cNvPr id="40" name="Shape 40"/>
          <p:cNvSpPr/>
          <p:nvPr>
            <p:ph type="body" idx="1"/>
          </p:nvPr>
        </p:nvSpPr>
        <p:spPr>
          <a:xfrm>
            <a:off x="1587500" y="2743200"/>
            <a:ext cx="10249911" cy="6032500"/>
          </a:xfrm>
          <a:prstGeom prst="rect">
            <a:avLst/>
          </a:prstGeom>
        </p:spPr>
        <p:txBody>
          <a:bodyPr anchor="t"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The rest of chapter five contains six turns of phrases marked by "you have heard that it was said," - "but I say to you."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Each strengthens and deepens the moral law of Moses from outward action to include inward attitudes.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Murder is a sin but it is equalled by wrath. 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Jesus broadens and strengthens the Law supporting love of the other.</a:t>
            </a:r>
          </a:p>
        </p:txBody>
      </p:sp>
    </p:spTree>
  </p:cSld>
  <p:clrMapOvr>
    <a:masterClrMapping/>
  </p:clrMapOvr>
  <p:transition spd="slow" advClick="1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Concerning Adultery</a:t>
            </a:r>
            <a:endParaRPr spc="70" sz="7000">
              <a:solidFill>
                <a:srgbClr val="6E603B"/>
              </a:solidFill>
            </a:endParaRPr>
          </a:p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Matt5:27-30</a:t>
            </a:r>
          </a:p>
        </p:txBody>
      </p:sp>
      <p:sp>
        <p:nvSpPr>
          <p:cNvPr id="43" name="Shape 43"/>
          <p:cNvSpPr/>
          <p:nvPr>
            <p:ph type="body" idx="1"/>
          </p:nvPr>
        </p:nvSpPr>
        <p:spPr>
          <a:xfrm>
            <a:off x="1587499" y="2743200"/>
            <a:ext cx="10464799" cy="6032500"/>
          </a:xfrm>
          <a:prstGeom prst="rect">
            <a:avLst/>
          </a:prstGeom>
        </p:spPr>
        <p:txBody>
          <a:bodyPr anchor="t"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Adultery is sin but so is lust in the heart. 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Private sin is also evil. 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On the one hand, sexual sin in no worse than others. On the other hand sexual sin is sin - read Romans 6:23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Sexual sin is opposed to love, an unloving act. Jesus here broadens and strengthens the Law of Love.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Concerning Divorce</a:t>
            </a:r>
            <a:endParaRPr spc="70" sz="7000">
              <a:solidFill>
                <a:srgbClr val="6E603B"/>
              </a:solidFill>
            </a:endParaRPr>
          </a:p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Matt 5:31-32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1587500" y="2743199"/>
            <a:ext cx="10464803" cy="6428429"/>
          </a:xfrm>
          <a:prstGeom prst="rect">
            <a:avLst/>
          </a:prstGeom>
        </p:spPr>
        <p:txBody>
          <a:bodyPr anchor="t"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Marriage is defined by God, not by man.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Jesus holds us accountable to God's definition, not our own or our cultural norms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Sins against the spouse are a sin agains love. Jesus gear broadens and strengthens the support of the Law of Love.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What to do when we have fallen short of God's ideal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5675">
              <a:defRPr spc="54" sz="5460"/>
            </a:lvl1pPr>
          </a:lstStyle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54" sz="5460">
                <a:solidFill>
                  <a:srgbClr val="6E603B"/>
                </a:solidFill>
              </a:rPr>
              <a:t>I'm already divorced and remarried.  What do I do now?</a:t>
            </a:r>
          </a:p>
        </p:txBody>
      </p:sp>
      <p:sp>
        <p:nvSpPr>
          <p:cNvPr id="49" name="Shape 4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600"/>
              <a:t>Repent, </a:t>
            </a:r>
            <a:r>
              <a:rPr sz="3600"/>
              <a:t>which means</a:t>
            </a:r>
            <a:r>
              <a:rPr b="1" sz="3600"/>
              <a:t> </a:t>
            </a:r>
            <a:r>
              <a:rPr sz="3600"/>
              <a:t>renounce the choices and attitudes which lead to your current situation and replace them with God's ideal. I.e. abandon your former ways and return to God.</a:t>
            </a:r>
            <a:endParaRPr sz="36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b="1" sz="3600"/>
              <a:t>Resolve</a:t>
            </a:r>
            <a:r>
              <a:rPr sz="3600"/>
              <a:t> never to repeat the sins of your past, and to deal with future failures with reference to God, first. </a:t>
            </a:r>
            <a:endParaRPr sz="36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/>
              <a:t>Memorize St. John 3: 17 and say it daily. 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Concerning Oaths</a:t>
            </a:r>
            <a:endParaRPr spc="70" sz="7000">
              <a:solidFill>
                <a:srgbClr val="6E603B"/>
              </a:solidFill>
            </a:endParaRPr>
          </a:p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Matt 5:33-37</a:t>
            </a:r>
          </a:p>
        </p:txBody>
      </p:sp>
      <p:sp>
        <p:nvSpPr>
          <p:cNvPr id="52" name="Shape 52"/>
          <p:cNvSpPr/>
          <p:nvPr>
            <p:ph type="body" idx="1"/>
          </p:nvPr>
        </p:nvSpPr>
        <p:spPr>
          <a:xfrm>
            <a:off x="1587500" y="2743200"/>
            <a:ext cx="10188998" cy="6032500"/>
          </a:xfrm>
          <a:prstGeom prst="rect">
            <a:avLst/>
          </a:prstGeom>
        </p:spPr>
        <p:txBody>
          <a:bodyPr anchor="t"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Swearing is an attack on love and a sign that love has been abandoned.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Oaths are necessary only when deception is a possible alternative, and love does not deceive.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Here Jesus strengthens and broadens the law in support of the Law of Love.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Concerning Retaliation</a:t>
            </a:r>
            <a:endParaRPr spc="70" sz="7000">
              <a:solidFill>
                <a:srgbClr val="6E603B"/>
              </a:solidFill>
            </a:endParaRPr>
          </a:p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Matt 5:38/42</a:t>
            </a:r>
          </a:p>
        </p:txBody>
      </p:sp>
      <p:sp>
        <p:nvSpPr>
          <p:cNvPr id="55" name="Shape 55"/>
          <p:cNvSpPr/>
          <p:nvPr>
            <p:ph type="body" idx="1"/>
          </p:nvPr>
        </p:nvSpPr>
        <p:spPr>
          <a:xfrm>
            <a:off x="1587500" y="2743200"/>
            <a:ext cx="10204227" cy="6032500"/>
          </a:xfrm>
          <a:prstGeom prst="rect">
            <a:avLst/>
          </a:prstGeom>
        </p:spPr>
        <p:txBody>
          <a:bodyPr anchor="t"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Retaliation, retribution, and vengeance are contrary to Love. 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God is our example. As a Father he is exceedingly slow to punish the most deserving of sinners, for he is Love. 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Here Jesus strengthens and broadens the law in support of Love. 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Love Your Enemies</a:t>
            </a:r>
            <a:endParaRPr spc="70" sz="7000">
              <a:solidFill>
                <a:srgbClr val="6E603B"/>
              </a:solidFill>
            </a:endParaRPr>
          </a:p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Matt 5:43-48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1587500" y="2743200"/>
            <a:ext cx="10188998" cy="6032500"/>
          </a:xfrm>
          <a:prstGeom prst="rect">
            <a:avLst/>
          </a:prstGeom>
        </p:spPr>
        <p:txBody>
          <a:bodyPr anchor="t"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Jesus brings home the point of this chapter thus far: love 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Sin against love is far greater, deeper and more systemic than we admit.  </a:t>
            </a:r>
            <a:endParaRPr sz="3200"/>
          </a:p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God even loves his enemies, and Christ wills that we do the same.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21600000">
            <a:off x="7264400" y="2539999"/>
            <a:ext cx="4953001" cy="6426202"/>
          </a:xfrm>
          <a:prstGeom prst="rect">
            <a:avLst/>
          </a:prstGeom>
        </p:spPr>
      </p:pic>
      <p:sp>
        <p:nvSpPr>
          <p:cNvPr id="61" name="Shape 61"/>
          <p:cNvSpPr/>
          <p:nvPr>
            <p:ph type="title"/>
          </p:nvPr>
        </p:nvSpPr>
        <p:spPr>
          <a:xfrm>
            <a:off x="1587499" y="10350"/>
            <a:ext cx="10464801" cy="2349501"/>
          </a:xfrm>
          <a:prstGeom prst="rect">
            <a:avLst/>
          </a:prstGeom>
        </p:spPr>
        <p:txBody>
          <a:bodyPr/>
          <a:lstStyle/>
          <a:p>
            <a:pPr lvl="0">
              <a:defRPr spc="0" sz="1800">
                <a:solidFill>
                  <a:srgbClr val="000000"/>
                </a:solidFill>
              </a:defRPr>
            </a:pPr>
            <a:r>
              <a:rPr spc="70" sz="7000">
                <a:solidFill>
                  <a:srgbClr val="6E603B"/>
                </a:solidFill>
              </a:rPr>
              <a:t>Homework: Ch.s 6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1020782" y="2076071"/>
            <a:ext cx="6162635" cy="7125636"/>
          </a:xfrm>
          <a:prstGeom prst="rect">
            <a:avLst/>
          </a:prstGeom>
        </p:spPr>
        <p:txBody>
          <a:bodyPr/>
          <a:lstStyle/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Re-read the Gospel According to Saint Matthew chapter 6</a:t>
            </a:r>
            <a:br>
              <a:rPr sz="3200"/>
            </a:br>
            <a:r>
              <a:rPr sz="3200"/>
              <a:t>pp. 27-28, including the notes.</a:t>
            </a:r>
            <a:endParaRPr sz="3200"/>
          </a:p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  <a:r>
              <a:rPr sz="3200"/>
              <a:t>Answer the questions labeled "For application" for chapters 6 on pages 75 in your booklet.</a:t>
            </a:r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HardCover">
  <a:themeElements>
    <a:clrScheme name="HardCover">
      <a:dk1>
        <a:srgbClr val="6E603B"/>
      </a:dk1>
      <a:lt1>
        <a:srgbClr val="33446E"/>
      </a:lt1>
      <a:dk2>
        <a:srgbClr val="5C5A52"/>
      </a:dk2>
      <a:lt2>
        <a:srgbClr val="DCDEE0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HardCover">
      <a:majorFont>
        <a:latin typeface="American Typewriter"/>
        <a:ea typeface="American Typewriter"/>
        <a:cs typeface="American Typewriter"/>
      </a:majorFont>
      <a:minorFont>
        <a:latin typeface="American Typewriter"/>
        <a:ea typeface="American Typewriter"/>
        <a:cs typeface="American Typewriter"/>
      </a:minorFont>
    </a:fontScheme>
    <a:fmtScheme name="HardCov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8AB65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DEF"/>
            </a:solidFill>
            <a:effectLst>
              <a:outerShdw sx="100000" sy="100000" kx="0" ky="0" algn="b" rotWithShape="0" blurRad="25400" dist="12700" dir="16200000">
                <a:srgbClr val="000000">
                  <a:alpha val="40000"/>
                </a:srgbClr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82844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E603B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HardCover">
  <a:themeElements>
    <a:clrScheme name="HardCover">
      <a:dk1>
        <a:srgbClr val="000000"/>
      </a:dk1>
      <a:lt1>
        <a:srgbClr val="FFFFFF"/>
      </a:lt1>
      <a:dk2>
        <a:srgbClr val="5C5A52"/>
      </a:dk2>
      <a:lt2>
        <a:srgbClr val="DCDEE0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HardCover">
      <a:majorFont>
        <a:latin typeface="American Typewriter"/>
        <a:ea typeface="American Typewriter"/>
        <a:cs typeface="American Typewriter"/>
      </a:majorFont>
      <a:minorFont>
        <a:latin typeface="American Typewriter"/>
        <a:ea typeface="American Typewriter"/>
        <a:cs typeface="American Typewriter"/>
      </a:minorFont>
    </a:fontScheme>
    <a:fmtScheme name="HardCov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8AB65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DEF"/>
            </a:solidFill>
            <a:effectLst>
              <a:outerShdw sx="100000" sy="100000" kx="0" ky="0" algn="b" rotWithShape="0" blurRad="25400" dist="12700" dir="16200000">
                <a:srgbClr val="000000">
                  <a:alpha val="40000"/>
                </a:srgbClr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82844E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E603B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