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3004800" cy="9753600"/>
  <p:notesSz cx="6858000" cy="9144000"/>
  <p:defaultTextStyle>
    <a:lvl1pPr algn="ctr" defTabSz="584200">
      <a:defRPr sz="3600">
        <a:solidFill>
          <a:srgbClr val="6E603B"/>
        </a:solidFill>
        <a:latin typeface="Palatino"/>
        <a:ea typeface="Palatino"/>
        <a:cs typeface="Palatino"/>
        <a:sym typeface="Palatino"/>
      </a:defRPr>
    </a:lvl1pPr>
    <a:lvl2pPr indent="228600" algn="ctr" defTabSz="584200">
      <a:defRPr sz="3600">
        <a:solidFill>
          <a:srgbClr val="6E603B"/>
        </a:solidFill>
        <a:latin typeface="Palatino"/>
        <a:ea typeface="Palatino"/>
        <a:cs typeface="Palatino"/>
        <a:sym typeface="Palatino"/>
      </a:defRPr>
    </a:lvl2pPr>
    <a:lvl3pPr indent="457200" algn="ctr" defTabSz="584200">
      <a:defRPr sz="3600">
        <a:solidFill>
          <a:srgbClr val="6E603B"/>
        </a:solidFill>
        <a:latin typeface="Palatino"/>
        <a:ea typeface="Palatino"/>
        <a:cs typeface="Palatino"/>
        <a:sym typeface="Palatino"/>
      </a:defRPr>
    </a:lvl3pPr>
    <a:lvl4pPr indent="685800" algn="ctr" defTabSz="584200">
      <a:defRPr sz="3600">
        <a:solidFill>
          <a:srgbClr val="6E603B"/>
        </a:solidFill>
        <a:latin typeface="Palatino"/>
        <a:ea typeface="Palatino"/>
        <a:cs typeface="Palatino"/>
        <a:sym typeface="Palatino"/>
      </a:defRPr>
    </a:lvl4pPr>
    <a:lvl5pPr indent="914400" algn="ctr" defTabSz="584200">
      <a:defRPr sz="3600">
        <a:solidFill>
          <a:srgbClr val="6E603B"/>
        </a:solidFill>
        <a:latin typeface="Palatino"/>
        <a:ea typeface="Palatino"/>
        <a:cs typeface="Palatino"/>
        <a:sym typeface="Palatino"/>
      </a:defRPr>
    </a:lvl5pPr>
    <a:lvl6pPr indent="1143000" algn="ctr" defTabSz="584200">
      <a:defRPr sz="3600">
        <a:solidFill>
          <a:srgbClr val="6E603B"/>
        </a:solidFill>
        <a:latin typeface="Palatino"/>
        <a:ea typeface="Palatino"/>
        <a:cs typeface="Palatino"/>
        <a:sym typeface="Palatino"/>
      </a:defRPr>
    </a:lvl6pPr>
    <a:lvl7pPr indent="1371600" algn="ctr" defTabSz="584200">
      <a:defRPr sz="3600">
        <a:solidFill>
          <a:srgbClr val="6E603B"/>
        </a:solidFill>
        <a:latin typeface="Palatino"/>
        <a:ea typeface="Palatino"/>
        <a:cs typeface="Palatino"/>
        <a:sym typeface="Palatino"/>
      </a:defRPr>
    </a:lvl7pPr>
    <a:lvl8pPr indent="1600200" algn="ctr" defTabSz="584200">
      <a:defRPr sz="3600">
        <a:solidFill>
          <a:srgbClr val="6E603B"/>
        </a:solidFill>
        <a:latin typeface="Palatino"/>
        <a:ea typeface="Palatino"/>
        <a:cs typeface="Palatino"/>
        <a:sym typeface="Palatino"/>
      </a:defRPr>
    </a:lvl8pPr>
    <a:lvl9pPr indent="1828800" algn="ctr" defTabSz="584200">
      <a:defRPr sz="3600">
        <a:solidFill>
          <a:srgbClr val="6E603B"/>
        </a:solidFill>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rgbClr val="A6BBBB"/>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2540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2540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2540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1270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1270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_rels/tableStyles.xml.rels><?xml version="1.0" encoding="UTF-8" standalone="yes"?><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 name="Shape 5"/>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6" name="Shape 6"/>
          <p:cNvSpPr/>
          <p:nvPr>
            <p:ph type="body" idx="1"/>
          </p:nvPr>
        </p:nvSpPr>
        <p:spPr>
          <a:xfrm>
            <a:off x="1270000" y="5130800"/>
            <a:ext cx="10464800" cy="1270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 name="Shape 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9" name="Shape 9"/>
          <p:cNvSpPr/>
          <p:nvPr>
            <p:ph type="body" idx="1"/>
          </p:nvPr>
        </p:nvSpPr>
        <p:spPr>
          <a:xfrm>
            <a:off x="1270000" y="8077200"/>
            <a:ext cx="10464800" cy="12446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587500" y="3568700"/>
            <a:ext cx="10464800" cy="2603500"/>
          </a:xfrm>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1155700" y="1828800"/>
            <a:ext cx="6070600" cy="3302000"/>
          </a:xfrm>
          <a:prstGeom prst="rect">
            <a:avLst/>
          </a:prstGeom>
        </p:spPr>
        <p:txBody>
          <a:bodyPr anchor="b"/>
          <a:lstStyle/>
          <a:p>
            <a:pPr lvl="0">
              <a:defRPr spc="0" sz="1800">
                <a:solidFill>
                  <a:srgbClr val="000000"/>
                </a:solidFill>
              </a:defRPr>
            </a:pPr>
            <a:r>
              <a:rPr spc="70" sz="7000">
                <a:solidFill>
                  <a:srgbClr val="6E603B"/>
                </a:solidFill>
              </a:rPr>
              <a:t>Title Text</a:t>
            </a:r>
          </a:p>
        </p:txBody>
      </p:sp>
      <p:sp>
        <p:nvSpPr>
          <p:cNvPr id="14" name="Shape 14"/>
          <p:cNvSpPr/>
          <p:nvPr>
            <p:ph type="body" idx="1"/>
          </p:nvPr>
        </p:nvSpPr>
        <p:spPr>
          <a:xfrm>
            <a:off x="1155700" y="5168900"/>
            <a:ext cx="6070600" cy="3302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19" name="Shape 19"/>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22" name="Shape 22"/>
          <p:cNvSpPr/>
          <p:nvPr>
            <p:ph type="body"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lvl="0">
              <a:defRPr sz="1800">
                <a:solidFill>
                  <a:srgbClr val="000000"/>
                </a:solidFill>
              </a:defRPr>
            </a:pPr>
            <a:r>
              <a:rPr sz="3200">
                <a:solidFill>
                  <a:srgbClr val="93741C"/>
                </a:solidFill>
              </a:rPr>
              <a:t>Body Level One</a:t>
            </a:r>
            <a:endParaRPr sz="3200">
              <a:solidFill>
                <a:srgbClr val="93741C"/>
              </a:solidFill>
            </a:endParaRPr>
          </a:p>
          <a:p>
            <a:pPr lvl="1">
              <a:defRPr sz="1800">
                <a:solidFill>
                  <a:srgbClr val="000000"/>
                </a:solidFill>
              </a:defRPr>
            </a:pPr>
            <a:r>
              <a:rPr sz="3200">
                <a:solidFill>
                  <a:srgbClr val="93741C"/>
                </a:solidFill>
              </a:rPr>
              <a:t>Body Level Two</a:t>
            </a:r>
            <a:endParaRPr sz="3200">
              <a:solidFill>
                <a:srgbClr val="93741C"/>
              </a:solidFill>
            </a:endParaRPr>
          </a:p>
          <a:p>
            <a:pPr lvl="2">
              <a:defRPr sz="1800">
                <a:solidFill>
                  <a:srgbClr val="000000"/>
                </a:solidFill>
              </a:defRPr>
            </a:pPr>
            <a:r>
              <a:rPr sz="3200">
                <a:solidFill>
                  <a:srgbClr val="93741C"/>
                </a:solidFill>
              </a:rPr>
              <a:t>Body Level Three</a:t>
            </a:r>
            <a:endParaRPr sz="3200">
              <a:solidFill>
                <a:srgbClr val="93741C"/>
              </a:solidFill>
            </a:endParaRPr>
          </a:p>
          <a:p>
            <a:pPr lvl="3">
              <a:defRPr sz="1800">
                <a:solidFill>
                  <a:srgbClr val="000000"/>
                </a:solidFill>
              </a:defRPr>
            </a:pPr>
            <a:r>
              <a:rPr sz="3200">
                <a:solidFill>
                  <a:srgbClr val="93741C"/>
                </a:solidFill>
              </a:rPr>
              <a:t>Body Level Four</a:t>
            </a:r>
            <a:endParaRPr sz="3200">
              <a:solidFill>
                <a:srgbClr val="93741C"/>
              </a:solidFill>
            </a:endParaRPr>
          </a:p>
          <a:p>
            <a:pPr lvl="4">
              <a:defRPr sz="1800">
                <a:solidFill>
                  <a:srgbClr val="000000"/>
                </a:solidFill>
              </a:defRPr>
            </a:pPr>
            <a:r>
              <a:rPr sz="3200">
                <a:solidFill>
                  <a:srgbClr val="93741C"/>
                </a:solidFill>
              </a:rPr>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pc="0" sz="1800">
                <a:solidFill>
                  <a:srgbClr val="000000"/>
                </a:solidFill>
              </a:defRPr>
            </a:pPr>
            <a:r>
              <a:rPr spc="70" sz="7000">
                <a:solidFill>
                  <a:srgbClr val="6E603B"/>
                </a:solidFill>
              </a:rP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spd="med" advClick="1"/>
  <p:txStyles>
    <p:titleStyle>
      <a:lvl1pPr algn="ctr" defTabSz="584200">
        <a:defRPr spc="70" sz="7000">
          <a:solidFill>
            <a:srgbClr val="6E603B"/>
          </a:solidFill>
          <a:latin typeface="+mn-lt"/>
          <a:ea typeface="+mn-ea"/>
          <a:cs typeface="+mn-cs"/>
          <a:sym typeface="American Typewriter"/>
        </a:defRPr>
      </a:lvl1pPr>
      <a:lvl2pPr indent="228600" algn="ctr" defTabSz="584200">
        <a:defRPr spc="70" sz="7000">
          <a:solidFill>
            <a:srgbClr val="6E603B"/>
          </a:solidFill>
          <a:latin typeface="+mn-lt"/>
          <a:ea typeface="+mn-ea"/>
          <a:cs typeface="+mn-cs"/>
          <a:sym typeface="American Typewriter"/>
        </a:defRPr>
      </a:lvl2pPr>
      <a:lvl3pPr indent="457200" algn="ctr" defTabSz="584200">
        <a:defRPr spc="70" sz="7000">
          <a:solidFill>
            <a:srgbClr val="6E603B"/>
          </a:solidFill>
          <a:latin typeface="+mn-lt"/>
          <a:ea typeface="+mn-ea"/>
          <a:cs typeface="+mn-cs"/>
          <a:sym typeface="American Typewriter"/>
        </a:defRPr>
      </a:lvl3pPr>
      <a:lvl4pPr indent="685800" algn="ctr" defTabSz="584200">
        <a:defRPr spc="70" sz="7000">
          <a:solidFill>
            <a:srgbClr val="6E603B"/>
          </a:solidFill>
          <a:latin typeface="+mn-lt"/>
          <a:ea typeface="+mn-ea"/>
          <a:cs typeface="+mn-cs"/>
          <a:sym typeface="American Typewriter"/>
        </a:defRPr>
      </a:lvl4pPr>
      <a:lvl5pPr indent="914400" algn="ctr" defTabSz="584200">
        <a:defRPr spc="70" sz="7000">
          <a:solidFill>
            <a:srgbClr val="6E603B"/>
          </a:solidFill>
          <a:latin typeface="+mn-lt"/>
          <a:ea typeface="+mn-ea"/>
          <a:cs typeface="+mn-cs"/>
          <a:sym typeface="American Typewriter"/>
        </a:defRPr>
      </a:lvl5pPr>
      <a:lvl6pPr indent="1143000" algn="ctr" defTabSz="584200">
        <a:defRPr spc="70" sz="7000">
          <a:solidFill>
            <a:srgbClr val="6E603B"/>
          </a:solidFill>
          <a:latin typeface="+mn-lt"/>
          <a:ea typeface="+mn-ea"/>
          <a:cs typeface="+mn-cs"/>
          <a:sym typeface="American Typewriter"/>
        </a:defRPr>
      </a:lvl6pPr>
      <a:lvl7pPr indent="1371600" algn="ctr" defTabSz="584200">
        <a:defRPr spc="70" sz="7000">
          <a:solidFill>
            <a:srgbClr val="6E603B"/>
          </a:solidFill>
          <a:latin typeface="+mn-lt"/>
          <a:ea typeface="+mn-ea"/>
          <a:cs typeface="+mn-cs"/>
          <a:sym typeface="American Typewriter"/>
        </a:defRPr>
      </a:lvl7pPr>
      <a:lvl8pPr indent="1600200" algn="ctr" defTabSz="584200">
        <a:defRPr spc="70" sz="7000">
          <a:solidFill>
            <a:srgbClr val="6E603B"/>
          </a:solidFill>
          <a:latin typeface="+mn-lt"/>
          <a:ea typeface="+mn-ea"/>
          <a:cs typeface="+mn-cs"/>
          <a:sym typeface="American Typewriter"/>
        </a:defRPr>
      </a:lvl8pPr>
      <a:lvl9pPr indent="1828800" algn="ctr" defTabSz="584200">
        <a:defRPr spc="70" sz="7000">
          <a:solidFill>
            <a:srgbClr val="6E603B"/>
          </a:solidFill>
          <a:latin typeface="+mn-lt"/>
          <a:ea typeface="+mn-ea"/>
          <a:cs typeface="+mn-cs"/>
          <a:sym typeface="American Typewriter"/>
        </a:defRPr>
      </a:lvl9pPr>
    </p:titleStyle>
    <p:bodyStyle>
      <a:lvl1pPr marL="444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1pPr>
      <a:lvl2pPr marL="889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2pPr>
      <a:lvl3pPr marL="1333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3pPr>
      <a:lvl4pPr marL="1778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4pPr>
      <a:lvl5pPr marL="2222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5pPr>
      <a:lvl6pPr marL="2667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6pPr>
      <a:lvl7pPr marL="3111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7pPr>
      <a:lvl8pPr marL="3556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8pPr>
      <a:lvl9pPr marL="4000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9pPr>
    </p:bodyStyle>
    <p:otherStyle>
      <a:lvl1pPr algn="ctr" defTabSz="584200">
        <a:defRPr>
          <a:solidFill>
            <a:schemeClr val="tx1"/>
          </a:solidFill>
          <a:latin typeface="+mn-lt"/>
          <a:ea typeface="+mn-ea"/>
          <a:cs typeface="+mn-cs"/>
          <a:sym typeface="Palatino"/>
        </a:defRPr>
      </a:lvl1pPr>
      <a:lvl2pPr indent="228600" algn="ctr" defTabSz="584200">
        <a:defRPr>
          <a:solidFill>
            <a:schemeClr val="tx1"/>
          </a:solidFill>
          <a:latin typeface="+mn-lt"/>
          <a:ea typeface="+mn-ea"/>
          <a:cs typeface="+mn-cs"/>
          <a:sym typeface="Palatino"/>
        </a:defRPr>
      </a:lvl2pPr>
      <a:lvl3pPr indent="457200" algn="ctr" defTabSz="584200">
        <a:defRPr>
          <a:solidFill>
            <a:schemeClr val="tx1"/>
          </a:solidFill>
          <a:latin typeface="+mn-lt"/>
          <a:ea typeface="+mn-ea"/>
          <a:cs typeface="+mn-cs"/>
          <a:sym typeface="Palatino"/>
        </a:defRPr>
      </a:lvl3pPr>
      <a:lvl4pPr indent="685800" algn="ctr" defTabSz="584200">
        <a:defRPr>
          <a:solidFill>
            <a:schemeClr val="tx1"/>
          </a:solidFill>
          <a:latin typeface="+mn-lt"/>
          <a:ea typeface="+mn-ea"/>
          <a:cs typeface="+mn-cs"/>
          <a:sym typeface="Palatino"/>
        </a:defRPr>
      </a:lvl4pPr>
      <a:lvl5pPr indent="914400" algn="ctr" defTabSz="584200">
        <a:defRPr>
          <a:solidFill>
            <a:schemeClr val="tx1"/>
          </a:solidFill>
          <a:latin typeface="+mn-lt"/>
          <a:ea typeface="+mn-ea"/>
          <a:cs typeface="+mn-cs"/>
          <a:sym typeface="Palatino"/>
        </a:defRPr>
      </a:lvl5pPr>
      <a:lvl6pPr indent="1143000" algn="ctr" defTabSz="584200">
        <a:defRPr>
          <a:solidFill>
            <a:schemeClr val="tx1"/>
          </a:solidFill>
          <a:latin typeface="+mn-lt"/>
          <a:ea typeface="+mn-ea"/>
          <a:cs typeface="+mn-cs"/>
          <a:sym typeface="Palatino"/>
        </a:defRPr>
      </a:lvl6pPr>
      <a:lvl7pPr indent="1371600" algn="ctr" defTabSz="584200">
        <a:defRPr>
          <a:solidFill>
            <a:schemeClr val="tx1"/>
          </a:solidFill>
          <a:latin typeface="+mn-lt"/>
          <a:ea typeface="+mn-ea"/>
          <a:cs typeface="+mn-cs"/>
          <a:sym typeface="Palatino"/>
        </a:defRPr>
      </a:lvl7pPr>
      <a:lvl8pPr indent="1600200" algn="ctr" defTabSz="584200">
        <a:defRPr>
          <a:solidFill>
            <a:schemeClr val="tx1"/>
          </a:solidFill>
          <a:latin typeface="+mn-lt"/>
          <a:ea typeface="+mn-ea"/>
          <a:cs typeface="+mn-cs"/>
          <a:sym typeface="Palatino"/>
        </a:defRPr>
      </a:lvl8pPr>
      <a:lvl9pPr indent="1828800" algn="ctr" defTabSz="584200">
        <a:defRPr>
          <a:solidFill>
            <a:schemeClr val="tx1"/>
          </a:solidFill>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 name="Group 34"/>
          <p:cNvGrpSpPr/>
          <p:nvPr/>
        </p:nvGrpSpPr>
        <p:grpSpPr>
          <a:xfrm>
            <a:off x="911733" y="541757"/>
            <a:ext cx="6521526" cy="8670086"/>
            <a:chOff x="-203200" y="-203200"/>
            <a:chExt cx="6521525" cy="8670085"/>
          </a:xfrm>
        </p:grpSpPr>
        <p:pic>
          <p:nvPicPr>
            <p:cNvPr id="33" name="IMG_3350.jpeg"/>
            <p:cNvPicPr/>
            <p:nvPr/>
          </p:nvPicPr>
          <p:blipFill>
            <a:blip r:embed="rId2">
              <a:extLst/>
            </a:blip>
            <a:srcRect l="13000" t="0" r="13000" b="0"/>
            <a:stretch>
              <a:fillRect/>
            </a:stretch>
          </p:blipFill>
          <p:spPr>
            <a:xfrm>
              <a:off x="0" y="0"/>
              <a:ext cx="6115125" cy="8263685"/>
            </a:xfrm>
            <a:prstGeom prst="rect">
              <a:avLst/>
            </a:prstGeom>
            <a:ln>
              <a:noFill/>
            </a:ln>
            <a:effectLst/>
          </p:spPr>
        </p:pic>
        <p:pic>
          <p:nvPicPr>
            <p:cNvPr id="32" name=""/>
            <p:cNvPicPr/>
            <p:nvPr/>
          </p:nvPicPr>
          <p:blipFill>
            <a:blip r:embed="rId3">
              <a:extLst/>
            </a:blip>
            <a:stretch>
              <a:fillRect/>
            </a:stretch>
          </p:blipFill>
          <p:spPr>
            <a:xfrm>
              <a:off x="-203201" y="-203200"/>
              <a:ext cx="6521526" cy="8670085"/>
            </a:xfrm>
            <a:prstGeom prst="rect">
              <a:avLst/>
            </a:prstGeom>
            <a:effectLst/>
          </p:spPr>
        </p:pic>
      </p:grpSp>
      <p:sp>
        <p:nvSpPr>
          <p:cNvPr id="35" name="Shape 35"/>
          <p:cNvSpPr/>
          <p:nvPr/>
        </p:nvSpPr>
        <p:spPr>
          <a:xfrm>
            <a:off x="7715436" y="1337470"/>
            <a:ext cx="4632662"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rgbClr val="943F2B"/>
                </a:solidFill>
              </a:defRPr>
            </a:lvl1pPr>
          </a:lstStyle>
          <a:p>
            <a:pPr lvl="0">
              <a:defRPr sz="1800">
                <a:solidFill>
                  <a:srgbClr val="000000"/>
                </a:solidFill>
              </a:defRPr>
            </a:pPr>
            <a:r>
              <a:rPr sz="6000">
                <a:solidFill>
                  <a:srgbClr val="943F2B"/>
                </a:solidFill>
              </a:rPr>
              <a:t>Sunday Bible College</a:t>
            </a:r>
          </a:p>
        </p:txBody>
      </p:sp>
      <p:sp>
        <p:nvSpPr>
          <p:cNvPr id="36" name="Shape 36"/>
          <p:cNvSpPr/>
          <p:nvPr/>
        </p:nvSpPr>
        <p:spPr>
          <a:xfrm>
            <a:off x="7641271" y="3652044"/>
            <a:ext cx="4780993" cy="2730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5000">
                <a:solidFill>
                  <a:srgbClr val="823726"/>
                </a:solidFill>
              </a:rPr>
              <a:t>Chapters  6:1-34</a:t>
            </a:r>
            <a:endParaRPr sz="5000">
              <a:solidFill>
                <a:srgbClr val="823726"/>
              </a:solidFill>
            </a:endParaRPr>
          </a:p>
          <a:p>
            <a:pPr lvl="0">
              <a:defRPr sz="1800">
                <a:solidFill>
                  <a:srgbClr val="000000"/>
                </a:solidFill>
              </a:defRPr>
            </a:pPr>
            <a:br>
              <a:rPr sz="3500">
                <a:solidFill>
                  <a:srgbClr val="823726"/>
                </a:solidFill>
              </a:rPr>
            </a:br>
            <a:r>
              <a:rPr sz="3500">
                <a:solidFill>
                  <a:srgbClr val="823726"/>
                </a:solidFill>
              </a:rPr>
              <a:t>The Sermon </a:t>
            </a:r>
            <a:br>
              <a:rPr sz="3500">
                <a:solidFill>
                  <a:srgbClr val="823726"/>
                </a:solidFill>
              </a:rPr>
            </a:br>
            <a:r>
              <a:rPr sz="3500">
                <a:solidFill>
                  <a:srgbClr val="823726"/>
                </a:solidFill>
              </a:rPr>
              <a:t>on the Mount</a:t>
            </a:r>
          </a:p>
        </p:txBody>
      </p:sp>
      <p:sp>
        <p:nvSpPr>
          <p:cNvPr id="37" name="Shape 37"/>
          <p:cNvSpPr/>
          <p:nvPr/>
        </p:nvSpPr>
        <p:spPr>
          <a:xfrm>
            <a:off x="8014442" y="6588919"/>
            <a:ext cx="4034651" cy="175736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4100">
                <a:solidFill>
                  <a:srgbClr val="3E6169"/>
                </a:solidFill>
                <a:latin typeface="Optima"/>
                <a:ea typeface="Optima"/>
                <a:cs typeface="Optima"/>
                <a:sym typeface="Optima"/>
              </a:rPr>
              <a:t>Holy Trinity</a:t>
            </a:r>
            <a:endParaRPr sz="4100">
              <a:solidFill>
                <a:srgbClr val="3E6169"/>
              </a:solidFill>
              <a:latin typeface="Optima"/>
              <a:ea typeface="Optima"/>
              <a:cs typeface="Optima"/>
              <a:sym typeface="Optima"/>
            </a:endParaRPr>
          </a:p>
          <a:p>
            <a:pPr lvl="0">
              <a:defRPr sz="1800">
                <a:solidFill>
                  <a:srgbClr val="000000"/>
                </a:solidFill>
              </a:defRPr>
            </a:pPr>
            <a:r>
              <a:rPr sz="4100">
                <a:solidFill>
                  <a:srgbClr val="3E6169"/>
                </a:solidFill>
                <a:latin typeface="Optima"/>
                <a:ea typeface="Optima"/>
                <a:cs typeface="Optima"/>
                <a:sym typeface="Optima"/>
              </a:rPr>
              <a:t>Anglican Church</a:t>
            </a:r>
            <a:endParaRPr sz="4100">
              <a:solidFill>
                <a:srgbClr val="3E6169"/>
              </a:solidFill>
              <a:latin typeface="Optima"/>
              <a:ea typeface="Optima"/>
              <a:cs typeface="Optima"/>
              <a:sym typeface="Optima"/>
            </a:endParaRPr>
          </a:p>
          <a:p>
            <a:pPr lvl="0">
              <a:defRPr sz="1800">
                <a:solidFill>
                  <a:srgbClr val="000000"/>
                </a:solidFill>
              </a:defRPr>
            </a:pPr>
            <a:r>
              <a:rPr sz="2500">
                <a:solidFill>
                  <a:srgbClr val="3E6169"/>
                </a:solidFill>
                <a:latin typeface="Optima"/>
                <a:ea typeface="Optima"/>
                <a:cs typeface="Optima"/>
                <a:sym typeface="Optima"/>
              </a:rPr>
              <a:t>Fernandina Beach, Florida</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lvl="0">
              <a:defRPr spc="0" sz="1800">
                <a:solidFill>
                  <a:srgbClr val="000000"/>
                </a:solidFill>
              </a:defRPr>
            </a:pPr>
            <a:r>
              <a:rPr spc="70" sz="7000">
                <a:solidFill>
                  <a:srgbClr val="6E603B"/>
                </a:solidFill>
              </a:rPr>
              <a:t>Rosemary's Questions</a:t>
            </a:r>
          </a:p>
        </p:txBody>
      </p:sp>
      <p:sp>
        <p:nvSpPr>
          <p:cNvPr id="40" name="Shape 40"/>
          <p:cNvSpPr/>
          <p:nvPr>
            <p:ph type="body" idx="1"/>
          </p:nvPr>
        </p:nvSpPr>
        <p:spPr>
          <a:prstGeom prst="rect">
            <a:avLst/>
          </a:prstGeom>
        </p:spPr>
        <p:txBody>
          <a:bodyPr anchor="t"/>
          <a:lstStyle/>
          <a:p>
            <a:pPr lvl="0">
              <a:buBlip>
                <a:blip r:embed="rId2"/>
              </a:buBlip>
              <a:defRPr sz="1800">
                <a:solidFill>
                  <a:srgbClr val="000000"/>
                </a:solidFill>
              </a:defRPr>
            </a:pPr>
            <a:r>
              <a:rPr sz="3600"/>
              <a:t>Which Laws apply and which are no longer applicable?</a:t>
            </a:r>
            <a:endParaRPr sz="3600"/>
          </a:p>
          <a:p>
            <a:pPr lvl="0">
              <a:buBlip>
                <a:blip r:embed="rId2"/>
              </a:buBlip>
              <a:defRPr sz="1800">
                <a:solidFill>
                  <a:srgbClr val="000000"/>
                </a:solidFill>
              </a:defRPr>
            </a:pPr>
            <a:r>
              <a:rPr sz="3600"/>
              <a:t>What does Jesus mean by what he says in Matt 5:18-20?</a:t>
            </a:r>
            <a:endParaRPr sz="3600"/>
          </a:p>
          <a:p>
            <a:pPr lvl="0">
              <a:buBlip>
                <a:blip r:embed="rId2"/>
              </a:buBlip>
              <a:defRPr sz="1800">
                <a:solidFill>
                  <a:srgbClr val="000000"/>
                </a:solidFill>
              </a:defRPr>
            </a:pPr>
            <a:r>
              <a:rPr sz="3600"/>
              <a:t>Answer: See Matthew 22:36-40</a:t>
            </a:r>
          </a:p>
        </p:txBody>
      </p:sp>
    </p:spTree>
  </p:cSld>
  <p:clrMapOvr>
    <a:masterClrMapping/>
  </p:clrMapOvr>
  <p:transition spd="slow" advClick="1">
    <p:dissolve/>
  </p:transition>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 name="Shape 42"/>
          <p:cNvSpPr/>
          <p:nvPr>
            <p:ph type="title"/>
          </p:nvPr>
        </p:nvSpPr>
        <p:spPr>
          <a:prstGeom prst="rect">
            <a:avLst/>
          </a:prstGeom>
        </p:spPr>
        <p:txBody>
          <a:bodyPr/>
          <a:lstStyle/>
          <a:p>
            <a:pPr lvl="0">
              <a:defRPr spc="0" sz="1800">
                <a:solidFill>
                  <a:srgbClr val="000000"/>
                </a:solidFill>
              </a:defRPr>
            </a:pPr>
            <a:r>
              <a:rPr spc="70" sz="7000">
                <a:solidFill>
                  <a:srgbClr val="6E603B"/>
                </a:solidFill>
              </a:rPr>
              <a:t>Rosemary's Questions</a:t>
            </a:r>
          </a:p>
        </p:txBody>
      </p:sp>
      <p:sp>
        <p:nvSpPr>
          <p:cNvPr id="43" name="Shape 43"/>
          <p:cNvSpPr/>
          <p:nvPr>
            <p:ph type="body" idx="1"/>
          </p:nvPr>
        </p:nvSpPr>
        <p:spPr>
          <a:xfrm>
            <a:off x="1587499" y="2782533"/>
            <a:ext cx="10464801" cy="6169552"/>
          </a:xfrm>
          <a:prstGeom prst="rect">
            <a:avLst/>
          </a:prstGeom>
        </p:spPr>
        <p:txBody>
          <a:bodyPr anchor="t"/>
          <a:lstStyle/>
          <a:p>
            <a:pPr lvl="0" marL="0" indent="0" defTabSz="473201">
              <a:spcBef>
                <a:spcPts val="2900"/>
              </a:spcBef>
              <a:buSzTx/>
              <a:buFontTx/>
              <a:buNone/>
              <a:defRPr sz="1800">
                <a:solidFill>
                  <a:srgbClr val="000000"/>
                </a:solidFill>
              </a:defRPr>
            </a:pPr>
            <a:r>
              <a:rPr sz="2916"/>
              <a:t>You shall </a:t>
            </a:r>
            <a:r>
              <a:rPr b="1" sz="2916">
                <a:solidFill>
                  <a:srgbClr val="823726"/>
                </a:solidFill>
              </a:rPr>
              <a:t>love the Lord your God</a:t>
            </a:r>
            <a:r>
              <a:rPr sz="2916"/>
              <a:t> with all your heart, and with all your soul and with all your mind. This is the great and first commandment. And the second is like it, You shall </a:t>
            </a:r>
            <a:r>
              <a:rPr b="1" sz="2916">
                <a:solidFill>
                  <a:srgbClr val="823726"/>
                </a:solidFill>
              </a:rPr>
              <a:t>love your neighbor</a:t>
            </a:r>
            <a:r>
              <a:rPr sz="2916"/>
              <a:t> as yourself. </a:t>
            </a:r>
            <a:r>
              <a:rPr b="1" sz="3645">
                <a:solidFill>
                  <a:srgbClr val="943F2B"/>
                </a:solidFill>
              </a:rPr>
              <a:t>On these two commandments depend all the Law and the Prophets.</a:t>
            </a:r>
            <a:endParaRPr b="1" sz="3645">
              <a:solidFill>
                <a:srgbClr val="943F2B"/>
              </a:solidFill>
            </a:endParaRPr>
          </a:p>
          <a:p>
            <a:pPr lvl="0" marL="0" indent="0" defTabSz="473201">
              <a:spcBef>
                <a:spcPts val="2900"/>
              </a:spcBef>
              <a:buSzTx/>
              <a:buFontTx/>
              <a:buNone/>
              <a:defRPr sz="1800">
                <a:solidFill>
                  <a:srgbClr val="000000"/>
                </a:solidFill>
              </a:defRPr>
            </a:pPr>
            <a:r>
              <a:rPr sz="2673"/>
              <a:t>The Great Commandment: Matthew 22:38-40, </a:t>
            </a:r>
            <a:br>
              <a:rPr sz="2673"/>
            </a:br>
            <a:r>
              <a:rPr sz="2673"/>
              <a:t>BCP p. 87 / p. 69</a:t>
            </a:r>
            <a:endParaRPr sz="2673"/>
          </a:p>
          <a:p>
            <a:pPr lvl="0" marL="0" indent="0" defTabSz="473201">
              <a:spcBef>
                <a:spcPts val="2900"/>
              </a:spcBef>
              <a:buSzTx/>
              <a:buFontTx/>
              <a:buNone/>
              <a:defRPr sz="1800">
                <a:solidFill>
                  <a:srgbClr val="000000"/>
                </a:solidFill>
              </a:defRPr>
            </a:pPr>
            <a:r>
              <a:rPr i="1" sz="2673"/>
              <a:t>This Law of love was and remains the standard by which we judge all other laws and their usefulness in our time. It is the Law of Love which Jesus came to complete and perfect.  </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 name="Shape 45"/>
          <p:cNvSpPr/>
          <p:nvPr>
            <p:ph type="title"/>
          </p:nvPr>
        </p:nvSpPr>
        <p:spPr>
          <a:prstGeom prst="rect">
            <a:avLst/>
          </a:prstGeom>
        </p:spPr>
        <p:txBody>
          <a:bodyPr/>
          <a:lstStyle/>
          <a:p>
            <a:pPr lvl="0">
              <a:defRPr spc="0" sz="1800">
                <a:solidFill>
                  <a:srgbClr val="000000"/>
                </a:solidFill>
              </a:defRPr>
            </a:pPr>
            <a:r>
              <a:rPr spc="70" sz="7000">
                <a:solidFill>
                  <a:srgbClr val="6E603B"/>
                </a:solidFill>
              </a:rPr>
              <a:t>Matthew 6</a:t>
            </a:r>
            <a:endParaRPr spc="70" sz="7000">
              <a:solidFill>
                <a:srgbClr val="6E603B"/>
              </a:solidFill>
            </a:endParaRPr>
          </a:p>
          <a:p>
            <a:pPr lvl="0">
              <a:defRPr spc="0" sz="1800">
                <a:solidFill>
                  <a:srgbClr val="000000"/>
                </a:solidFill>
              </a:defRPr>
            </a:pPr>
            <a:r>
              <a:rPr spc="70" sz="7000">
                <a:solidFill>
                  <a:srgbClr val="6E603B"/>
                </a:solidFill>
              </a:rPr>
              <a:t>Concerning Almsgiving</a:t>
            </a:r>
          </a:p>
        </p:txBody>
      </p:sp>
      <p:sp>
        <p:nvSpPr>
          <p:cNvPr id="46" name="Shape 46"/>
          <p:cNvSpPr/>
          <p:nvPr>
            <p:ph type="body" idx="1"/>
          </p:nvPr>
        </p:nvSpPr>
        <p:spPr>
          <a:prstGeom prst="rect">
            <a:avLst/>
          </a:prstGeom>
        </p:spPr>
        <p:txBody>
          <a:bodyPr anchor="t"/>
          <a:lstStyle/>
          <a:p>
            <a:pPr lvl="0" marL="373379" indent="-373379" defTabSz="490727">
              <a:spcBef>
                <a:spcPts val="3000"/>
              </a:spcBef>
              <a:buBlip>
                <a:blip r:embed="rId2"/>
              </a:buBlip>
              <a:defRPr sz="1800">
                <a:solidFill>
                  <a:srgbClr val="000000"/>
                </a:solidFill>
              </a:defRPr>
            </a:pPr>
            <a:r>
              <a:rPr sz="3024"/>
              <a:t>Read verses 1-4</a:t>
            </a:r>
            <a:endParaRPr sz="3024"/>
          </a:p>
          <a:p>
            <a:pPr lvl="0" marL="373379" indent="-373379" defTabSz="490727">
              <a:spcBef>
                <a:spcPts val="3000"/>
              </a:spcBef>
              <a:buBlip>
                <a:blip r:embed="rId2"/>
              </a:buBlip>
              <a:defRPr sz="1800">
                <a:solidFill>
                  <a:srgbClr val="000000"/>
                </a:solidFill>
              </a:defRPr>
            </a:pPr>
            <a:r>
              <a:rPr sz="3024"/>
              <a:t>Key phrase, "Your father who sees in secret will reward you."</a:t>
            </a:r>
            <a:endParaRPr sz="3024"/>
          </a:p>
          <a:p>
            <a:pPr lvl="0" marL="373379" indent="-373379" defTabSz="490727">
              <a:spcBef>
                <a:spcPts val="3000"/>
              </a:spcBef>
              <a:buBlip>
                <a:blip r:embed="rId2"/>
              </a:buBlip>
              <a:defRPr sz="1800">
                <a:solidFill>
                  <a:srgbClr val="000000"/>
                </a:solidFill>
              </a:defRPr>
            </a:pPr>
            <a:r>
              <a:rPr sz="3024"/>
              <a:t>Why do hypocrites give? To be seen giving.</a:t>
            </a:r>
            <a:endParaRPr sz="3024"/>
          </a:p>
          <a:p>
            <a:pPr lvl="0" marL="373379" indent="-373379" defTabSz="490727">
              <a:spcBef>
                <a:spcPts val="3000"/>
              </a:spcBef>
              <a:buBlip>
                <a:blip r:embed="rId2"/>
              </a:buBlip>
              <a:defRPr sz="1800">
                <a:solidFill>
                  <a:srgbClr val="000000"/>
                </a:solidFill>
              </a:defRPr>
            </a:pPr>
            <a:r>
              <a:rPr sz="3024"/>
              <a:t>BTW What is a hypocrite? An Ancient Greek actor wearing a mask to play a role.</a:t>
            </a:r>
            <a:endParaRPr sz="3024"/>
          </a:p>
          <a:p>
            <a:pPr lvl="0" marL="373379" indent="-373379" defTabSz="490727">
              <a:spcBef>
                <a:spcPts val="3000"/>
              </a:spcBef>
              <a:buBlip>
                <a:blip r:embed="rId2"/>
              </a:buBlip>
              <a:defRPr sz="1800">
                <a:solidFill>
                  <a:srgbClr val="000000"/>
                </a:solidFill>
              </a:defRPr>
            </a:pPr>
            <a:r>
              <a:rPr sz="3024"/>
              <a:t>Jesus is not condemning public worship, but the hypocrisy of pretending worship for the sake of self-promotion.</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lvl="0">
              <a:defRPr spc="0" sz="1800">
                <a:solidFill>
                  <a:srgbClr val="000000"/>
                </a:solidFill>
              </a:defRPr>
            </a:pPr>
            <a:r>
              <a:rPr spc="70" sz="7000">
                <a:solidFill>
                  <a:srgbClr val="6E603B"/>
                </a:solidFill>
              </a:rPr>
              <a:t>Matthew 6</a:t>
            </a:r>
            <a:endParaRPr spc="70" sz="7000">
              <a:solidFill>
                <a:srgbClr val="6E603B"/>
              </a:solidFill>
            </a:endParaRPr>
          </a:p>
          <a:p>
            <a:pPr lvl="0">
              <a:defRPr spc="0" sz="1800">
                <a:solidFill>
                  <a:srgbClr val="000000"/>
                </a:solidFill>
              </a:defRPr>
            </a:pPr>
            <a:r>
              <a:rPr spc="70" sz="7000">
                <a:solidFill>
                  <a:srgbClr val="6E603B"/>
                </a:solidFill>
              </a:rPr>
              <a:t>Concerning Prayer</a:t>
            </a:r>
          </a:p>
        </p:txBody>
      </p:sp>
      <p:sp>
        <p:nvSpPr>
          <p:cNvPr id="49" name="Shape 49"/>
          <p:cNvSpPr/>
          <p:nvPr>
            <p:ph type="body" idx="1"/>
          </p:nvPr>
        </p:nvSpPr>
        <p:spPr>
          <a:prstGeom prst="rect">
            <a:avLst/>
          </a:prstGeom>
        </p:spPr>
        <p:txBody>
          <a:bodyPr anchor="t"/>
          <a:lstStyle/>
          <a:p>
            <a:pPr lvl="0" marL="373379" indent="-373379" defTabSz="490727">
              <a:spcBef>
                <a:spcPts val="3000"/>
              </a:spcBef>
              <a:buBlip>
                <a:blip r:embed="rId2"/>
              </a:buBlip>
              <a:defRPr sz="1800">
                <a:solidFill>
                  <a:srgbClr val="000000"/>
                </a:solidFill>
              </a:defRPr>
            </a:pPr>
            <a:r>
              <a:rPr sz="3024"/>
              <a:t>Read verses -14</a:t>
            </a:r>
            <a:endParaRPr sz="3024"/>
          </a:p>
          <a:p>
            <a:pPr lvl="0" marL="373379" indent="-373379" defTabSz="490727">
              <a:spcBef>
                <a:spcPts val="3000"/>
              </a:spcBef>
              <a:buBlip>
                <a:blip r:embed="rId2"/>
              </a:buBlip>
              <a:defRPr sz="1800">
                <a:solidFill>
                  <a:srgbClr val="000000"/>
                </a:solidFill>
              </a:defRPr>
            </a:pPr>
            <a:r>
              <a:rPr sz="3024"/>
              <a:t>And when you pray, you must not be like the Hypocrites...</a:t>
            </a:r>
            <a:endParaRPr sz="3024"/>
          </a:p>
          <a:p>
            <a:pPr lvl="0" marL="373379" indent="-373379" defTabSz="490727">
              <a:spcBef>
                <a:spcPts val="3000"/>
              </a:spcBef>
              <a:buBlip>
                <a:blip r:embed="rId2"/>
              </a:buBlip>
              <a:defRPr sz="1800">
                <a:solidFill>
                  <a:srgbClr val="000000"/>
                </a:solidFill>
              </a:defRPr>
            </a:pPr>
            <a:r>
              <a:rPr sz="3024"/>
              <a:t>Empty phrases and many words: </a:t>
            </a:r>
            <a:br>
              <a:rPr sz="3024"/>
            </a:br>
            <a:r>
              <a:rPr sz="3024"/>
              <a:t>"Juswanna" Prayers, </a:t>
            </a:r>
            <a:br>
              <a:rPr sz="3024"/>
            </a:br>
            <a:r>
              <a:rPr sz="3024"/>
              <a:t>"O Lord Father God" prayers </a:t>
            </a:r>
            <a:br>
              <a:rPr sz="3024"/>
            </a:br>
            <a:r>
              <a:rPr sz="3024"/>
              <a:t>"Our Bodies to thy service" prayers</a:t>
            </a:r>
            <a:endParaRPr sz="3024"/>
          </a:p>
          <a:p>
            <a:pPr lvl="0" marL="373379" indent="-373379" defTabSz="490727">
              <a:spcBef>
                <a:spcPts val="3000"/>
              </a:spcBef>
              <a:buBlip>
                <a:blip r:embed="rId2"/>
              </a:buBlip>
              <a:defRPr sz="1800">
                <a:solidFill>
                  <a:srgbClr val="000000"/>
                </a:solidFill>
              </a:defRPr>
            </a:pPr>
            <a:r>
              <a:rPr sz="3024"/>
              <a:t>The Our Father teaches us both to direct and to express the inward dispositions of the heart. Jesus is saying, take off your mask, stop acting like a prayer warrior and just pray.</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 name="Shape 51"/>
          <p:cNvSpPr/>
          <p:nvPr>
            <p:ph type="title"/>
          </p:nvPr>
        </p:nvSpPr>
        <p:spPr>
          <a:prstGeom prst="rect">
            <a:avLst/>
          </a:prstGeom>
        </p:spPr>
        <p:txBody>
          <a:bodyPr/>
          <a:lstStyle/>
          <a:p>
            <a:pPr lvl="0">
              <a:defRPr spc="0" sz="1800">
                <a:solidFill>
                  <a:srgbClr val="000000"/>
                </a:solidFill>
              </a:defRPr>
            </a:pPr>
            <a:r>
              <a:rPr spc="70" sz="7000">
                <a:solidFill>
                  <a:srgbClr val="6E603B"/>
                </a:solidFill>
              </a:rPr>
              <a:t>Concerning Fasting</a:t>
            </a:r>
            <a:endParaRPr spc="70" sz="7000">
              <a:solidFill>
                <a:srgbClr val="6E603B"/>
              </a:solidFill>
            </a:endParaRPr>
          </a:p>
          <a:p>
            <a:pPr lvl="0">
              <a:defRPr spc="0" sz="1800">
                <a:solidFill>
                  <a:srgbClr val="000000"/>
                </a:solidFill>
              </a:defRPr>
            </a:pPr>
            <a:r>
              <a:rPr spc="39" sz="4000">
                <a:solidFill>
                  <a:srgbClr val="6E603B"/>
                </a:solidFill>
              </a:rPr>
              <a:t>6:16-18</a:t>
            </a:r>
          </a:p>
        </p:txBody>
      </p:sp>
      <p:sp>
        <p:nvSpPr>
          <p:cNvPr id="52" name="Shape 52"/>
          <p:cNvSpPr/>
          <p:nvPr>
            <p:ph type="body" idx="1"/>
          </p:nvPr>
        </p:nvSpPr>
        <p:spPr>
          <a:xfrm>
            <a:off x="1587500" y="2736850"/>
            <a:ext cx="10464800" cy="6032500"/>
          </a:xfrm>
          <a:prstGeom prst="rect">
            <a:avLst/>
          </a:prstGeom>
        </p:spPr>
        <p:txBody>
          <a:bodyPr anchor="t"/>
          <a:lstStyle/>
          <a:p>
            <a:pPr lvl="0" marL="333375" indent="-333375" defTabSz="438150">
              <a:spcBef>
                <a:spcPts val="2700"/>
              </a:spcBef>
              <a:buBlip>
                <a:blip r:embed="rId2"/>
              </a:buBlip>
              <a:defRPr sz="1800">
                <a:solidFill>
                  <a:srgbClr val="000000"/>
                </a:solidFill>
              </a:defRPr>
            </a:pPr>
            <a:r>
              <a:rPr sz="2700"/>
              <a:t>Hypocrites are those who fast in a big showy way to be seen fasting. The hypocrite wants to hear, "Look how spiritual he is, he fasts so much he's just skin and bones."</a:t>
            </a:r>
            <a:endParaRPr sz="2700"/>
          </a:p>
          <a:p>
            <a:pPr lvl="0" marL="333375" indent="-333375" defTabSz="438150">
              <a:spcBef>
                <a:spcPts val="2700"/>
              </a:spcBef>
              <a:buBlip>
                <a:blip r:embed="rId2"/>
              </a:buBlip>
              <a:defRPr sz="1800">
                <a:solidFill>
                  <a:srgbClr val="000000"/>
                </a:solidFill>
              </a:defRPr>
            </a:pPr>
            <a:r>
              <a:rPr sz="2700"/>
              <a:t>Jesus encourages Fasting, but with the correct attitude of the heart. The right disposition is key. His solitary fasting in the wilderness is our example.</a:t>
            </a:r>
            <a:endParaRPr sz="2700"/>
          </a:p>
          <a:p>
            <a:pPr lvl="0" marL="333375" indent="-333375" defTabSz="438150">
              <a:spcBef>
                <a:spcPts val="2700"/>
              </a:spcBef>
              <a:buBlip>
                <a:blip r:embed="rId2"/>
              </a:buBlip>
              <a:defRPr sz="1800">
                <a:solidFill>
                  <a:srgbClr val="000000"/>
                </a:solidFill>
              </a:defRPr>
            </a:pPr>
            <a:r>
              <a:rPr sz="2700"/>
              <a:t>The key fasts are defined in the Book of Common Prayer p. lix or '28 p. li: Ash Wednesday*, Good Friday*, 40 Days of Lent, 12 Ember days  at the seasons, All Fridays (except between Christmas and Epiphany) </a:t>
            </a:r>
            <a:endParaRPr sz="2700"/>
          </a:p>
          <a:p>
            <a:pPr lvl="0" marL="333375" indent="-333375" defTabSz="438150">
              <a:spcBef>
                <a:spcPts val="2700"/>
              </a:spcBef>
              <a:buBlip>
                <a:blip r:embed="rId2"/>
              </a:buBlip>
              <a:defRPr sz="1800">
                <a:solidFill>
                  <a:srgbClr val="000000"/>
                </a:solidFill>
              </a:defRPr>
            </a:pPr>
            <a:r>
              <a:rPr sz="2700"/>
              <a:t>Your Father who sees in secret will reward you in secret.</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 name="Shape 54"/>
          <p:cNvSpPr/>
          <p:nvPr>
            <p:ph type="title"/>
          </p:nvPr>
        </p:nvSpPr>
        <p:spPr>
          <a:xfrm>
            <a:off x="1587499" y="260350"/>
            <a:ext cx="10464801" cy="2349500"/>
          </a:xfrm>
          <a:prstGeom prst="rect">
            <a:avLst/>
          </a:prstGeom>
        </p:spPr>
        <p:txBody>
          <a:bodyPr/>
          <a:lstStyle/>
          <a:p>
            <a:pPr lvl="0" defTabSz="560831">
              <a:defRPr spc="0" sz="1800">
                <a:solidFill>
                  <a:srgbClr val="000000"/>
                </a:solidFill>
              </a:defRPr>
            </a:pPr>
            <a:r>
              <a:rPr spc="67" sz="6719">
                <a:solidFill>
                  <a:srgbClr val="6E603B"/>
                </a:solidFill>
              </a:rPr>
              <a:t>Lessons from Jesus' Fast</a:t>
            </a:r>
            <a:endParaRPr spc="67" sz="6719">
              <a:solidFill>
                <a:srgbClr val="6E603B"/>
              </a:solidFill>
            </a:endParaRPr>
          </a:p>
          <a:p>
            <a:pPr lvl="0" defTabSz="560831">
              <a:defRPr spc="0" sz="1800">
                <a:solidFill>
                  <a:srgbClr val="000000"/>
                </a:solidFill>
              </a:defRPr>
            </a:pPr>
            <a:r>
              <a:rPr spc="38" sz="3839">
                <a:solidFill>
                  <a:srgbClr val="6E603B"/>
                </a:solidFill>
              </a:rPr>
              <a:t>Excursus </a:t>
            </a:r>
          </a:p>
        </p:txBody>
      </p:sp>
      <p:sp>
        <p:nvSpPr>
          <p:cNvPr id="55" name="Shape 55"/>
          <p:cNvSpPr/>
          <p:nvPr>
            <p:ph type="body" idx="1"/>
          </p:nvPr>
        </p:nvSpPr>
        <p:spPr>
          <a:xfrm>
            <a:off x="780409" y="2730499"/>
            <a:ext cx="11835328" cy="6032500"/>
          </a:xfrm>
          <a:prstGeom prst="rect">
            <a:avLst/>
          </a:prstGeom>
        </p:spPr>
        <p:txBody>
          <a:bodyPr anchor="t"/>
          <a:lstStyle/>
          <a:p>
            <a:pPr lvl="0" marL="0" indent="0">
              <a:buSzTx/>
              <a:buFontTx/>
              <a:buNone/>
              <a:defRPr sz="1800">
                <a:solidFill>
                  <a:srgbClr val="000000"/>
                </a:solidFill>
              </a:defRPr>
            </a:pPr>
            <a:r>
              <a:rPr sz="3600"/>
              <a:t>What marks of Jesus' fasting aught to mark our own fasts</a:t>
            </a:r>
            <a:endParaRPr sz="3600"/>
          </a:p>
          <a:p>
            <a:pPr lvl="0" marL="635000" indent="-635000">
              <a:buSzPct val="100000"/>
              <a:buFontTx/>
              <a:buAutoNum type="arabicPeriod" startAt="1"/>
              <a:defRPr sz="1800">
                <a:solidFill>
                  <a:srgbClr val="000000"/>
                </a:solidFill>
              </a:defRPr>
            </a:pPr>
            <a:r>
              <a:rPr sz="3600"/>
              <a:t>His fasting was an act prompted by the Spirit.</a:t>
            </a:r>
            <a:endParaRPr sz="3600"/>
          </a:p>
          <a:p>
            <a:pPr lvl="0" marL="635000" indent="-635000">
              <a:buSzPct val="100000"/>
              <a:buFontTx/>
              <a:buAutoNum type="arabicPeriod" startAt="1"/>
              <a:defRPr sz="1800">
                <a:solidFill>
                  <a:srgbClr val="000000"/>
                </a:solidFill>
              </a:defRPr>
            </a:pPr>
            <a:r>
              <a:rPr sz="3600"/>
              <a:t>He fasted for spiritual benefit.</a:t>
            </a:r>
            <a:endParaRPr sz="3600"/>
          </a:p>
          <a:p>
            <a:pPr lvl="0" marL="635000" indent="-635000">
              <a:buSzPct val="100000"/>
              <a:buFontTx/>
              <a:buAutoNum type="arabicPeriod" startAt="1"/>
              <a:defRPr sz="1800">
                <a:solidFill>
                  <a:srgbClr val="000000"/>
                </a:solidFill>
              </a:defRPr>
            </a:pPr>
            <a:r>
              <a:rPr sz="3600"/>
              <a:t>He fasted to defeat the influence of Satan in his life.</a:t>
            </a:r>
            <a:endParaRPr sz="3600"/>
          </a:p>
          <a:p>
            <a:pPr lvl="0" marL="635000" indent="-635000">
              <a:buSzPct val="100000"/>
              <a:buFontTx/>
              <a:buAutoNum type="arabicPeriod" startAt="1"/>
              <a:defRPr sz="1800">
                <a:solidFill>
                  <a:srgbClr val="000000"/>
                </a:solidFill>
              </a:defRPr>
            </a:pPr>
            <a:r>
              <a:rPr sz="3600"/>
              <a:t>As he abstained from food he feasted on the Scriptures.</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 name="Shape 57"/>
          <p:cNvSpPr/>
          <p:nvPr>
            <p:ph type="title"/>
          </p:nvPr>
        </p:nvSpPr>
        <p:spPr>
          <a:prstGeom prst="rect">
            <a:avLst/>
          </a:prstGeom>
        </p:spPr>
        <p:txBody>
          <a:bodyPr/>
          <a:lstStyle/>
          <a:p>
            <a:pPr lvl="0" defTabSz="438150">
              <a:defRPr spc="0" sz="1800">
                <a:solidFill>
                  <a:srgbClr val="000000"/>
                </a:solidFill>
              </a:defRPr>
            </a:pPr>
            <a:r>
              <a:rPr spc="52" sz="5250">
                <a:solidFill>
                  <a:srgbClr val="6E603B"/>
                </a:solidFill>
              </a:rPr>
              <a:t>Spiritual Disciplines</a:t>
            </a:r>
            <a:endParaRPr spc="52" sz="5250">
              <a:solidFill>
                <a:srgbClr val="6E603B"/>
              </a:solidFill>
            </a:endParaRPr>
          </a:p>
          <a:p>
            <a:pPr lvl="0" defTabSz="438150">
              <a:defRPr spc="0" sz="1800">
                <a:solidFill>
                  <a:srgbClr val="000000"/>
                </a:solidFill>
              </a:defRPr>
            </a:pPr>
            <a:r>
              <a:rPr spc="52" sz="5250">
                <a:solidFill>
                  <a:srgbClr val="6E603B"/>
                </a:solidFill>
              </a:rPr>
              <a:t>Almsgiving, Prayer and Fasting</a:t>
            </a:r>
          </a:p>
        </p:txBody>
      </p:sp>
      <p:sp>
        <p:nvSpPr>
          <p:cNvPr id="58" name="Shape 58"/>
          <p:cNvSpPr/>
          <p:nvPr>
            <p:ph type="body" idx="1"/>
          </p:nvPr>
        </p:nvSpPr>
        <p:spPr>
          <a:xfrm>
            <a:off x="1404764" y="2441167"/>
            <a:ext cx="10464800" cy="6032501"/>
          </a:xfrm>
          <a:prstGeom prst="rect">
            <a:avLst/>
          </a:prstGeom>
        </p:spPr>
        <p:txBody>
          <a:bodyPr anchor="t"/>
          <a:lstStyle/>
          <a:p>
            <a:pPr lvl="0" marL="395604" indent="-395604" defTabSz="519937">
              <a:spcBef>
                <a:spcPts val="3200"/>
              </a:spcBef>
              <a:buBlip>
                <a:blip r:embed="rId2"/>
              </a:buBlip>
              <a:defRPr sz="1800">
                <a:solidFill>
                  <a:srgbClr val="000000"/>
                </a:solidFill>
              </a:defRPr>
            </a:pPr>
            <a:r>
              <a:rPr sz="3204"/>
              <a:t>So far in chapter 6, Jesus has addressed the three main spiritual disciplines expected of all believers: Almsgiving, Prayer, and Fasting. These are each necessary disciplines for all believers.</a:t>
            </a:r>
            <a:endParaRPr sz="3204"/>
          </a:p>
          <a:p>
            <a:pPr lvl="0" marL="395604" indent="-395604" defTabSz="519937">
              <a:spcBef>
                <a:spcPts val="3200"/>
              </a:spcBef>
              <a:buBlip>
                <a:blip r:embed="rId2"/>
              </a:buBlip>
              <a:defRPr sz="1800">
                <a:solidFill>
                  <a:srgbClr val="000000"/>
                </a:solidFill>
              </a:defRPr>
            </a:pPr>
            <a:r>
              <a:rPr sz="3204"/>
              <a:t>The common thread is: the great enemy of spiritual discipline is hypocrisy - playing the role for pride sake. </a:t>
            </a:r>
            <a:endParaRPr sz="3204"/>
          </a:p>
          <a:p>
            <a:pPr lvl="0" marL="395604" indent="-395604" defTabSz="519937">
              <a:spcBef>
                <a:spcPts val="3200"/>
              </a:spcBef>
              <a:buBlip>
                <a:blip r:embed="rId2"/>
              </a:buBlip>
              <a:defRPr sz="1800">
                <a:solidFill>
                  <a:srgbClr val="000000"/>
                </a:solidFill>
              </a:defRPr>
            </a:pPr>
            <a:r>
              <a:rPr sz="3204"/>
              <a:t>The key to Spiritual Discipline and growth is the attitude of the heart. A heart that is tuned to God and looks to Him for reward will find it. </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 name="Shape 60"/>
          <p:cNvSpPr/>
          <p:nvPr>
            <p:ph type="title"/>
          </p:nvPr>
        </p:nvSpPr>
        <p:spPr>
          <a:xfrm>
            <a:off x="1587499" y="260350"/>
            <a:ext cx="10464801" cy="2349500"/>
          </a:xfrm>
          <a:prstGeom prst="rect">
            <a:avLst/>
          </a:prstGeom>
        </p:spPr>
        <p:txBody>
          <a:bodyPr/>
          <a:lstStyle/>
          <a:p>
            <a:pPr lvl="0">
              <a:defRPr spc="0" sz="1800">
                <a:solidFill>
                  <a:srgbClr val="000000"/>
                </a:solidFill>
              </a:defRPr>
            </a:pPr>
            <a:r>
              <a:rPr spc="70" sz="7000">
                <a:solidFill>
                  <a:srgbClr val="6E603B"/>
                </a:solidFill>
              </a:rPr>
              <a:t>Concerning Treasures</a:t>
            </a:r>
            <a:endParaRPr spc="70" sz="7000">
              <a:solidFill>
                <a:srgbClr val="6E603B"/>
              </a:solidFill>
            </a:endParaRPr>
          </a:p>
          <a:p>
            <a:pPr lvl="0">
              <a:defRPr spc="0" sz="1800">
                <a:solidFill>
                  <a:srgbClr val="000000"/>
                </a:solidFill>
              </a:defRPr>
            </a:pPr>
            <a:r>
              <a:rPr spc="39" sz="4000">
                <a:solidFill>
                  <a:srgbClr val="6E603B"/>
                </a:solidFill>
              </a:rPr>
              <a:t>6:19-21</a:t>
            </a:r>
          </a:p>
        </p:txBody>
      </p:sp>
      <p:sp>
        <p:nvSpPr>
          <p:cNvPr id="61" name="Shape 61"/>
          <p:cNvSpPr/>
          <p:nvPr>
            <p:ph type="body" idx="1"/>
          </p:nvPr>
        </p:nvSpPr>
        <p:spPr>
          <a:xfrm>
            <a:off x="1024059" y="2319341"/>
            <a:ext cx="11591680" cy="7265977"/>
          </a:xfrm>
          <a:prstGeom prst="rect">
            <a:avLst/>
          </a:prstGeom>
        </p:spPr>
        <p:txBody>
          <a:bodyPr anchor="t"/>
          <a:lstStyle/>
          <a:p>
            <a:pPr lvl="0" marL="373379" indent="-373379" defTabSz="490727">
              <a:spcBef>
                <a:spcPts val="3000"/>
              </a:spcBef>
              <a:buBlip>
                <a:blip r:embed="rId2"/>
              </a:buBlip>
              <a:defRPr sz="1800">
                <a:solidFill>
                  <a:srgbClr val="000000"/>
                </a:solidFill>
              </a:defRPr>
            </a:pPr>
            <a:r>
              <a:rPr sz="3024"/>
              <a:t>Wealth is not a vice and poverty is not a virtue!</a:t>
            </a:r>
            <a:endParaRPr sz="3024"/>
          </a:p>
          <a:p>
            <a:pPr lvl="0" marL="373379" indent="-373379" defTabSz="490727">
              <a:spcBef>
                <a:spcPts val="3000"/>
              </a:spcBef>
              <a:buBlip>
                <a:blip r:embed="rId2"/>
              </a:buBlip>
              <a:defRPr sz="1800">
                <a:solidFill>
                  <a:srgbClr val="000000"/>
                </a:solidFill>
              </a:defRPr>
            </a:pPr>
            <a:r>
              <a:rPr sz="3024"/>
              <a:t>Several of the greatest believers of all time were insanely wealthy: Job, Abraham, David, Hezekiah.</a:t>
            </a:r>
            <a:endParaRPr sz="3024"/>
          </a:p>
          <a:p>
            <a:pPr lvl="0" marL="373379" indent="-373379" defTabSz="490727">
              <a:spcBef>
                <a:spcPts val="3000"/>
              </a:spcBef>
              <a:buBlip>
                <a:blip r:embed="rId2"/>
              </a:buBlip>
              <a:defRPr sz="1800">
                <a:solidFill>
                  <a:srgbClr val="000000"/>
                </a:solidFill>
              </a:defRPr>
            </a:pPr>
            <a:r>
              <a:rPr sz="3024"/>
              <a:t>Wealth is a catalyst which exposes inner dispositions of the heart. </a:t>
            </a:r>
            <a:br>
              <a:rPr sz="3024"/>
            </a:br>
            <a:r>
              <a:rPr b="1" sz="3024"/>
              <a:t>"Where your treasure is, there will your heart be also."</a:t>
            </a:r>
            <a:endParaRPr b="1" sz="3024"/>
          </a:p>
          <a:p>
            <a:pPr lvl="0" marL="373379" indent="-373379" defTabSz="490727">
              <a:spcBef>
                <a:spcPts val="3000"/>
              </a:spcBef>
              <a:buBlip>
                <a:blip r:embed="rId2"/>
              </a:buBlip>
              <a:defRPr sz="1800">
                <a:solidFill>
                  <a:srgbClr val="000000"/>
                </a:solidFill>
              </a:defRPr>
            </a:pPr>
            <a:r>
              <a:rPr sz="3024"/>
              <a:t>It can expose pride, jealousy, vainglory, contempt, coveteousness</a:t>
            </a:r>
            <a:endParaRPr sz="3024"/>
          </a:p>
          <a:p>
            <a:pPr lvl="0" marL="373379" indent="-373379" defTabSz="490727">
              <a:spcBef>
                <a:spcPts val="3000"/>
              </a:spcBef>
              <a:buBlip>
                <a:blip r:embed="rId2"/>
              </a:buBlip>
              <a:defRPr sz="1800">
                <a:solidFill>
                  <a:srgbClr val="000000"/>
                </a:solidFill>
              </a:defRPr>
            </a:pPr>
            <a:r>
              <a:rPr sz="3024"/>
              <a:t>Wealth also exposes thankfulness, generosity, wisdom, </a:t>
            </a:r>
            <a:br>
              <a:rPr sz="3024"/>
            </a:br>
            <a:r>
              <a:rPr sz="3024"/>
              <a:t>self-discipline</a:t>
            </a:r>
            <a:endParaRPr sz="3024"/>
          </a:p>
          <a:p>
            <a:pPr lvl="0" marL="373379" indent="-373379" defTabSz="490727">
              <a:spcBef>
                <a:spcPts val="3000"/>
              </a:spcBef>
              <a:buBlip>
                <a:blip r:embed="rId2"/>
              </a:buBlip>
              <a:defRPr sz="1800">
                <a:solidFill>
                  <a:srgbClr val="000000"/>
                </a:solidFill>
              </a:defRPr>
            </a:pPr>
            <a:r>
              <a:rPr b="1" sz="3024"/>
              <a:t>KEY TRUTH: Be proactive and intentional about what treasure you seek. </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 name="Shape 63"/>
          <p:cNvSpPr/>
          <p:nvPr>
            <p:ph type="title"/>
          </p:nvPr>
        </p:nvSpPr>
        <p:spPr>
          <a:prstGeom prst="rect">
            <a:avLst/>
          </a:prstGeom>
        </p:spPr>
        <p:txBody>
          <a:bodyPr/>
          <a:lstStyle/>
          <a:p>
            <a:pPr lvl="0">
              <a:defRPr spc="0" sz="1800">
                <a:solidFill>
                  <a:srgbClr val="000000"/>
                </a:solidFill>
              </a:defRPr>
            </a:pPr>
            <a:r>
              <a:rPr spc="70" sz="7000">
                <a:solidFill>
                  <a:srgbClr val="6E603B"/>
                </a:solidFill>
              </a:rPr>
              <a:t>The Sound Eye</a:t>
            </a:r>
            <a:endParaRPr spc="70" sz="7000">
              <a:solidFill>
                <a:srgbClr val="6E603B"/>
              </a:solidFill>
            </a:endParaRPr>
          </a:p>
          <a:p>
            <a:pPr lvl="0">
              <a:defRPr spc="0" sz="1800">
                <a:solidFill>
                  <a:srgbClr val="000000"/>
                </a:solidFill>
              </a:defRPr>
            </a:pPr>
            <a:r>
              <a:rPr spc="39" sz="4000">
                <a:solidFill>
                  <a:srgbClr val="6E603B"/>
                </a:solidFill>
              </a:rPr>
              <a:t>6:22-23</a:t>
            </a:r>
          </a:p>
        </p:txBody>
      </p:sp>
      <p:sp>
        <p:nvSpPr>
          <p:cNvPr id="64" name="Shape 64"/>
          <p:cNvSpPr/>
          <p:nvPr>
            <p:ph type="body" idx="1"/>
          </p:nvPr>
        </p:nvSpPr>
        <p:spPr>
          <a:xfrm>
            <a:off x="749954" y="2273656"/>
            <a:ext cx="11804875" cy="7418256"/>
          </a:xfrm>
          <a:prstGeom prst="rect">
            <a:avLst/>
          </a:prstGeom>
        </p:spPr>
        <p:txBody>
          <a:bodyPr anchor="t"/>
          <a:lstStyle/>
          <a:p>
            <a:pPr lvl="0" marL="395604" indent="-395604" defTabSz="519937">
              <a:spcBef>
                <a:spcPts val="3200"/>
              </a:spcBef>
              <a:buBlip>
                <a:blip r:embed="rId2"/>
              </a:buBlip>
              <a:defRPr sz="1800">
                <a:solidFill>
                  <a:srgbClr val="000000"/>
                </a:solidFill>
              </a:defRPr>
            </a:pPr>
            <a:r>
              <a:rPr sz="3204"/>
              <a:t>This is a tough saying but in context it makes sense. Jesus has been talking about being honest about the consequences of our inner life (dispositions of the heart), now he tells us how to cultivate an inner life which is pleasing to God. </a:t>
            </a:r>
            <a:endParaRPr sz="3204"/>
          </a:p>
          <a:p>
            <a:pPr lvl="0" marL="395604" indent="-395604" defTabSz="519937">
              <a:spcBef>
                <a:spcPts val="3200"/>
              </a:spcBef>
              <a:buBlip>
                <a:blip r:embed="rId2"/>
              </a:buBlip>
              <a:defRPr sz="1800">
                <a:solidFill>
                  <a:srgbClr val="000000"/>
                </a:solidFill>
              </a:defRPr>
            </a:pPr>
            <a:r>
              <a:rPr sz="3204"/>
              <a:t>Old Computer Phrase: GIGO Garbage In / Garbage Out </a:t>
            </a:r>
            <a:endParaRPr sz="3204"/>
          </a:p>
          <a:p>
            <a:pPr lvl="0" marL="395604" indent="-395604" defTabSz="519937">
              <a:spcBef>
                <a:spcPts val="3200"/>
              </a:spcBef>
              <a:buBlip>
                <a:blip r:embed="rId2"/>
              </a:buBlip>
              <a:defRPr sz="1800">
                <a:solidFill>
                  <a:srgbClr val="000000"/>
                </a:solidFill>
              </a:defRPr>
            </a:pPr>
            <a:r>
              <a:rPr sz="3204"/>
              <a:t>Jesus' point, our souls are like mirrors reflecting a glory that is not our own but belongs to God whose image we bear. If God's glory shines into the eyes of our souls, his glory will clear our souls of darkness and reflect back as goodness. If on the other hand, we close our eyes (souls) to God's brightness then there will be only darkness (death and wickedness) in our souls and reflecting outwards.</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 name="Shape 66"/>
          <p:cNvSpPr/>
          <p:nvPr>
            <p:ph type="title"/>
          </p:nvPr>
        </p:nvSpPr>
        <p:spPr>
          <a:prstGeom prst="rect">
            <a:avLst/>
          </a:prstGeom>
        </p:spPr>
        <p:txBody>
          <a:bodyPr/>
          <a:lstStyle/>
          <a:p>
            <a:pPr lvl="0">
              <a:defRPr spc="0" sz="1800">
                <a:solidFill>
                  <a:srgbClr val="000000"/>
                </a:solidFill>
              </a:defRPr>
            </a:pPr>
            <a:r>
              <a:rPr spc="70" sz="7000">
                <a:solidFill>
                  <a:srgbClr val="6E603B"/>
                </a:solidFill>
              </a:rPr>
              <a:t>Serving Two Masters</a:t>
            </a:r>
            <a:endParaRPr spc="70" sz="7000">
              <a:solidFill>
                <a:srgbClr val="6E603B"/>
              </a:solidFill>
            </a:endParaRPr>
          </a:p>
          <a:p>
            <a:pPr lvl="0">
              <a:defRPr spc="0" sz="1800">
                <a:solidFill>
                  <a:srgbClr val="000000"/>
                </a:solidFill>
              </a:defRPr>
            </a:pPr>
            <a:r>
              <a:rPr spc="39" sz="4000">
                <a:solidFill>
                  <a:srgbClr val="6E603B"/>
                </a:solidFill>
              </a:rPr>
              <a:t>6:24</a:t>
            </a:r>
          </a:p>
        </p:txBody>
      </p:sp>
      <p:sp>
        <p:nvSpPr>
          <p:cNvPr id="67" name="Shape 67"/>
          <p:cNvSpPr/>
          <p:nvPr>
            <p:ph type="body" idx="1"/>
          </p:nvPr>
        </p:nvSpPr>
        <p:spPr>
          <a:prstGeom prst="rect">
            <a:avLst/>
          </a:prstGeom>
        </p:spPr>
        <p:txBody>
          <a:bodyPr anchor="t"/>
          <a:lstStyle/>
          <a:p>
            <a:pPr lvl="0" marL="422275" indent="-422275" defTabSz="554990">
              <a:spcBef>
                <a:spcPts val="3400"/>
              </a:spcBef>
              <a:buBlip>
                <a:blip r:embed="rId2"/>
              </a:buBlip>
              <a:defRPr sz="1800">
                <a:solidFill>
                  <a:srgbClr val="000000"/>
                </a:solidFill>
              </a:defRPr>
            </a:pPr>
            <a:r>
              <a:rPr sz="3420"/>
              <a:t>Eve could not serve both God and Satan!</a:t>
            </a:r>
            <a:endParaRPr sz="3420"/>
          </a:p>
          <a:p>
            <a:pPr lvl="0" marL="422275" indent="-422275" defTabSz="554990">
              <a:spcBef>
                <a:spcPts val="3400"/>
              </a:spcBef>
              <a:buBlip>
                <a:blip r:embed="rId2"/>
              </a:buBlip>
              <a:defRPr sz="1800">
                <a:solidFill>
                  <a:srgbClr val="000000"/>
                </a:solidFill>
              </a:defRPr>
            </a:pPr>
            <a:r>
              <a:rPr sz="3420"/>
              <a:t>Neither can we!</a:t>
            </a:r>
            <a:endParaRPr sz="3420"/>
          </a:p>
          <a:p>
            <a:pPr lvl="0" marL="422275" indent="-422275" defTabSz="554990">
              <a:spcBef>
                <a:spcPts val="3400"/>
              </a:spcBef>
              <a:buBlip>
                <a:blip r:embed="rId2"/>
              </a:buBlip>
              <a:defRPr sz="1800">
                <a:solidFill>
                  <a:srgbClr val="000000"/>
                </a:solidFill>
              </a:defRPr>
            </a:pPr>
            <a:r>
              <a:rPr sz="3420"/>
              <a:t>How many ways do we try to divide our lives between that which belongs to God and that which belongs to the world.</a:t>
            </a:r>
            <a:endParaRPr sz="3420"/>
          </a:p>
          <a:p>
            <a:pPr lvl="0" marL="422275" indent="-422275" defTabSz="554990">
              <a:spcBef>
                <a:spcPts val="3400"/>
              </a:spcBef>
              <a:buBlip>
                <a:blip r:embed="rId2"/>
              </a:buBlip>
              <a:defRPr sz="1800">
                <a:solidFill>
                  <a:srgbClr val="000000"/>
                </a:solidFill>
              </a:defRPr>
            </a:pPr>
            <a:r>
              <a:rPr sz="3420"/>
              <a:t>How many times do we try to divide our allegience between the Kingdom of God and the United States of America?</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9" name="Shape 69"/>
          <p:cNvSpPr/>
          <p:nvPr>
            <p:ph type="title"/>
          </p:nvPr>
        </p:nvSpPr>
        <p:spPr>
          <a:prstGeom prst="rect">
            <a:avLst/>
          </a:prstGeom>
        </p:spPr>
        <p:txBody>
          <a:bodyPr/>
          <a:lstStyle/>
          <a:p>
            <a:pPr lvl="0">
              <a:defRPr spc="0" sz="1800">
                <a:solidFill>
                  <a:srgbClr val="000000"/>
                </a:solidFill>
              </a:defRPr>
            </a:pPr>
            <a:r>
              <a:rPr spc="70" sz="7000">
                <a:solidFill>
                  <a:srgbClr val="6E603B"/>
                </a:solidFill>
              </a:rPr>
              <a:t>Do Not Be Anxious</a:t>
            </a:r>
            <a:endParaRPr spc="70" sz="7000">
              <a:solidFill>
                <a:srgbClr val="6E603B"/>
              </a:solidFill>
            </a:endParaRPr>
          </a:p>
          <a:p>
            <a:pPr lvl="0">
              <a:defRPr spc="0" sz="1800">
                <a:solidFill>
                  <a:srgbClr val="000000"/>
                </a:solidFill>
              </a:defRPr>
            </a:pPr>
            <a:r>
              <a:rPr spc="39" sz="4000">
                <a:solidFill>
                  <a:srgbClr val="6E603B"/>
                </a:solidFill>
              </a:rPr>
              <a:t>6:25-34</a:t>
            </a:r>
          </a:p>
        </p:txBody>
      </p:sp>
      <p:sp>
        <p:nvSpPr>
          <p:cNvPr id="70" name="Shape 70"/>
          <p:cNvSpPr/>
          <p:nvPr>
            <p:ph type="body" idx="1"/>
          </p:nvPr>
        </p:nvSpPr>
        <p:spPr>
          <a:xfrm>
            <a:off x="952500" y="2730499"/>
            <a:ext cx="11556643" cy="6550255"/>
          </a:xfrm>
          <a:prstGeom prst="rect">
            <a:avLst/>
          </a:prstGeom>
        </p:spPr>
        <p:txBody>
          <a:bodyPr anchor="t"/>
          <a:lstStyle/>
          <a:p>
            <a:pPr lvl="0">
              <a:buBlip>
                <a:blip r:embed="rId2"/>
              </a:buBlip>
              <a:defRPr sz="1800">
                <a:solidFill>
                  <a:srgbClr val="000000"/>
                </a:solidFill>
              </a:defRPr>
            </a:pPr>
            <a:r>
              <a:rPr sz="3600"/>
              <a:t>Anxiety is excessive worry about how to meet daily needs in the future. It is prolonged precisely because it concerns daily needs.</a:t>
            </a:r>
            <a:endParaRPr sz="3600"/>
          </a:p>
          <a:p>
            <a:pPr lvl="0">
              <a:buBlip>
                <a:blip r:embed="rId2"/>
              </a:buBlip>
              <a:defRPr sz="1800">
                <a:solidFill>
                  <a:srgbClr val="000000"/>
                </a:solidFill>
              </a:defRPr>
            </a:pPr>
            <a:r>
              <a:rPr sz="3600"/>
              <a:t>Why is anxiety so wrong?</a:t>
            </a:r>
            <a:endParaRPr sz="3600"/>
          </a:p>
          <a:p>
            <a:pPr lvl="0">
              <a:buBlip>
                <a:blip r:embed="rId2"/>
              </a:buBlip>
              <a:defRPr sz="1800">
                <a:solidFill>
                  <a:srgbClr val="000000"/>
                </a:solidFill>
              </a:defRPr>
            </a:pPr>
            <a:r>
              <a:rPr sz="3600"/>
              <a:t>O ye of little faith! God provides for the smallest and most insignificant things. And yet you believe that he can not or will not provide for you? </a:t>
            </a:r>
            <a:endParaRPr sz="3600"/>
          </a:p>
          <a:p>
            <a:pPr lvl="0">
              <a:buBlip>
                <a:blip r:embed="rId2"/>
              </a:buBlip>
              <a:defRPr sz="1800">
                <a:solidFill>
                  <a:srgbClr val="000000"/>
                </a:solidFill>
              </a:defRPr>
            </a:pPr>
            <a:r>
              <a:rPr sz="3600"/>
              <a:t>St. Peter learned this lesson well. Read I Peter 5:7</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2" name="Shape 72"/>
          <p:cNvSpPr/>
          <p:nvPr>
            <p:ph type="title"/>
          </p:nvPr>
        </p:nvSpPr>
        <p:spPr>
          <a:xfrm>
            <a:off x="1587500" y="254000"/>
            <a:ext cx="10464800" cy="2212448"/>
          </a:xfrm>
          <a:prstGeom prst="rect">
            <a:avLst/>
          </a:prstGeom>
        </p:spPr>
        <p:txBody>
          <a:bodyPr/>
          <a:lstStyle/>
          <a:p>
            <a:pPr lvl="0">
              <a:defRPr spc="0" sz="1800">
                <a:solidFill>
                  <a:srgbClr val="000000"/>
                </a:solidFill>
              </a:defRPr>
            </a:pPr>
            <a:r>
              <a:rPr spc="70" sz="7000">
                <a:solidFill>
                  <a:srgbClr val="6E603B"/>
                </a:solidFill>
              </a:rPr>
              <a:t>Recap of Chapter 6</a:t>
            </a:r>
            <a:endParaRPr spc="70" sz="7000">
              <a:solidFill>
                <a:srgbClr val="6E603B"/>
              </a:solidFill>
            </a:endParaRPr>
          </a:p>
          <a:p>
            <a:pPr lvl="0">
              <a:defRPr spc="0" sz="1800">
                <a:solidFill>
                  <a:srgbClr val="000000"/>
                </a:solidFill>
              </a:defRPr>
            </a:pPr>
            <a:r>
              <a:rPr spc="39" sz="4000">
                <a:solidFill>
                  <a:srgbClr val="6E603B"/>
                </a:solidFill>
              </a:rPr>
              <a:t>What we learned</a:t>
            </a:r>
          </a:p>
        </p:txBody>
      </p:sp>
      <p:sp>
        <p:nvSpPr>
          <p:cNvPr id="73" name="Shape 73"/>
          <p:cNvSpPr/>
          <p:nvPr>
            <p:ph type="body" idx="1"/>
          </p:nvPr>
        </p:nvSpPr>
        <p:spPr>
          <a:xfrm>
            <a:off x="389059" y="2395481"/>
            <a:ext cx="12226680" cy="7098465"/>
          </a:xfrm>
          <a:prstGeom prst="rect">
            <a:avLst/>
          </a:prstGeom>
        </p:spPr>
        <p:txBody>
          <a:bodyPr anchor="t"/>
          <a:lstStyle/>
          <a:p>
            <a:pPr lvl="0" marL="364489" indent="-364489" defTabSz="479044">
              <a:spcBef>
                <a:spcPts val="2900"/>
              </a:spcBef>
              <a:buBlip>
                <a:blip r:embed="rId2"/>
              </a:buBlip>
              <a:defRPr sz="1800">
                <a:solidFill>
                  <a:srgbClr val="000000"/>
                </a:solidFill>
              </a:defRPr>
            </a:pPr>
            <a:r>
              <a:rPr sz="2952"/>
              <a:t>The three great Spiritual exercises: Almsgiving, Prayer, Fasting. The enemy of these is hypocrisy. The key to benefiting from these disciplines is cultivating genuine faith by turning toward God. </a:t>
            </a:r>
            <a:endParaRPr sz="2952"/>
          </a:p>
          <a:p>
            <a:pPr lvl="0" marL="364489" indent="-364489" defTabSz="479044">
              <a:spcBef>
                <a:spcPts val="2900"/>
              </a:spcBef>
              <a:buBlip>
                <a:blip r:embed="rId2"/>
              </a:buBlip>
              <a:defRPr sz="1800">
                <a:solidFill>
                  <a:srgbClr val="000000"/>
                </a:solidFill>
              </a:defRPr>
            </a:pPr>
            <a:r>
              <a:rPr sz="2952"/>
              <a:t>Treasures / Wealth usually provides a window into a person's heart. We store our treasures in secure places, and we set our eyes on desirable things.</a:t>
            </a:r>
            <a:endParaRPr sz="2952"/>
          </a:p>
          <a:p>
            <a:pPr lvl="0" marL="364489" indent="-364489" defTabSz="479044">
              <a:spcBef>
                <a:spcPts val="2900"/>
              </a:spcBef>
              <a:buBlip>
                <a:blip r:embed="rId2"/>
              </a:buBlip>
              <a:defRPr sz="1800">
                <a:solidFill>
                  <a:srgbClr val="000000"/>
                </a:solidFill>
              </a:defRPr>
            </a:pPr>
            <a:r>
              <a:rPr sz="2952"/>
              <a:t>Therefore, we are called to be honest about two things: First, if we want God to be in our heart we have to set our eyes on the light of his countenance. Second, we must be singularly devoted, never divided. God is our Master.</a:t>
            </a:r>
            <a:endParaRPr sz="2952"/>
          </a:p>
          <a:p>
            <a:pPr lvl="0" marL="364489" indent="-364489" defTabSz="479044">
              <a:spcBef>
                <a:spcPts val="2900"/>
              </a:spcBef>
              <a:buBlip>
                <a:blip r:embed="rId2"/>
              </a:buBlip>
              <a:defRPr sz="1800">
                <a:solidFill>
                  <a:srgbClr val="000000"/>
                </a:solidFill>
              </a:defRPr>
            </a:pPr>
            <a:r>
              <a:rPr sz="2952"/>
              <a:t>The answer to anxiety is "detachment from the world" through trust in God for all things necessary.  </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5" name=""/>
          <p:cNvPicPr/>
          <p:nvPr/>
        </p:nvPicPr>
        <p:blipFill>
          <a:blip r:embed="rId2">
            <a:extLst/>
          </a:blip>
          <a:stretch>
            <a:fillRect/>
          </a:stretch>
        </p:blipFill>
        <p:spPr>
          <a:xfrm rot="21600000">
            <a:off x="7264400" y="2539999"/>
            <a:ext cx="4953001" cy="6426202"/>
          </a:xfrm>
          <a:prstGeom prst="rect">
            <a:avLst/>
          </a:prstGeom>
        </p:spPr>
      </p:pic>
      <p:sp>
        <p:nvSpPr>
          <p:cNvPr id="76" name="Shape 76"/>
          <p:cNvSpPr/>
          <p:nvPr>
            <p:ph type="title"/>
          </p:nvPr>
        </p:nvSpPr>
        <p:spPr>
          <a:xfrm>
            <a:off x="1587499" y="10350"/>
            <a:ext cx="10464801" cy="2349501"/>
          </a:xfrm>
          <a:prstGeom prst="rect">
            <a:avLst/>
          </a:prstGeom>
        </p:spPr>
        <p:txBody>
          <a:bodyPr/>
          <a:lstStyle/>
          <a:p>
            <a:pPr lvl="0">
              <a:defRPr spc="0" sz="1800">
                <a:solidFill>
                  <a:srgbClr val="000000"/>
                </a:solidFill>
              </a:defRPr>
            </a:pPr>
            <a:r>
              <a:rPr spc="70" sz="7000">
                <a:solidFill>
                  <a:srgbClr val="6E603B"/>
                </a:solidFill>
              </a:rPr>
              <a:t>Homework: Ch.s 6</a:t>
            </a:r>
          </a:p>
        </p:txBody>
      </p:sp>
      <p:sp>
        <p:nvSpPr>
          <p:cNvPr id="77" name="Shape 77"/>
          <p:cNvSpPr/>
          <p:nvPr>
            <p:ph type="body" idx="1"/>
          </p:nvPr>
        </p:nvSpPr>
        <p:spPr>
          <a:xfrm>
            <a:off x="1020782" y="2076071"/>
            <a:ext cx="6162635" cy="7125636"/>
          </a:xfrm>
          <a:prstGeom prst="rect">
            <a:avLst/>
          </a:prstGeom>
        </p:spPr>
        <p:txBody>
          <a:bodyPr/>
          <a:lstStyle/>
          <a:p>
            <a:pPr lvl="0">
              <a:buBlip>
                <a:blip r:embed="rId3"/>
              </a:buBlip>
              <a:defRPr sz="1800">
                <a:solidFill>
                  <a:srgbClr val="000000"/>
                </a:solidFill>
              </a:defRPr>
            </a:pPr>
            <a:r>
              <a:rPr sz="3200"/>
              <a:t>Re-read the Gospel According to Saint Matthew chapters 6 &amp; 7 pp. 27-30, including the notes.</a:t>
            </a:r>
            <a:endParaRPr sz="3200"/>
          </a:p>
          <a:p>
            <a:pPr lvl="0">
              <a:buBlip>
                <a:blip r:embed="rId3"/>
              </a:buBlip>
              <a:defRPr sz="1800">
                <a:solidFill>
                  <a:srgbClr val="000000"/>
                </a:solidFill>
              </a:defRPr>
            </a:pPr>
            <a:r>
              <a:rPr sz="3200"/>
              <a:t>Answer the questions labeled "For application" for chapters 6 and 7 on pages 75-76 in your booklet.</a:t>
            </a: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