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13004800" cy="9753600"/>
  <p:notesSz cx="6858000" cy="9144000"/>
  <p:defaultTextStyle>
    <a:lvl1pPr algn="ctr" defTabSz="584200">
      <a:defRPr sz="3600">
        <a:solidFill>
          <a:srgbClr val="6E603B"/>
        </a:solidFill>
        <a:latin typeface="Palatino"/>
        <a:ea typeface="Palatino"/>
        <a:cs typeface="Palatino"/>
        <a:sym typeface="Palatino"/>
      </a:defRPr>
    </a:lvl1pPr>
    <a:lvl2pPr indent="228600" algn="ctr" defTabSz="584200">
      <a:defRPr sz="3600">
        <a:solidFill>
          <a:srgbClr val="6E603B"/>
        </a:solidFill>
        <a:latin typeface="Palatino"/>
        <a:ea typeface="Palatino"/>
        <a:cs typeface="Palatino"/>
        <a:sym typeface="Palatino"/>
      </a:defRPr>
    </a:lvl2pPr>
    <a:lvl3pPr indent="457200" algn="ctr" defTabSz="584200">
      <a:defRPr sz="3600">
        <a:solidFill>
          <a:srgbClr val="6E603B"/>
        </a:solidFill>
        <a:latin typeface="Palatino"/>
        <a:ea typeface="Palatino"/>
        <a:cs typeface="Palatino"/>
        <a:sym typeface="Palatino"/>
      </a:defRPr>
    </a:lvl3pPr>
    <a:lvl4pPr indent="685800" algn="ctr" defTabSz="584200">
      <a:defRPr sz="3600">
        <a:solidFill>
          <a:srgbClr val="6E603B"/>
        </a:solidFill>
        <a:latin typeface="Palatino"/>
        <a:ea typeface="Palatino"/>
        <a:cs typeface="Palatino"/>
        <a:sym typeface="Palatino"/>
      </a:defRPr>
    </a:lvl4pPr>
    <a:lvl5pPr indent="914400" algn="ctr" defTabSz="584200">
      <a:defRPr sz="3600">
        <a:solidFill>
          <a:srgbClr val="6E603B"/>
        </a:solidFill>
        <a:latin typeface="Palatino"/>
        <a:ea typeface="Palatino"/>
        <a:cs typeface="Palatino"/>
        <a:sym typeface="Palatino"/>
      </a:defRPr>
    </a:lvl5pPr>
    <a:lvl6pPr indent="1143000" algn="ctr" defTabSz="584200">
      <a:defRPr sz="3600">
        <a:solidFill>
          <a:srgbClr val="6E603B"/>
        </a:solidFill>
        <a:latin typeface="Palatino"/>
        <a:ea typeface="Palatino"/>
        <a:cs typeface="Palatino"/>
        <a:sym typeface="Palatino"/>
      </a:defRPr>
    </a:lvl6pPr>
    <a:lvl7pPr indent="1371600" algn="ctr" defTabSz="584200">
      <a:defRPr sz="3600">
        <a:solidFill>
          <a:srgbClr val="6E603B"/>
        </a:solidFill>
        <a:latin typeface="Palatino"/>
        <a:ea typeface="Palatino"/>
        <a:cs typeface="Palatino"/>
        <a:sym typeface="Palatino"/>
      </a:defRPr>
    </a:lvl7pPr>
    <a:lvl8pPr indent="1600200" algn="ctr" defTabSz="584200">
      <a:defRPr sz="3600">
        <a:solidFill>
          <a:srgbClr val="6E603B"/>
        </a:solidFill>
        <a:latin typeface="Palatino"/>
        <a:ea typeface="Palatino"/>
        <a:cs typeface="Palatino"/>
        <a:sym typeface="Palatino"/>
      </a:defRPr>
    </a:lvl8pPr>
    <a:lvl9pPr indent="1828800" algn="ctr" defTabSz="584200">
      <a:defRPr sz="3600">
        <a:solidFill>
          <a:srgbClr val="6E603B"/>
        </a:solidFill>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rgbClr val="A6BBBB"/>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_rels/tableStyles.xml.rels><?xml version="1.0" encoding="UTF-8" standalone="yes"?><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 name="Shape 5"/>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6" name="Shape 6"/>
          <p:cNvSpPr/>
          <p:nvPr>
            <p:ph type="body"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 name="Shape 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9" name="Shape 9"/>
          <p:cNvSpPr/>
          <p:nvPr>
            <p:ph type="body"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587500" y="3568700"/>
            <a:ext cx="10464800" cy="2603500"/>
          </a:xfrm>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1155700" y="1828800"/>
            <a:ext cx="6070600" cy="3302000"/>
          </a:xfrm>
          <a:prstGeom prst="rect">
            <a:avLst/>
          </a:prstGeom>
        </p:spPr>
        <p:txBody>
          <a:bodyPr anchor="b"/>
          <a:lstStyle/>
          <a:p>
            <a:pPr lvl="0">
              <a:defRPr spc="0" sz="1800">
                <a:solidFill>
                  <a:srgbClr val="000000"/>
                </a:solidFill>
              </a:defRPr>
            </a:pPr>
            <a:r>
              <a:rPr spc="70" sz="7000">
                <a:solidFill>
                  <a:srgbClr val="6E603B"/>
                </a:solidFill>
              </a:rPr>
              <a:t>Title Text</a:t>
            </a:r>
          </a:p>
        </p:txBody>
      </p:sp>
      <p:sp>
        <p:nvSpPr>
          <p:cNvPr id="14" name="Shape 14"/>
          <p:cNvSpPr/>
          <p:nvPr>
            <p:ph type="body"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19" name="Shape 19"/>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22" name="Shape 22"/>
          <p:cNvSpPr/>
          <p:nvPr>
            <p:ph type="body"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lvl="0">
              <a:defRPr sz="1800">
                <a:solidFill>
                  <a:srgbClr val="000000"/>
                </a:solidFill>
              </a:defRPr>
            </a:pPr>
            <a:r>
              <a:rPr sz="3200">
                <a:solidFill>
                  <a:srgbClr val="93741C"/>
                </a:solidFill>
              </a:rPr>
              <a:t>Body Level One</a:t>
            </a:r>
            <a:endParaRPr sz="3200">
              <a:solidFill>
                <a:srgbClr val="93741C"/>
              </a:solidFill>
            </a:endParaRPr>
          </a:p>
          <a:p>
            <a:pPr lvl="1">
              <a:defRPr sz="1800">
                <a:solidFill>
                  <a:srgbClr val="000000"/>
                </a:solidFill>
              </a:defRPr>
            </a:pPr>
            <a:r>
              <a:rPr sz="3200">
                <a:solidFill>
                  <a:srgbClr val="93741C"/>
                </a:solidFill>
              </a:rPr>
              <a:t>Body Level Two</a:t>
            </a:r>
            <a:endParaRPr sz="3200">
              <a:solidFill>
                <a:srgbClr val="93741C"/>
              </a:solidFill>
            </a:endParaRPr>
          </a:p>
          <a:p>
            <a:pPr lvl="2">
              <a:defRPr sz="1800">
                <a:solidFill>
                  <a:srgbClr val="000000"/>
                </a:solidFill>
              </a:defRPr>
            </a:pPr>
            <a:r>
              <a:rPr sz="3200">
                <a:solidFill>
                  <a:srgbClr val="93741C"/>
                </a:solidFill>
              </a:rPr>
              <a:t>Body Level Three</a:t>
            </a:r>
            <a:endParaRPr sz="3200">
              <a:solidFill>
                <a:srgbClr val="93741C"/>
              </a:solidFill>
            </a:endParaRPr>
          </a:p>
          <a:p>
            <a:pPr lvl="3">
              <a:defRPr sz="1800">
                <a:solidFill>
                  <a:srgbClr val="000000"/>
                </a:solidFill>
              </a:defRPr>
            </a:pPr>
            <a:r>
              <a:rPr sz="3200">
                <a:solidFill>
                  <a:srgbClr val="93741C"/>
                </a:solidFill>
              </a:rPr>
              <a:t>Body Level Four</a:t>
            </a:r>
            <a:endParaRPr sz="3200">
              <a:solidFill>
                <a:srgbClr val="93741C"/>
              </a:solidFill>
            </a:endParaRPr>
          </a:p>
          <a:p>
            <a:pPr lvl="4">
              <a:defRPr sz="1800">
                <a:solidFill>
                  <a:srgbClr val="000000"/>
                </a:solidFill>
              </a:defRPr>
            </a:pPr>
            <a:r>
              <a:rPr sz="3200">
                <a:solidFill>
                  <a:srgbClr val="93741C"/>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pc="0" sz="1800">
                <a:solidFill>
                  <a:srgbClr val="000000"/>
                </a:solidFill>
              </a:defRPr>
            </a:pPr>
            <a:r>
              <a:rPr spc="70" sz="7000">
                <a:solidFill>
                  <a:srgbClr val="6E603B"/>
                </a:solidFill>
              </a:rP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spd="med" advClick="1"/>
  <p:txStyles>
    <p:titleStyle>
      <a:lvl1pPr algn="ctr" defTabSz="584200">
        <a:defRPr spc="70" sz="7000">
          <a:solidFill>
            <a:srgbClr val="6E603B"/>
          </a:solidFill>
          <a:latin typeface="+mn-lt"/>
          <a:ea typeface="+mn-ea"/>
          <a:cs typeface="+mn-cs"/>
          <a:sym typeface="American Typewriter"/>
        </a:defRPr>
      </a:lvl1pPr>
      <a:lvl2pPr indent="228600" algn="ctr" defTabSz="584200">
        <a:defRPr spc="70" sz="7000">
          <a:solidFill>
            <a:srgbClr val="6E603B"/>
          </a:solidFill>
          <a:latin typeface="+mn-lt"/>
          <a:ea typeface="+mn-ea"/>
          <a:cs typeface="+mn-cs"/>
          <a:sym typeface="American Typewriter"/>
        </a:defRPr>
      </a:lvl2pPr>
      <a:lvl3pPr indent="457200" algn="ctr" defTabSz="584200">
        <a:defRPr spc="70" sz="7000">
          <a:solidFill>
            <a:srgbClr val="6E603B"/>
          </a:solidFill>
          <a:latin typeface="+mn-lt"/>
          <a:ea typeface="+mn-ea"/>
          <a:cs typeface="+mn-cs"/>
          <a:sym typeface="American Typewriter"/>
        </a:defRPr>
      </a:lvl3pPr>
      <a:lvl4pPr indent="685800" algn="ctr" defTabSz="584200">
        <a:defRPr spc="70" sz="7000">
          <a:solidFill>
            <a:srgbClr val="6E603B"/>
          </a:solidFill>
          <a:latin typeface="+mn-lt"/>
          <a:ea typeface="+mn-ea"/>
          <a:cs typeface="+mn-cs"/>
          <a:sym typeface="American Typewriter"/>
        </a:defRPr>
      </a:lvl4pPr>
      <a:lvl5pPr indent="914400" algn="ctr" defTabSz="584200">
        <a:defRPr spc="70" sz="7000">
          <a:solidFill>
            <a:srgbClr val="6E603B"/>
          </a:solidFill>
          <a:latin typeface="+mn-lt"/>
          <a:ea typeface="+mn-ea"/>
          <a:cs typeface="+mn-cs"/>
          <a:sym typeface="American Typewriter"/>
        </a:defRPr>
      </a:lvl5pPr>
      <a:lvl6pPr indent="1143000" algn="ctr" defTabSz="584200">
        <a:defRPr spc="70" sz="7000">
          <a:solidFill>
            <a:srgbClr val="6E603B"/>
          </a:solidFill>
          <a:latin typeface="+mn-lt"/>
          <a:ea typeface="+mn-ea"/>
          <a:cs typeface="+mn-cs"/>
          <a:sym typeface="American Typewriter"/>
        </a:defRPr>
      </a:lvl6pPr>
      <a:lvl7pPr indent="1371600" algn="ctr" defTabSz="584200">
        <a:defRPr spc="70" sz="7000">
          <a:solidFill>
            <a:srgbClr val="6E603B"/>
          </a:solidFill>
          <a:latin typeface="+mn-lt"/>
          <a:ea typeface="+mn-ea"/>
          <a:cs typeface="+mn-cs"/>
          <a:sym typeface="American Typewriter"/>
        </a:defRPr>
      </a:lvl7pPr>
      <a:lvl8pPr indent="1600200" algn="ctr" defTabSz="584200">
        <a:defRPr spc="70" sz="7000">
          <a:solidFill>
            <a:srgbClr val="6E603B"/>
          </a:solidFill>
          <a:latin typeface="+mn-lt"/>
          <a:ea typeface="+mn-ea"/>
          <a:cs typeface="+mn-cs"/>
          <a:sym typeface="American Typewriter"/>
        </a:defRPr>
      </a:lvl8pPr>
      <a:lvl9pPr indent="1828800" algn="ctr" defTabSz="584200">
        <a:defRPr spc="70" sz="7000">
          <a:solidFill>
            <a:srgbClr val="6E603B"/>
          </a:solidFill>
          <a:latin typeface="+mn-lt"/>
          <a:ea typeface="+mn-ea"/>
          <a:cs typeface="+mn-cs"/>
          <a:sym typeface="American Typewriter"/>
        </a:defRPr>
      </a:lvl9pPr>
    </p:titleStyle>
    <p:bodyStyle>
      <a:lvl1pPr marL="444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1pPr>
      <a:lvl2pPr marL="889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2pPr>
      <a:lvl3pPr marL="1333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3pPr>
      <a:lvl4pPr marL="1778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4pPr>
      <a:lvl5pPr marL="2222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5pPr>
      <a:lvl6pPr marL="2667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6pPr>
      <a:lvl7pPr marL="3111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7pPr>
      <a:lvl8pPr marL="3556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8pPr>
      <a:lvl9pPr marL="4000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9pPr>
    </p:bodyStyle>
    <p:otherStyle>
      <a:lvl1pPr algn="ctr" defTabSz="584200">
        <a:defRPr>
          <a:solidFill>
            <a:schemeClr val="tx1"/>
          </a:solidFill>
          <a:latin typeface="+mn-lt"/>
          <a:ea typeface="+mn-ea"/>
          <a:cs typeface="+mn-cs"/>
          <a:sym typeface="Palatino"/>
        </a:defRPr>
      </a:lvl1pPr>
      <a:lvl2pPr indent="228600" algn="ctr" defTabSz="584200">
        <a:defRPr>
          <a:solidFill>
            <a:schemeClr val="tx1"/>
          </a:solidFill>
          <a:latin typeface="+mn-lt"/>
          <a:ea typeface="+mn-ea"/>
          <a:cs typeface="+mn-cs"/>
          <a:sym typeface="Palatino"/>
        </a:defRPr>
      </a:lvl2pPr>
      <a:lvl3pPr indent="457200" algn="ctr" defTabSz="584200">
        <a:defRPr>
          <a:solidFill>
            <a:schemeClr val="tx1"/>
          </a:solidFill>
          <a:latin typeface="+mn-lt"/>
          <a:ea typeface="+mn-ea"/>
          <a:cs typeface="+mn-cs"/>
          <a:sym typeface="Palatino"/>
        </a:defRPr>
      </a:lvl3pPr>
      <a:lvl4pPr indent="685800" algn="ctr" defTabSz="584200">
        <a:defRPr>
          <a:solidFill>
            <a:schemeClr val="tx1"/>
          </a:solidFill>
          <a:latin typeface="+mn-lt"/>
          <a:ea typeface="+mn-ea"/>
          <a:cs typeface="+mn-cs"/>
          <a:sym typeface="Palatino"/>
        </a:defRPr>
      </a:lvl4pPr>
      <a:lvl5pPr indent="914400" algn="ctr" defTabSz="584200">
        <a:defRPr>
          <a:solidFill>
            <a:schemeClr val="tx1"/>
          </a:solidFill>
          <a:latin typeface="+mn-lt"/>
          <a:ea typeface="+mn-ea"/>
          <a:cs typeface="+mn-cs"/>
          <a:sym typeface="Palatino"/>
        </a:defRPr>
      </a:lvl5pPr>
      <a:lvl6pPr indent="1143000" algn="ctr" defTabSz="584200">
        <a:defRPr>
          <a:solidFill>
            <a:schemeClr val="tx1"/>
          </a:solidFill>
          <a:latin typeface="+mn-lt"/>
          <a:ea typeface="+mn-ea"/>
          <a:cs typeface="+mn-cs"/>
          <a:sym typeface="Palatino"/>
        </a:defRPr>
      </a:lvl6pPr>
      <a:lvl7pPr indent="1371600" algn="ctr" defTabSz="584200">
        <a:defRPr>
          <a:solidFill>
            <a:schemeClr val="tx1"/>
          </a:solidFill>
          <a:latin typeface="+mn-lt"/>
          <a:ea typeface="+mn-ea"/>
          <a:cs typeface="+mn-cs"/>
          <a:sym typeface="Palatino"/>
        </a:defRPr>
      </a:lvl7pPr>
      <a:lvl8pPr indent="1600200" algn="ctr" defTabSz="584200">
        <a:defRPr>
          <a:solidFill>
            <a:schemeClr val="tx1"/>
          </a:solidFill>
          <a:latin typeface="+mn-lt"/>
          <a:ea typeface="+mn-ea"/>
          <a:cs typeface="+mn-cs"/>
          <a:sym typeface="Palatino"/>
        </a:defRPr>
      </a:lvl8pPr>
      <a:lvl9pPr indent="1828800" algn="ctr" defTabSz="584200">
        <a:defRPr>
          <a:solidFill>
            <a:schemeClr val="tx1"/>
          </a:solidFill>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 name="Group 34"/>
          <p:cNvGrpSpPr/>
          <p:nvPr/>
        </p:nvGrpSpPr>
        <p:grpSpPr>
          <a:xfrm>
            <a:off x="911733" y="541757"/>
            <a:ext cx="6521526" cy="8670086"/>
            <a:chOff x="-203200" y="-203200"/>
            <a:chExt cx="6521525" cy="8670085"/>
          </a:xfrm>
        </p:grpSpPr>
        <p:pic>
          <p:nvPicPr>
            <p:cNvPr id="33" name="IMG_3350.jpeg"/>
            <p:cNvPicPr/>
            <p:nvPr/>
          </p:nvPicPr>
          <p:blipFill>
            <a:blip r:embed="rId2">
              <a:extLst/>
            </a:blip>
            <a:srcRect l="13000" t="0" r="13000" b="0"/>
            <a:stretch>
              <a:fillRect/>
            </a:stretch>
          </p:blipFill>
          <p:spPr>
            <a:xfrm>
              <a:off x="0" y="0"/>
              <a:ext cx="6115125" cy="8263685"/>
            </a:xfrm>
            <a:prstGeom prst="rect">
              <a:avLst/>
            </a:prstGeom>
            <a:ln>
              <a:noFill/>
            </a:ln>
            <a:effectLst/>
          </p:spPr>
        </p:pic>
        <p:pic>
          <p:nvPicPr>
            <p:cNvPr id="32" name=""/>
            <p:cNvPicPr/>
            <p:nvPr/>
          </p:nvPicPr>
          <p:blipFill>
            <a:blip r:embed="rId3">
              <a:extLst/>
            </a:blip>
            <a:stretch>
              <a:fillRect/>
            </a:stretch>
          </p:blipFill>
          <p:spPr>
            <a:xfrm>
              <a:off x="-203201" y="-203200"/>
              <a:ext cx="6521526" cy="8670085"/>
            </a:xfrm>
            <a:prstGeom prst="rect">
              <a:avLst/>
            </a:prstGeom>
            <a:effectLst/>
          </p:spPr>
        </p:pic>
      </p:grpSp>
      <p:sp>
        <p:nvSpPr>
          <p:cNvPr id="35" name="Shape 35"/>
          <p:cNvSpPr/>
          <p:nvPr/>
        </p:nvSpPr>
        <p:spPr>
          <a:xfrm>
            <a:off x="7715436" y="1337470"/>
            <a:ext cx="4632662"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rgbClr val="943F2B"/>
                </a:solidFill>
              </a:defRPr>
            </a:lvl1pPr>
          </a:lstStyle>
          <a:p>
            <a:pPr lvl="0">
              <a:defRPr sz="1800">
                <a:solidFill>
                  <a:srgbClr val="000000"/>
                </a:solidFill>
              </a:defRPr>
            </a:pPr>
            <a:r>
              <a:rPr sz="6000">
                <a:solidFill>
                  <a:srgbClr val="943F2B"/>
                </a:solidFill>
              </a:rPr>
              <a:t>Sunday Bible College</a:t>
            </a:r>
          </a:p>
        </p:txBody>
      </p:sp>
      <p:sp>
        <p:nvSpPr>
          <p:cNvPr id="36" name="Shape 36"/>
          <p:cNvSpPr/>
          <p:nvPr/>
        </p:nvSpPr>
        <p:spPr>
          <a:xfrm>
            <a:off x="8516567" y="3652044"/>
            <a:ext cx="3030401" cy="2730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5000">
                <a:solidFill>
                  <a:srgbClr val="823726"/>
                </a:solidFill>
              </a:rPr>
              <a:t>Chapter 7</a:t>
            </a:r>
            <a:endParaRPr sz="5000">
              <a:solidFill>
                <a:srgbClr val="823726"/>
              </a:solidFill>
            </a:endParaRPr>
          </a:p>
          <a:p>
            <a:pPr lvl="0">
              <a:defRPr sz="1800">
                <a:solidFill>
                  <a:srgbClr val="000000"/>
                </a:solidFill>
              </a:defRPr>
            </a:pPr>
            <a:br>
              <a:rPr sz="3500">
                <a:solidFill>
                  <a:srgbClr val="823726"/>
                </a:solidFill>
              </a:rPr>
            </a:br>
            <a:r>
              <a:rPr sz="3500">
                <a:solidFill>
                  <a:srgbClr val="823726"/>
                </a:solidFill>
              </a:rPr>
              <a:t>The Sermon </a:t>
            </a:r>
            <a:br>
              <a:rPr sz="3500">
                <a:solidFill>
                  <a:srgbClr val="823726"/>
                </a:solidFill>
              </a:rPr>
            </a:br>
            <a:r>
              <a:rPr sz="3500">
                <a:solidFill>
                  <a:srgbClr val="823726"/>
                </a:solidFill>
              </a:rPr>
              <a:t>on the Mount</a:t>
            </a:r>
          </a:p>
        </p:txBody>
      </p:sp>
      <p:sp>
        <p:nvSpPr>
          <p:cNvPr id="37" name="Shape 37"/>
          <p:cNvSpPr/>
          <p:nvPr/>
        </p:nvSpPr>
        <p:spPr>
          <a:xfrm>
            <a:off x="8014442" y="6588919"/>
            <a:ext cx="4034651" cy="175736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100">
                <a:solidFill>
                  <a:srgbClr val="3E6169"/>
                </a:solidFill>
                <a:latin typeface="Optima"/>
                <a:ea typeface="Optima"/>
                <a:cs typeface="Optima"/>
                <a:sym typeface="Optima"/>
              </a:rPr>
              <a:t>Holy Trinity</a:t>
            </a:r>
            <a:endParaRPr sz="4100">
              <a:solidFill>
                <a:srgbClr val="3E6169"/>
              </a:solidFill>
              <a:latin typeface="Optima"/>
              <a:ea typeface="Optima"/>
              <a:cs typeface="Optima"/>
              <a:sym typeface="Optima"/>
            </a:endParaRPr>
          </a:p>
          <a:p>
            <a:pPr lvl="0">
              <a:defRPr sz="1800">
                <a:solidFill>
                  <a:srgbClr val="000000"/>
                </a:solidFill>
              </a:defRPr>
            </a:pPr>
            <a:r>
              <a:rPr sz="4100">
                <a:solidFill>
                  <a:srgbClr val="3E6169"/>
                </a:solidFill>
                <a:latin typeface="Optima"/>
                <a:ea typeface="Optima"/>
                <a:cs typeface="Optima"/>
                <a:sym typeface="Optima"/>
              </a:rPr>
              <a:t>Anglican Church</a:t>
            </a:r>
            <a:endParaRPr sz="4100">
              <a:solidFill>
                <a:srgbClr val="3E6169"/>
              </a:solidFill>
              <a:latin typeface="Optima"/>
              <a:ea typeface="Optima"/>
              <a:cs typeface="Optima"/>
              <a:sym typeface="Optima"/>
            </a:endParaRPr>
          </a:p>
          <a:p>
            <a:pPr lvl="0">
              <a:defRPr sz="1800">
                <a:solidFill>
                  <a:srgbClr val="000000"/>
                </a:solidFill>
              </a:defRPr>
            </a:pPr>
            <a:r>
              <a:rPr sz="2500">
                <a:solidFill>
                  <a:srgbClr val="3E6169"/>
                </a:solidFill>
                <a:latin typeface="Optima"/>
                <a:ea typeface="Optima"/>
                <a:cs typeface="Optima"/>
                <a:sym typeface="Optima"/>
              </a:rPr>
              <a:t>Fernandina Beach, Florida</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 name="Shape 39"/>
          <p:cNvSpPr/>
          <p:nvPr>
            <p:ph type="title"/>
          </p:nvPr>
        </p:nvSpPr>
        <p:spPr>
          <a:xfrm>
            <a:off x="1587499" y="260350"/>
            <a:ext cx="10464801" cy="2349500"/>
          </a:xfrm>
          <a:prstGeom prst="rect">
            <a:avLst/>
          </a:prstGeom>
        </p:spPr>
        <p:txBody>
          <a:bodyPr/>
          <a:lstStyle/>
          <a:p>
            <a:pPr lvl="0">
              <a:defRPr spc="0" sz="1800">
                <a:solidFill>
                  <a:srgbClr val="000000"/>
                </a:solidFill>
              </a:defRPr>
            </a:pPr>
            <a:r>
              <a:rPr spc="70" sz="7000">
                <a:solidFill>
                  <a:srgbClr val="6E603B"/>
                </a:solidFill>
              </a:rPr>
              <a:t>Judging Others</a:t>
            </a:r>
            <a:endParaRPr spc="70" sz="7000">
              <a:solidFill>
                <a:srgbClr val="6E603B"/>
              </a:solidFill>
            </a:endParaRPr>
          </a:p>
          <a:p>
            <a:pPr lvl="0">
              <a:defRPr spc="0" sz="1800">
                <a:solidFill>
                  <a:srgbClr val="000000"/>
                </a:solidFill>
              </a:defRPr>
            </a:pPr>
            <a:r>
              <a:rPr spc="39" sz="4000">
                <a:solidFill>
                  <a:srgbClr val="6E603B"/>
                </a:solidFill>
              </a:rPr>
              <a:t>7:1-5</a:t>
            </a:r>
          </a:p>
        </p:txBody>
      </p:sp>
      <p:sp>
        <p:nvSpPr>
          <p:cNvPr id="40" name="Shape 40"/>
          <p:cNvSpPr/>
          <p:nvPr>
            <p:ph type="body" idx="1"/>
          </p:nvPr>
        </p:nvSpPr>
        <p:spPr>
          <a:prstGeom prst="rect">
            <a:avLst/>
          </a:prstGeom>
        </p:spPr>
        <p:txBody>
          <a:bodyPr anchor="t"/>
          <a:lstStyle/>
          <a:p>
            <a:pPr lvl="0" marL="422275" indent="-422275" defTabSz="554990">
              <a:spcBef>
                <a:spcPts val="3400"/>
              </a:spcBef>
              <a:buBlip>
                <a:blip r:embed="rId2"/>
              </a:buBlip>
              <a:defRPr sz="1800">
                <a:solidFill>
                  <a:srgbClr val="000000"/>
                </a:solidFill>
              </a:defRPr>
            </a:pPr>
            <a:r>
              <a:rPr sz="3420"/>
              <a:t>We are forbidden to condemn others.</a:t>
            </a:r>
            <a:endParaRPr sz="3420"/>
          </a:p>
          <a:p>
            <a:pPr lvl="0" marL="422275" indent="-422275" defTabSz="554990">
              <a:spcBef>
                <a:spcPts val="3400"/>
              </a:spcBef>
              <a:buBlip>
                <a:blip r:embed="rId2"/>
              </a:buBlip>
              <a:defRPr sz="1800">
                <a:solidFill>
                  <a:srgbClr val="000000"/>
                </a:solidFill>
              </a:defRPr>
            </a:pPr>
            <a:r>
              <a:rPr sz="3420"/>
              <a:t>We can not know the heart (motives, relationship with God) of others and therefore our judgments are not trustworthy. God alone knows the heart (Proverbs 21:2, Luke 16:15)</a:t>
            </a:r>
            <a:endParaRPr sz="3420"/>
          </a:p>
          <a:p>
            <a:pPr lvl="0" marL="422275" indent="-422275" defTabSz="554990">
              <a:spcBef>
                <a:spcPts val="3400"/>
              </a:spcBef>
              <a:buBlip>
                <a:blip r:embed="rId2"/>
              </a:buBlip>
              <a:defRPr sz="1800">
                <a:solidFill>
                  <a:srgbClr val="000000"/>
                </a:solidFill>
              </a:defRPr>
            </a:pPr>
            <a:r>
              <a:rPr sz="3420"/>
              <a:t>Nevertheless, we are commanded to exercise discernment. Otherwise, we might profane what is holy or embrace that which is false. Matt. 7:6, 15-19, 1 Thess. 5:21</a:t>
            </a:r>
          </a:p>
        </p:txBody>
      </p:sp>
    </p:spTree>
  </p:cSld>
  <p:clrMapOvr>
    <a:masterClrMapping/>
  </p:clrMapOvr>
  <p:transition spd="slow" advClick="1">
    <p:dissolve/>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 name="Shape 42"/>
          <p:cNvSpPr/>
          <p:nvPr>
            <p:ph type="title"/>
          </p:nvPr>
        </p:nvSpPr>
        <p:spPr>
          <a:xfrm>
            <a:off x="1587499" y="260350"/>
            <a:ext cx="10464801" cy="2349500"/>
          </a:xfrm>
          <a:prstGeom prst="rect">
            <a:avLst/>
          </a:prstGeom>
        </p:spPr>
        <p:txBody>
          <a:bodyPr/>
          <a:lstStyle/>
          <a:p>
            <a:pPr lvl="0">
              <a:defRPr spc="0" sz="1800">
                <a:solidFill>
                  <a:srgbClr val="000000"/>
                </a:solidFill>
              </a:defRPr>
            </a:pPr>
            <a:r>
              <a:rPr spc="70" sz="7000">
                <a:solidFill>
                  <a:srgbClr val="6E603B"/>
                </a:solidFill>
              </a:rPr>
              <a:t>Profaning the Holy</a:t>
            </a:r>
            <a:endParaRPr spc="70" sz="7000">
              <a:solidFill>
                <a:srgbClr val="6E603B"/>
              </a:solidFill>
            </a:endParaRPr>
          </a:p>
          <a:p>
            <a:pPr lvl="0">
              <a:defRPr spc="0" sz="1800">
                <a:solidFill>
                  <a:srgbClr val="000000"/>
                </a:solidFill>
              </a:defRPr>
            </a:pPr>
            <a:r>
              <a:rPr spc="39" sz="4000">
                <a:solidFill>
                  <a:srgbClr val="6E603B"/>
                </a:solidFill>
              </a:rPr>
              <a:t>7:6</a:t>
            </a:r>
          </a:p>
        </p:txBody>
      </p:sp>
      <p:sp>
        <p:nvSpPr>
          <p:cNvPr id="43" name="Shape 43"/>
          <p:cNvSpPr/>
          <p:nvPr>
            <p:ph type="body" idx="1"/>
          </p:nvPr>
        </p:nvSpPr>
        <p:spPr>
          <a:prstGeom prst="rect">
            <a:avLst/>
          </a:prstGeom>
        </p:spPr>
        <p:txBody>
          <a:bodyPr anchor="t"/>
          <a:lstStyle/>
          <a:p>
            <a:pPr lvl="0" marL="377825" indent="-377825" defTabSz="496570">
              <a:spcBef>
                <a:spcPts val="3000"/>
              </a:spcBef>
              <a:buBlip>
                <a:blip r:embed="rId2"/>
              </a:buBlip>
              <a:defRPr sz="1800">
                <a:solidFill>
                  <a:srgbClr val="000000"/>
                </a:solidFill>
              </a:defRPr>
            </a:pPr>
            <a:r>
              <a:rPr sz="3060"/>
              <a:t>What is holy? Anything consecrated for worship. The building, the utensils and furnishings, the sacrifices, and the people who had come to worship. (Exodus 29:37)</a:t>
            </a:r>
            <a:endParaRPr sz="3060"/>
          </a:p>
          <a:p>
            <a:pPr lvl="0" marL="377825" indent="-377825" defTabSz="496570">
              <a:spcBef>
                <a:spcPts val="3000"/>
              </a:spcBef>
              <a:buBlip>
                <a:blip r:embed="rId2"/>
              </a:buBlip>
              <a:defRPr sz="1800">
                <a:solidFill>
                  <a:srgbClr val="000000"/>
                </a:solidFill>
              </a:defRPr>
            </a:pPr>
            <a:r>
              <a:rPr sz="3060"/>
              <a:t>What is profane? Not devoted to worship or glory of God; irreligious, secular, or irreverent.</a:t>
            </a:r>
            <a:endParaRPr sz="3060"/>
          </a:p>
          <a:p>
            <a:pPr lvl="0" marL="377825" indent="-377825" defTabSz="496570">
              <a:spcBef>
                <a:spcPts val="3000"/>
              </a:spcBef>
              <a:buBlip>
                <a:blip r:embed="rId2"/>
              </a:buBlip>
              <a:defRPr sz="1800">
                <a:solidFill>
                  <a:srgbClr val="000000"/>
                </a:solidFill>
              </a:defRPr>
            </a:pPr>
            <a:r>
              <a:rPr sz="3060"/>
              <a:t>NOTE: If people are made in the image of God for his worship and he has set us apart for this purpose, if we should profane another person by condemning them wrongfully, we would profane that which is holy, a person set apart for worship.</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 name="Shape 45"/>
          <p:cNvSpPr/>
          <p:nvPr>
            <p:ph type="title"/>
          </p:nvPr>
        </p:nvSpPr>
        <p:spPr>
          <a:xfrm>
            <a:off x="1587499" y="260350"/>
            <a:ext cx="10464801" cy="2349500"/>
          </a:xfrm>
          <a:prstGeom prst="rect">
            <a:avLst/>
          </a:prstGeom>
        </p:spPr>
        <p:txBody>
          <a:bodyPr/>
          <a:lstStyle/>
          <a:p>
            <a:pPr lvl="0">
              <a:defRPr spc="0" sz="1800">
                <a:solidFill>
                  <a:srgbClr val="000000"/>
                </a:solidFill>
              </a:defRPr>
            </a:pPr>
            <a:r>
              <a:rPr spc="70" sz="7000">
                <a:solidFill>
                  <a:srgbClr val="6E603B"/>
                </a:solidFill>
              </a:rPr>
              <a:t>Ask, Seek, Knock</a:t>
            </a:r>
            <a:endParaRPr spc="70" sz="7000">
              <a:solidFill>
                <a:srgbClr val="6E603B"/>
              </a:solidFill>
            </a:endParaRPr>
          </a:p>
          <a:p>
            <a:pPr lvl="0">
              <a:defRPr spc="0" sz="1800">
                <a:solidFill>
                  <a:srgbClr val="000000"/>
                </a:solidFill>
              </a:defRPr>
            </a:pPr>
            <a:r>
              <a:rPr spc="39" sz="4000">
                <a:solidFill>
                  <a:srgbClr val="6E603B"/>
                </a:solidFill>
              </a:rPr>
              <a:t>7:7-12</a:t>
            </a:r>
          </a:p>
        </p:txBody>
      </p:sp>
      <p:sp>
        <p:nvSpPr>
          <p:cNvPr id="46" name="Shape 46"/>
          <p:cNvSpPr/>
          <p:nvPr>
            <p:ph type="body" idx="1"/>
          </p:nvPr>
        </p:nvSpPr>
        <p:spPr>
          <a:prstGeom prst="rect">
            <a:avLst/>
          </a:prstGeom>
        </p:spPr>
        <p:txBody>
          <a:bodyPr anchor="t"/>
          <a:lstStyle/>
          <a:p>
            <a:pPr lvl="0" marL="408940" indent="-408940" defTabSz="537463">
              <a:spcBef>
                <a:spcPts val="3300"/>
              </a:spcBef>
              <a:buBlip>
                <a:blip r:embed="rId2"/>
              </a:buBlip>
              <a:defRPr sz="1800">
                <a:solidFill>
                  <a:srgbClr val="000000"/>
                </a:solidFill>
              </a:defRPr>
            </a:pPr>
            <a:r>
              <a:rPr sz="3312"/>
              <a:t>Jesus teaches perseverance in prayer. Keep on asking.</a:t>
            </a:r>
            <a:endParaRPr sz="3312"/>
          </a:p>
          <a:p>
            <a:pPr lvl="0" marL="408940" indent="-408940" defTabSz="537463">
              <a:spcBef>
                <a:spcPts val="3300"/>
              </a:spcBef>
              <a:buBlip>
                <a:blip r:embed="rId2"/>
              </a:buBlip>
              <a:defRPr sz="1800">
                <a:solidFill>
                  <a:srgbClr val="000000"/>
                </a:solidFill>
              </a:defRPr>
            </a:pPr>
            <a:r>
              <a:rPr sz="3312"/>
              <a:t>God gives good things. (Note, when we ask for things that are not good, he will not give. He only gives good. He always gives the good, not withholding.)</a:t>
            </a:r>
            <a:endParaRPr sz="3312"/>
          </a:p>
          <a:p>
            <a:pPr lvl="0" marL="408940" indent="-408940" defTabSz="537463">
              <a:spcBef>
                <a:spcPts val="3300"/>
              </a:spcBef>
              <a:buBlip>
                <a:blip r:embed="rId2"/>
              </a:buBlip>
              <a:defRPr sz="1800">
                <a:solidFill>
                  <a:srgbClr val="000000"/>
                </a:solidFill>
              </a:defRPr>
            </a:pPr>
            <a:r>
              <a:rPr sz="3312"/>
              <a:t>The Golden Rule (v12) This is an application of God's actions toward us. God treats us as he would have us treat him. We ought to follow his example and so be godly, holy.</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 name="Shape 48"/>
          <p:cNvSpPr/>
          <p:nvPr>
            <p:ph type="title"/>
          </p:nvPr>
        </p:nvSpPr>
        <p:spPr>
          <a:xfrm>
            <a:off x="1587499" y="260350"/>
            <a:ext cx="10464801" cy="2349500"/>
          </a:xfrm>
          <a:prstGeom prst="rect">
            <a:avLst/>
          </a:prstGeom>
        </p:spPr>
        <p:txBody>
          <a:bodyPr/>
          <a:lstStyle/>
          <a:p>
            <a:pPr lvl="0">
              <a:defRPr spc="0" sz="1800">
                <a:solidFill>
                  <a:srgbClr val="000000"/>
                </a:solidFill>
              </a:defRPr>
            </a:pPr>
            <a:r>
              <a:rPr spc="70" sz="7000">
                <a:solidFill>
                  <a:srgbClr val="6E603B"/>
                </a:solidFill>
              </a:rPr>
              <a:t>The Narrow Gate</a:t>
            </a:r>
            <a:endParaRPr spc="70" sz="7000">
              <a:solidFill>
                <a:srgbClr val="6E603B"/>
              </a:solidFill>
            </a:endParaRPr>
          </a:p>
          <a:p>
            <a:pPr lvl="0">
              <a:defRPr spc="0" sz="1800">
                <a:solidFill>
                  <a:srgbClr val="000000"/>
                </a:solidFill>
              </a:defRPr>
            </a:pPr>
            <a:r>
              <a:rPr spc="39" sz="4000">
                <a:solidFill>
                  <a:srgbClr val="6E603B"/>
                </a:solidFill>
              </a:rPr>
              <a:t>7:13-14</a:t>
            </a:r>
          </a:p>
        </p:txBody>
      </p:sp>
      <p:sp>
        <p:nvSpPr>
          <p:cNvPr id="49" name="Shape 49"/>
          <p:cNvSpPr/>
          <p:nvPr>
            <p:ph type="body" idx="1"/>
          </p:nvPr>
        </p:nvSpPr>
        <p:spPr>
          <a:prstGeom prst="rect">
            <a:avLst/>
          </a:prstGeom>
        </p:spPr>
        <p:txBody>
          <a:bodyPr anchor="t"/>
          <a:lstStyle/>
          <a:p>
            <a:pPr lvl="0">
              <a:buBlip>
                <a:blip r:embed="rId2"/>
              </a:buBlip>
              <a:defRPr sz="1800">
                <a:solidFill>
                  <a:srgbClr val="000000"/>
                </a:solidFill>
              </a:defRPr>
            </a:pPr>
            <a:r>
              <a:rPr sz="3600"/>
              <a:t>"Christianity has not been tried and found wanting. It has been found difficult and left untried." G. K. Chesterton, What's Wrong With The World.</a:t>
            </a:r>
            <a:endParaRPr sz="3600"/>
          </a:p>
          <a:p>
            <a:pPr lvl="0">
              <a:buBlip>
                <a:blip r:embed="rId2"/>
              </a:buBlip>
              <a:defRPr sz="1800">
                <a:solidFill>
                  <a:srgbClr val="000000"/>
                </a:solidFill>
              </a:defRPr>
            </a:pPr>
            <a:r>
              <a:rPr sz="3600"/>
              <a:t>See Matthew 19:16-26. The Rich Young Man</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1" name="Shape 51"/>
          <p:cNvSpPr/>
          <p:nvPr>
            <p:ph type="title"/>
          </p:nvPr>
        </p:nvSpPr>
        <p:spPr>
          <a:xfrm>
            <a:off x="1587499" y="260350"/>
            <a:ext cx="10464801" cy="2349500"/>
          </a:xfrm>
          <a:prstGeom prst="rect">
            <a:avLst/>
          </a:prstGeom>
        </p:spPr>
        <p:txBody>
          <a:bodyPr/>
          <a:lstStyle/>
          <a:p>
            <a:pPr lvl="0">
              <a:defRPr spc="0" sz="1800">
                <a:solidFill>
                  <a:srgbClr val="000000"/>
                </a:solidFill>
              </a:defRPr>
            </a:pPr>
            <a:r>
              <a:rPr spc="70" sz="7000">
                <a:solidFill>
                  <a:srgbClr val="6E603B"/>
                </a:solidFill>
              </a:rPr>
              <a:t>False Prophets</a:t>
            </a:r>
            <a:endParaRPr spc="70" sz="7000">
              <a:solidFill>
                <a:srgbClr val="6E603B"/>
              </a:solidFill>
            </a:endParaRPr>
          </a:p>
          <a:p>
            <a:pPr lvl="0">
              <a:defRPr spc="0" sz="1800">
                <a:solidFill>
                  <a:srgbClr val="000000"/>
                </a:solidFill>
              </a:defRPr>
            </a:pPr>
            <a:r>
              <a:rPr spc="39" sz="4000">
                <a:solidFill>
                  <a:srgbClr val="6E603B"/>
                </a:solidFill>
              </a:rPr>
              <a:t>7:15-20</a:t>
            </a:r>
          </a:p>
        </p:txBody>
      </p:sp>
      <p:sp>
        <p:nvSpPr>
          <p:cNvPr id="52" name="Shape 52"/>
          <p:cNvSpPr/>
          <p:nvPr>
            <p:ph type="body" idx="1"/>
          </p:nvPr>
        </p:nvSpPr>
        <p:spPr>
          <a:prstGeom prst="rect">
            <a:avLst/>
          </a:prstGeom>
        </p:spPr>
        <p:txBody>
          <a:bodyPr anchor="t"/>
          <a:lstStyle/>
          <a:p>
            <a:pPr lvl="0" marL="422275" indent="-422275" defTabSz="554990">
              <a:spcBef>
                <a:spcPts val="3400"/>
              </a:spcBef>
              <a:buBlip>
                <a:blip r:embed="rId2"/>
              </a:buBlip>
              <a:defRPr sz="1800">
                <a:solidFill>
                  <a:srgbClr val="000000"/>
                </a:solidFill>
              </a:defRPr>
            </a:pPr>
            <a:r>
              <a:rPr sz="3420"/>
              <a:t>What is a Prophet? Someone who speaks for God. </a:t>
            </a:r>
            <a:endParaRPr sz="3420"/>
          </a:p>
          <a:p>
            <a:pPr lvl="0" marL="422275" indent="-422275" defTabSz="554990">
              <a:spcBef>
                <a:spcPts val="3400"/>
              </a:spcBef>
              <a:buBlip>
                <a:blip r:embed="rId2"/>
              </a:buBlip>
              <a:defRPr sz="1800">
                <a:solidFill>
                  <a:srgbClr val="000000"/>
                </a:solidFill>
              </a:defRPr>
            </a:pPr>
            <a:r>
              <a:rPr sz="3420"/>
              <a:t>A FALSE PROPHET claims to speak for God when God has not spoken. </a:t>
            </a:r>
            <a:endParaRPr sz="3420"/>
          </a:p>
          <a:p>
            <a:pPr lvl="0" marL="422275" indent="-422275" defTabSz="554990">
              <a:spcBef>
                <a:spcPts val="3400"/>
              </a:spcBef>
              <a:buBlip>
                <a:blip r:embed="rId2"/>
              </a:buBlip>
              <a:defRPr sz="1800">
                <a:solidFill>
                  <a:srgbClr val="000000"/>
                </a:solidFill>
              </a:defRPr>
            </a:pPr>
            <a:r>
              <a:rPr sz="3420"/>
              <a:t>How to tell the difference? Discernment. We have to learn what "good fruit" tastes like and what "evil fruit" looks and smells like? NOTE: its not always obvious... Examples: Success and wealth do not indicate goodness. Poverty and rejection do not indicate evil.</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4" name="Shape 54"/>
          <p:cNvSpPr/>
          <p:nvPr>
            <p:ph type="title"/>
          </p:nvPr>
        </p:nvSpPr>
        <p:spPr>
          <a:xfrm>
            <a:off x="1587499" y="260350"/>
            <a:ext cx="10464801" cy="2349500"/>
          </a:xfrm>
          <a:prstGeom prst="rect">
            <a:avLst/>
          </a:prstGeom>
        </p:spPr>
        <p:txBody>
          <a:bodyPr/>
          <a:lstStyle/>
          <a:p>
            <a:pPr lvl="0" defTabSz="525779">
              <a:defRPr spc="0" sz="1800">
                <a:solidFill>
                  <a:srgbClr val="000000"/>
                </a:solidFill>
              </a:defRPr>
            </a:pPr>
            <a:r>
              <a:rPr spc="63" sz="6300">
                <a:solidFill>
                  <a:srgbClr val="6E603B"/>
                </a:solidFill>
              </a:rPr>
              <a:t>Concerning Self-Deception</a:t>
            </a:r>
            <a:endParaRPr spc="63" sz="6300">
              <a:solidFill>
                <a:srgbClr val="6E603B"/>
              </a:solidFill>
            </a:endParaRPr>
          </a:p>
          <a:p>
            <a:pPr lvl="0" defTabSz="525779">
              <a:defRPr spc="0" sz="1800">
                <a:solidFill>
                  <a:srgbClr val="000000"/>
                </a:solidFill>
              </a:defRPr>
            </a:pPr>
            <a:r>
              <a:rPr spc="36" sz="3600">
                <a:solidFill>
                  <a:srgbClr val="6E603B"/>
                </a:solidFill>
              </a:rPr>
              <a:t>7:21-23</a:t>
            </a:r>
          </a:p>
        </p:txBody>
      </p:sp>
      <p:sp>
        <p:nvSpPr>
          <p:cNvPr id="55" name="Shape 55"/>
          <p:cNvSpPr/>
          <p:nvPr>
            <p:ph type="body" idx="1"/>
          </p:nvPr>
        </p:nvSpPr>
        <p:spPr>
          <a:prstGeom prst="rect">
            <a:avLst/>
          </a:prstGeom>
        </p:spPr>
        <p:txBody>
          <a:bodyPr anchor="t"/>
          <a:lstStyle/>
          <a:p>
            <a:pPr lvl="0" marL="440055" indent="-440055" defTabSz="578358">
              <a:spcBef>
                <a:spcPts val="3500"/>
              </a:spcBef>
              <a:buBlip>
                <a:blip r:embed="rId2"/>
              </a:buBlip>
              <a:defRPr sz="1800">
                <a:solidFill>
                  <a:srgbClr val="000000"/>
                </a:solidFill>
              </a:defRPr>
            </a:pPr>
            <a:r>
              <a:rPr sz="3564"/>
              <a:t>"The man who lies to himself and listens to his own lie comes to a point that he can not distinguish the truth within him, and so loses all respect for himself and for others. And having no respect, he ceases to love." Fyodor Dostoyevsky, The Brothers Karamazov (IMHO the greatest Christian novel by the greatest Christian novelist, ever! A must read.)</a:t>
            </a:r>
            <a:endParaRPr sz="3564"/>
          </a:p>
          <a:p>
            <a:pPr lvl="0" marL="440055" indent="-440055" defTabSz="578358">
              <a:spcBef>
                <a:spcPts val="3500"/>
              </a:spcBef>
              <a:buBlip>
                <a:blip r:embed="rId2"/>
              </a:buBlip>
              <a:defRPr sz="1800">
                <a:solidFill>
                  <a:srgbClr val="000000"/>
                </a:solidFill>
              </a:defRPr>
            </a:pPr>
            <a:r>
              <a:rPr sz="3564"/>
              <a:t>Hell is the inability to love or be loved. </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 name="Shape 57"/>
          <p:cNvSpPr/>
          <p:nvPr>
            <p:ph type="title"/>
          </p:nvPr>
        </p:nvSpPr>
        <p:spPr>
          <a:xfrm>
            <a:off x="1587499" y="260350"/>
            <a:ext cx="10464801" cy="2349500"/>
          </a:xfrm>
          <a:prstGeom prst="rect">
            <a:avLst/>
          </a:prstGeom>
        </p:spPr>
        <p:txBody>
          <a:bodyPr/>
          <a:lstStyle/>
          <a:p>
            <a:pPr lvl="0">
              <a:defRPr spc="0" sz="1800">
                <a:solidFill>
                  <a:srgbClr val="000000"/>
                </a:solidFill>
              </a:defRPr>
            </a:pPr>
            <a:r>
              <a:rPr spc="70" sz="7000">
                <a:solidFill>
                  <a:srgbClr val="6E603B"/>
                </a:solidFill>
              </a:rPr>
              <a:t>Hearers and Doers</a:t>
            </a:r>
            <a:endParaRPr spc="70" sz="7000">
              <a:solidFill>
                <a:srgbClr val="6E603B"/>
              </a:solidFill>
            </a:endParaRPr>
          </a:p>
          <a:p>
            <a:pPr lvl="0">
              <a:defRPr spc="0" sz="1800">
                <a:solidFill>
                  <a:srgbClr val="000000"/>
                </a:solidFill>
              </a:defRPr>
            </a:pPr>
            <a:r>
              <a:rPr spc="39" sz="4000">
                <a:solidFill>
                  <a:srgbClr val="6E603B"/>
                </a:solidFill>
              </a:rPr>
              <a:t>7:1-5</a:t>
            </a:r>
          </a:p>
        </p:txBody>
      </p:sp>
      <p:sp>
        <p:nvSpPr>
          <p:cNvPr id="58" name="Shape 58"/>
          <p:cNvSpPr/>
          <p:nvPr>
            <p:ph type="body" idx="1"/>
          </p:nvPr>
        </p:nvSpPr>
        <p:spPr>
          <a:xfrm>
            <a:off x="1270000" y="2502078"/>
            <a:ext cx="11099799" cy="6778676"/>
          </a:xfrm>
          <a:prstGeom prst="rect">
            <a:avLst/>
          </a:prstGeom>
        </p:spPr>
        <p:txBody>
          <a:bodyPr anchor="t"/>
          <a:lstStyle/>
          <a:p>
            <a:pPr lvl="0" marL="364489" indent="-364489" defTabSz="479044">
              <a:spcBef>
                <a:spcPts val="2900"/>
              </a:spcBef>
              <a:buBlip>
                <a:blip r:embed="rId2"/>
              </a:buBlip>
              <a:defRPr sz="1800">
                <a:solidFill>
                  <a:srgbClr val="000000"/>
                </a:solidFill>
              </a:defRPr>
            </a:pPr>
            <a:r>
              <a:rPr sz="2952"/>
              <a:t>Problem: In America, we have reached a point that we equate knowledge with goodness. People are doomed to poverty and to failure by ignorance. Education will lead to decreased crime and increased please. Simply knowing more facts is considered good and a virtue.</a:t>
            </a:r>
            <a:endParaRPr sz="2952"/>
          </a:p>
          <a:p>
            <a:pPr lvl="0" marL="364489" indent="-364489" defTabSz="479044">
              <a:spcBef>
                <a:spcPts val="2900"/>
              </a:spcBef>
              <a:buBlip>
                <a:blip r:embed="rId2"/>
              </a:buBlip>
              <a:defRPr sz="1800">
                <a:solidFill>
                  <a:srgbClr val="000000"/>
                </a:solidFill>
              </a:defRPr>
            </a:pPr>
            <a:r>
              <a:rPr sz="2952"/>
              <a:t>Jesus turns this notion upside down. Knowledge for knowledge sake is WORTHLESS. Unless we act on the words of Christ we are doomed. </a:t>
            </a:r>
            <a:endParaRPr sz="2952"/>
          </a:p>
          <a:p>
            <a:pPr lvl="0" marL="364489" indent="-364489" defTabSz="479044">
              <a:spcBef>
                <a:spcPts val="2900"/>
              </a:spcBef>
              <a:buBlip>
                <a:blip r:embed="rId2"/>
              </a:buBlip>
              <a:defRPr sz="1800">
                <a:solidFill>
                  <a:srgbClr val="000000"/>
                </a:solidFill>
              </a:defRPr>
            </a:pPr>
            <a:r>
              <a:rPr sz="2952"/>
              <a:t>Loo up St. James 2:24</a:t>
            </a:r>
            <a:endParaRPr sz="2952"/>
          </a:p>
          <a:p>
            <a:pPr lvl="0" marL="364489" indent="-364489" defTabSz="479044">
              <a:spcBef>
                <a:spcPts val="2900"/>
              </a:spcBef>
              <a:buBlip>
                <a:blip r:embed="rId2"/>
              </a:buBlip>
              <a:defRPr sz="1800">
                <a:solidFill>
                  <a:srgbClr val="000000"/>
                </a:solidFill>
              </a:defRPr>
            </a:pPr>
            <a:r>
              <a:rPr sz="2952"/>
              <a:t>In Christ we are called, prepared and empowered to DO his good will.   </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 name="Shape 60"/>
          <p:cNvSpPr/>
          <p:nvPr>
            <p:ph type="title"/>
          </p:nvPr>
        </p:nvSpPr>
        <p:spPr>
          <a:xfrm>
            <a:off x="1270000" y="677917"/>
            <a:ext cx="10464800" cy="5173452"/>
          </a:xfrm>
          <a:prstGeom prst="rect">
            <a:avLst/>
          </a:prstGeom>
        </p:spPr>
        <p:txBody>
          <a:bodyPr/>
          <a:lstStyle>
            <a:lvl1pPr>
              <a:defRPr spc="190" sz="19000"/>
            </a:lvl1pPr>
          </a:lstStyle>
          <a:p>
            <a:pPr lvl="0">
              <a:defRPr spc="0" sz="1800">
                <a:solidFill>
                  <a:srgbClr val="000000"/>
                </a:solidFill>
                <a:effectLst/>
              </a:defRPr>
            </a:pPr>
            <a:r>
              <a:rPr spc="190" sz="19000">
                <a:solidFill>
                  <a:srgbClr val="3E382B"/>
                </a:solidFill>
                <a:effectLst>
                  <a:outerShdw sx="100000" sy="100000" kx="0" ky="0" algn="b" rotWithShape="0" blurRad="38100" dist="12700" dir="5400000">
                    <a:srgbClr val="E0DEC7">
                      <a:alpha val="80000"/>
                    </a:srgbClr>
                  </a:outerShdw>
                </a:effectLst>
              </a:rPr>
              <a:t>The END</a:t>
            </a:r>
          </a:p>
        </p:txBody>
      </p:sp>
      <p:sp>
        <p:nvSpPr>
          <p:cNvPr id="61" name="Shape 61"/>
          <p:cNvSpPr/>
          <p:nvPr>
            <p:ph type="body" idx="1"/>
          </p:nvPr>
        </p:nvSpPr>
        <p:spPr>
          <a:xfrm>
            <a:off x="1270000" y="5168631"/>
            <a:ext cx="10464800" cy="1244601"/>
          </a:xfrm>
          <a:prstGeom prst="rect">
            <a:avLst/>
          </a:prstGeom>
        </p:spPr>
        <p:txBody>
          <a:bodyPr/>
          <a:lstStyle>
            <a:lvl1pPr>
              <a:defRPr spc="58" sz="5800"/>
            </a:lvl1pPr>
          </a:lstStyle>
          <a:p>
            <a:pPr lvl="0">
              <a:defRPr spc="0" sz="1800">
                <a:solidFill>
                  <a:srgbClr val="000000"/>
                </a:solidFill>
                <a:effectLst/>
              </a:defRPr>
            </a:pPr>
            <a:r>
              <a:rPr spc="58" sz="5800">
                <a:solidFill>
                  <a:srgbClr val="3E382B"/>
                </a:solidFill>
                <a:effectLst>
                  <a:outerShdw sx="100000" sy="100000" kx="0" ky="0" algn="b" rotWithShape="0" blurRad="38100" dist="12700" dir="5400000">
                    <a:srgbClr val="E0DEC7">
                      <a:alpha val="80000"/>
                    </a:srgbClr>
                  </a:outerShdw>
                </a:effectLst>
              </a:rPr>
              <a:t>of the Sermon on the Mount</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63" name=""/>
          <p:cNvPicPr/>
          <p:nvPr/>
        </p:nvPicPr>
        <p:blipFill>
          <a:blip r:embed="rId2">
            <a:extLst/>
          </a:blip>
          <a:stretch>
            <a:fillRect/>
          </a:stretch>
        </p:blipFill>
        <p:spPr>
          <a:xfrm rot="21600000">
            <a:off x="7264400" y="2539999"/>
            <a:ext cx="4953001" cy="6426202"/>
          </a:xfrm>
          <a:prstGeom prst="rect">
            <a:avLst/>
          </a:prstGeom>
        </p:spPr>
      </p:pic>
      <p:sp>
        <p:nvSpPr>
          <p:cNvPr id="64" name="Shape 64"/>
          <p:cNvSpPr/>
          <p:nvPr>
            <p:ph type="title"/>
          </p:nvPr>
        </p:nvSpPr>
        <p:spPr>
          <a:xfrm>
            <a:off x="1587499" y="10350"/>
            <a:ext cx="10464801" cy="2349501"/>
          </a:xfrm>
          <a:prstGeom prst="rect">
            <a:avLst/>
          </a:prstGeom>
        </p:spPr>
        <p:txBody>
          <a:bodyPr/>
          <a:lstStyle/>
          <a:p>
            <a:pPr lvl="0">
              <a:defRPr spc="0" sz="1800">
                <a:solidFill>
                  <a:srgbClr val="000000"/>
                </a:solidFill>
              </a:defRPr>
            </a:pPr>
            <a:r>
              <a:rPr spc="70" sz="7000">
                <a:solidFill>
                  <a:srgbClr val="6E603B"/>
                </a:solidFill>
              </a:rPr>
              <a:t>Homework: Ch. 8</a:t>
            </a:r>
          </a:p>
        </p:txBody>
      </p:sp>
      <p:sp>
        <p:nvSpPr>
          <p:cNvPr id="65" name="Shape 65"/>
          <p:cNvSpPr/>
          <p:nvPr>
            <p:ph type="body" idx="1"/>
          </p:nvPr>
        </p:nvSpPr>
        <p:spPr>
          <a:xfrm>
            <a:off x="1020782" y="2076071"/>
            <a:ext cx="6162635" cy="7125636"/>
          </a:xfrm>
          <a:prstGeom prst="rect">
            <a:avLst/>
          </a:prstGeom>
        </p:spPr>
        <p:txBody>
          <a:bodyPr/>
          <a:lstStyle/>
          <a:p>
            <a:pPr lvl="0">
              <a:buBlip>
                <a:blip r:embed="rId3"/>
              </a:buBlip>
              <a:defRPr sz="1800">
                <a:solidFill>
                  <a:srgbClr val="000000"/>
                </a:solidFill>
              </a:defRPr>
            </a:pPr>
            <a:r>
              <a:rPr sz="3200"/>
              <a:t>Re-read the Gospel According to Saint Matthew chapters 8 pp. 30-31, including the notes.</a:t>
            </a:r>
            <a:endParaRPr sz="3200"/>
          </a:p>
          <a:p>
            <a:pPr lvl="0">
              <a:buBlip>
                <a:blip r:embed="rId3"/>
              </a:buBlip>
              <a:defRPr sz="1800">
                <a:solidFill>
                  <a:srgbClr val="000000"/>
                </a:solidFill>
              </a:defRPr>
            </a:pPr>
            <a:r>
              <a:rPr sz="3200"/>
              <a:t>Answer the questions labeled "For understanding" for chapter 8 on pages 76 in your booklet.</a:t>
            </a: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